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7"/>
  </p:notesMasterIdLst>
  <p:handoutMasterIdLst>
    <p:handoutMasterId r:id="rId68"/>
  </p:handoutMasterIdLst>
  <p:sldIdLst>
    <p:sldId id="256" r:id="rId2"/>
    <p:sldId id="262" r:id="rId3"/>
    <p:sldId id="277" r:id="rId4"/>
    <p:sldId id="279" r:id="rId5"/>
    <p:sldId id="278" r:id="rId6"/>
    <p:sldId id="280" r:id="rId7"/>
    <p:sldId id="281" r:id="rId8"/>
    <p:sldId id="282" r:id="rId9"/>
    <p:sldId id="285" r:id="rId10"/>
    <p:sldId id="286" r:id="rId11"/>
    <p:sldId id="287" r:id="rId12"/>
    <p:sldId id="283" r:id="rId13"/>
    <p:sldId id="284" r:id="rId14"/>
    <p:sldId id="288" r:id="rId15"/>
    <p:sldId id="289" r:id="rId16"/>
    <p:sldId id="290" r:id="rId17"/>
    <p:sldId id="291" r:id="rId18"/>
    <p:sldId id="292" r:id="rId19"/>
    <p:sldId id="293" r:id="rId20"/>
    <p:sldId id="294" r:id="rId21"/>
    <p:sldId id="297" r:id="rId22"/>
    <p:sldId id="295" r:id="rId23"/>
    <p:sldId id="296" r:id="rId24"/>
    <p:sldId id="299" r:id="rId25"/>
    <p:sldId id="300" r:id="rId26"/>
    <p:sldId id="301" r:id="rId27"/>
    <p:sldId id="302" r:id="rId28"/>
    <p:sldId id="305" r:id="rId29"/>
    <p:sldId id="306" r:id="rId30"/>
    <p:sldId id="307" r:id="rId31"/>
    <p:sldId id="308" r:id="rId32"/>
    <p:sldId id="309" r:id="rId33"/>
    <p:sldId id="310" r:id="rId34"/>
    <p:sldId id="311" r:id="rId35"/>
    <p:sldId id="315" r:id="rId36"/>
    <p:sldId id="312" r:id="rId37"/>
    <p:sldId id="313" r:id="rId38"/>
    <p:sldId id="314" r:id="rId39"/>
    <p:sldId id="316" r:id="rId40"/>
    <p:sldId id="317" r:id="rId41"/>
    <p:sldId id="318" r:id="rId42"/>
    <p:sldId id="319" r:id="rId43"/>
    <p:sldId id="320" r:id="rId44"/>
    <p:sldId id="321" r:id="rId45"/>
    <p:sldId id="322" r:id="rId46"/>
    <p:sldId id="323" r:id="rId47"/>
    <p:sldId id="324" r:id="rId48"/>
    <p:sldId id="325" r:id="rId49"/>
    <p:sldId id="326" r:id="rId50"/>
    <p:sldId id="327" r:id="rId51"/>
    <p:sldId id="264" r:id="rId52"/>
    <p:sldId id="268" r:id="rId53"/>
    <p:sldId id="269" r:id="rId54"/>
    <p:sldId id="270" r:id="rId55"/>
    <p:sldId id="265" r:id="rId56"/>
    <p:sldId id="272" r:id="rId57"/>
    <p:sldId id="271" r:id="rId58"/>
    <p:sldId id="328" r:id="rId59"/>
    <p:sldId id="273" r:id="rId60"/>
    <p:sldId id="266" r:id="rId61"/>
    <p:sldId id="274" r:id="rId62"/>
    <p:sldId id="275" r:id="rId63"/>
    <p:sldId id="276" r:id="rId64"/>
    <p:sldId id="329" r:id="rId65"/>
    <p:sldId id="267" r:id="rId66"/>
  </p:sldIdLst>
  <p:sldSz cx="9144000" cy="6858000" type="screen4x3"/>
  <p:notesSz cx="7053263" cy="93091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94660"/>
  </p:normalViewPr>
  <p:slideViewPr>
    <p:cSldViewPr>
      <p:cViewPr varScale="1">
        <p:scale>
          <a:sx n="63" d="100"/>
          <a:sy n="63" d="100"/>
        </p:scale>
        <p:origin x="1396"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F:\GR&#193;FICAS..........AGO.%20A%20DIC.%202018.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38"/>
    </mc:Choice>
    <mc:Fallback>
      <c:style val="38"/>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manualLayout>
          <c:layoutTarget val="inner"/>
          <c:xMode val="edge"/>
          <c:yMode val="edge"/>
          <c:x val="8.8345409832052565E-2"/>
          <c:y val="9.3998236307077002E-2"/>
          <c:w val="0.87488584130953428"/>
          <c:h val="0.75913787356960338"/>
        </c:manualLayout>
      </c:layout>
      <c:bar3DChart>
        <c:barDir val="col"/>
        <c:grouping val="clustered"/>
        <c:varyColors val="0"/>
        <c:ser>
          <c:idx val="1"/>
          <c:order val="0"/>
          <c:tx>
            <c:strRef>
              <c:f>'ENERO_JULIO 2018 '!$A$67</c:f>
              <c:strCache>
                <c:ptCount val="1"/>
                <c:pt idx="0">
                  <c:v>enero - julio  2018</c:v>
                </c:pt>
              </c:strCache>
            </c:strRef>
          </c:tx>
          <c:spPr>
            <a:solidFill>
              <a:srgbClr val="FFC000"/>
            </a:solidFill>
            <a:scene3d>
              <a:camera prst="orthographicFront"/>
              <a:lightRig rig="threePt" dir="t"/>
            </a:scene3d>
            <a:sp3d>
              <a:bevelT/>
              <a:contourClr>
                <a:srgbClr val="000000"/>
              </a:contourClr>
            </a:sp3d>
          </c:spPr>
          <c:invertIfNegative val="0"/>
          <c:dPt>
            <c:idx val="0"/>
            <c:invertIfNegative val="0"/>
            <c:bubble3D val="0"/>
            <c:spPr>
              <a:solidFill>
                <a:srgbClr val="00B050"/>
              </a:solidFill>
              <a:scene3d>
                <a:camera prst="orthographicFront"/>
                <a:lightRig rig="threePt" dir="t"/>
              </a:scene3d>
              <a:sp3d>
                <a:bevelT/>
                <a:contourClr>
                  <a:srgbClr val="000000"/>
                </a:contourClr>
              </a:sp3d>
            </c:spPr>
            <c:extLst>
              <c:ext xmlns:c16="http://schemas.microsoft.com/office/drawing/2014/chart" uri="{C3380CC4-5D6E-409C-BE32-E72D297353CC}">
                <c16:uniqueId val="{00000001-12DC-46E7-B71D-9B858C5500F6}"/>
              </c:ext>
            </c:extLst>
          </c:dPt>
          <c:dPt>
            <c:idx val="1"/>
            <c:invertIfNegative val="0"/>
            <c:bubble3D val="0"/>
            <c:spPr>
              <a:solidFill>
                <a:srgbClr val="7982F3"/>
              </a:solidFill>
              <a:scene3d>
                <a:camera prst="orthographicFront"/>
                <a:lightRig rig="threePt" dir="t"/>
              </a:scene3d>
              <a:sp3d>
                <a:bevelT/>
                <a:contourClr>
                  <a:srgbClr val="000000"/>
                </a:contourClr>
              </a:sp3d>
            </c:spPr>
            <c:extLst>
              <c:ext xmlns:c16="http://schemas.microsoft.com/office/drawing/2014/chart" uri="{C3380CC4-5D6E-409C-BE32-E72D297353CC}">
                <c16:uniqueId val="{00000003-12DC-46E7-B71D-9B858C5500F6}"/>
              </c:ext>
            </c:extLst>
          </c:dPt>
          <c:dPt>
            <c:idx val="2"/>
            <c:invertIfNegative val="0"/>
            <c:bubble3D val="0"/>
            <c:spPr>
              <a:solidFill>
                <a:srgbClr val="3451CC"/>
              </a:solidFill>
              <a:scene3d>
                <a:camera prst="orthographicFront"/>
                <a:lightRig rig="threePt" dir="t"/>
              </a:scene3d>
              <a:sp3d>
                <a:bevelT/>
                <a:contourClr>
                  <a:srgbClr val="000000"/>
                </a:contourClr>
              </a:sp3d>
            </c:spPr>
            <c:extLst>
              <c:ext xmlns:c16="http://schemas.microsoft.com/office/drawing/2014/chart" uri="{C3380CC4-5D6E-409C-BE32-E72D297353CC}">
                <c16:uniqueId val="{00000005-12DC-46E7-B71D-9B858C5500F6}"/>
              </c:ext>
            </c:extLst>
          </c:dPt>
          <c:dPt>
            <c:idx val="3"/>
            <c:invertIfNegative val="0"/>
            <c:bubble3D val="0"/>
            <c:spPr>
              <a:solidFill>
                <a:srgbClr val="9A2EA2"/>
              </a:solidFill>
              <a:scene3d>
                <a:camera prst="orthographicFront"/>
                <a:lightRig rig="threePt" dir="t"/>
              </a:scene3d>
              <a:sp3d>
                <a:bevelT/>
                <a:contourClr>
                  <a:srgbClr val="000000"/>
                </a:contourClr>
              </a:sp3d>
            </c:spPr>
            <c:extLst>
              <c:ext xmlns:c16="http://schemas.microsoft.com/office/drawing/2014/chart" uri="{C3380CC4-5D6E-409C-BE32-E72D297353CC}">
                <c16:uniqueId val="{00000007-12DC-46E7-B71D-9B858C5500F6}"/>
              </c:ext>
            </c:extLst>
          </c:dPt>
          <c:dPt>
            <c:idx val="4"/>
            <c:invertIfNegative val="0"/>
            <c:bubble3D val="0"/>
            <c:spPr>
              <a:solidFill>
                <a:srgbClr val="ED7D31">
                  <a:lumMod val="75000"/>
                </a:srgbClr>
              </a:solidFill>
              <a:scene3d>
                <a:camera prst="orthographicFront"/>
                <a:lightRig rig="threePt" dir="t"/>
              </a:scene3d>
              <a:sp3d>
                <a:bevelT/>
                <a:contourClr>
                  <a:srgbClr val="000000"/>
                </a:contourClr>
              </a:sp3d>
            </c:spPr>
            <c:extLst>
              <c:ext xmlns:c16="http://schemas.microsoft.com/office/drawing/2014/chart" uri="{C3380CC4-5D6E-409C-BE32-E72D297353CC}">
                <c16:uniqueId val="{00000009-12DC-46E7-B71D-9B858C5500F6}"/>
              </c:ext>
            </c:extLst>
          </c:dPt>
          <c:dLbls>
            <c:dLbl>
              <c:idx val="0"/>
              <c:layout>
                <c:manualLayout>
                  <c:x val="3.0840329558163085E-3"/>
                  <c:y val="0.14085814501559149"/>
                </c:manualLayout>
              </c:layout>
              <c:spPr>
                <a:noFill/>
                <a:ln>
                  <a:noFill/>
                </a:ln>
                <a:effectLst/>
              </c:spPr>
              <c:txPr>
                <a:bodyPr/>
                <a:lstStyle/>
                <a:p>
                  <a:pPr>
                    <a:defRPr sz="1400" b="0">
                      <a:solidFill>
                        <a:schemeClr val="bg1"/>
                      </a:solidFill>
                      <a:latin typeface="Montserrat" panose="00000500000000000000" pitchFamily="2" charset="0"/>
                    </a:defRPr>
                  </a:pPr>
                  <a:endParaRPr lang="es-MX"/>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2DC-46E7-B71D-9B858C5500F6}"/>
                </c:ext>
              </c:extLst>
            </c:dLbl>
            <c:dLbl>
              <c:idx val="1"/>
              <c:layout>
                <c:manualLayout>
                  <c:x val="1.7793594306049824E-2"/>
                  <c:y val="-3.8070312263076209E-2"/>
                </c:manualLayout>
              </c:layout>
              <c:spPr/>
              <c:txPr>
                <a:bodyPr/>
                <a:lstStyle/>
                <a:p>
                  <a:pPr>
                    <a:defRPr sz="1400" b="0">
                      <a:solidFill>
                        <a:sysClr val="windowText" lastClr="000000"/>
                      </a:solidFill>
                      <a:latin typeface="Montserrat" panose="00000500000000000000" pitchFamily="2" charset="0"/>
                    </a:defRPr>
                  </a:pPr>
                  <a:endParaRPr lang="es-MX"/>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2DC-46E7-B71D-9B858C5500F6}"/>
                </c:ext>
              </c:extLst>
            </c:dLbl>
            <c:dLbl>
              <c:idx val="2"/>
              <c:layout>
                <c:manualLayout>
                  <c:x val="3.3807829181494678E-2"/>
                  <c:y val="-4.0615237547022315E-2"/>
                </c:manualLayout>
              </c:layout>
              <c:spPr/>
              <c:txPr>
                <a:bodyPr/>
                <a:lstStyle/>
                <a:p>
                  <a:pPr>
                    <a:defRPr sz="1400" b="0">
                      <a:solidFill>
                        <a:sysClr val="windowText" lastClr="000000"/>
                      </a:solidFill>
                      <a:latin typeface="Montserrat" panose="00000500000000000000" pitchFamily="2" charset="0"/>
                    </a:defRPr>
                  </a:pPr>
                  <a:endParaRPr lang="es-MX"/>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2DC-46E7-B71D-9B858C5500F6}"/>
                </c:ext>
              </c:extLst>
            </c:dLbl>
            <c:dLbl>
              <c:idx val="3"/>
              <c:layout>
                <c:manualLayout>
                  <c:x val="2.1352313167259801E-2"/>
                  <c:y val="-4.84457035241197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2DC-46E7-B71D-9B858C5500F6}"/>
                </c:ext>
              </c:extLst>
            </c:dLbl>
            <c:dLbl>
              <c:idx val="4"/>
              <c:layout>
                <c:manualLayout>
                  <c:x val="1.2455516014234875E-2"/>
                  <c:y val="-2.18005665858539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2DC-46E7-B71D-9B858C5500F6}"/>
                </c:ext>
              </c:extLst>
            </c:dLbl>
            <c:spPr>
              <a:noFill/>
              <a:ln>
                <a:noFill/>
              </a:ln>
              <a:effectLst/>
            </c:spPr>
            <c:txPr>
              <a:bodyPr/>
              <a:lstStyle/>
              <a:p>
                <a:pPr>
                  <a:defRPr sz="1400" b="0">
                    <a:solidFill>
                      <a:sysClr val="windowText" lastClr="000000"/>
                    </a:solidFill>
                    <a:latin typeface="Montserrat" panose="00000500000000000000" pitchFamily="2" charset="0"/>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'ENERO_JULIO 2018 '!$A$68:$A$72</c:f>
              <c:strCache>
                <c:ptCount val="5"/>
                <c:pt idx="0">
                  <c:v>Alumnos</c:v>
                </c:pt>
                <c:pt idx="1">
                  <c:v>Proyectos</c:v>
                </c:pt>
                <c:pt idx="2">
                  <c:v>Empresas </c:v>
                </c:pt>
                <c:pt idx="3">
                  <c:v>Materias</c:v>
                </c:pt>
                <c:pt idx="4">
                  <c:v>Docentes</c:v>
                </c:pt>
              </c:strCache>
            </c:strRef>
          </c:cat>
          <c:val>
            <c:numRef>
              <c:f>'ENERO_JULIO 2018 '!$B$68:$B$72</c:f>
              <c:numCache>
                <c:formatCode>General</c:formatCode>
                <c:ptCount val="5"/>
                <c:pt idx="0">
                  <c:v>592</c:v>
                </c:pt>
                <c:pt idx="1">
                  <c:v>249</c:v>
                </c:pt>
                <c:pt idx="2">
                  <c:v>157</c:v>
                </c:pt>
                <c:pt idx="3">
                  <c:v>31</c:v>
                </c:pt>
                <c:pt idx="4">
                  <c:v>25</c:v>
                </c:pt>
              </c:numCache>
            </c:numRef>
          </c:val>
          <c:extLst>
            <c:ext xmlns:c16="http://schemas.microsoft.com/office/drawing/2014/chart" uri="{C3380CC4-5D6E-409C-BE32-E72D297353CC}">
              <c16:uniqueId val="{0000000A-12DC-46E7-B71D-9B858C5500F6}"/>
            </c:ext>
          </c:extLst>
        </c:ser>
        <c:dLbls>
          <c:showLegendKey val="0"/>
          <c:showVal val="1"/>
          <c:showCatName val="0"/>
          <c:showSerName val="0"/>
          <c:showPercent val="0"/>
          <c:showBubbleSize val="0"/>
        </c:dLbls>
        <c:gapWidth val="150"/>
        <c:shape val="box"/>
        <c:axId val="183795072"/>
        <c:axId val="183800960"/>
        <c:axId val="0"/>
      </c:bar3DChart>
      <c:catAx>
        <c:axId val="183795072"/>
        <c:scaling>
          <c:orientation val="minMax"/>
        </c:scaling>
        <c:delete val="0"/>
        <c:axPos val="b"/>
        <c:numFmt formatCode="General" sourceLinked="0"/>
        <c:majorTickMark val="out"/>
        <c:minorTickMark val="none"/>
        <c:tickLblPos val="nextTo"/>
        <c:txPr>
          <a:bodyPr/>
          <a:lstStyle/>
          <a:p>
            <a:pPr>
              <a:defRPr sz="1400">
                <a:latin typeface="Montserrat" panose="00000500000000000000" pitchFamily="2" charset="0"/>
              </a:defRPr>
            </a:pPr>
            <a:endParaRPr lang="es-MX"/>
          </a:p>
        </c:txPr>
        <c:crossAx val="183800960"/>
        <c:crosses val="autoZero"/>
        <c:auto val="1"/>
        <c:lblAlgn val="ctr"/>
        <c:lblOffset val="100"/>
        <c:noMultiLvlLbl val="0"/>
      </c:catAx>
      <c:valAx>
        <c:axId val="183800960"/>
        <c:scaling>
          <c:orientation val="minMax"/>
        </c:scaling>
        <c:delete val="0"/>
        <c:axPos val="l"/>
        <c:numFmt formatCode="General" sourceLinked="1"/>
        <c:majorTickMark val="out"/>
        <c:minorTickMark val="none"/>
        <c:tickLblPos val="nextTo"/>
        <c:txPr>
          <a:bodyPr/>
          <a:lstStyle/>
          <a:p>
            <a:pPr>
              <a:defRPr sz="900">
                <a:latin typeface="Montserrat" panose="00000500000000000000" pitchFamily="2" charset="0"/>
              </a:defRPr>
            </a:pPr>
            <a:endParaRPr lang="es-MX"/>
          </a:p>
        </c:txPr>
        <c:crossAx val="183795072"/>
        <c:crosses val="autoZero"/>
        <c:crossBetween val="between"/>
      </c:valAx>
    </c:plotArea>
    <c:plotVisOnly val="1"/>
    <c:dispBlanksAs val="gap"/>
    <c:showDLblsOverMax val="0"/>
  </c:chart>
  <c:spPr>
    <a:solidFill>
      <a:schemeClr val="accent1">
        <a:lumMod val="60000"/>
        <a:lumOff val="40000"/>
      </a:schemeClr>
    </a:solidFill>
    <a:scene3d>
      <a:camera prst="orthographicFront"/>
      <a:lightRig rig="threePt" dir="t"/>
    </a:scene3d>
    <a:sp3d>
      <a:bevelT w="139700" h="139700" prst="divot"/>
    </a:sp3d>
  </c:spPr>
  <c:txPr>
    <a:bodyPr/>
    <a:lstStyle/>
    <a:p>
      <a:pPr>
        <a:defRPr>
          <a:latin typeface="Times New Roman" pitchFamily="18" charset="0"/>
          <a:cs typeface="Times New Roman" pitchFamily="18" charset="0"/>
        </a:defRPr>
      </a:pPr>
      <a:endParaRPr lang="es-MX"/>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38"/>
    </mc:Choice>
    <mc:Fallback>
      <c:style val="38"/>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manualLayout>
          <c:layoutTarget val="inner"/>
          <c:xMode val="edge"/>
          <c:yMode val="edge"/>
          <c:x val="0.10736899552034862"/>
          <c:y val="7.94030439027886E-2"/>
          <c:w val="0.86056581741826499"/>
          <c:h val="0.74197862639183754"/>
        </c:manualLayout>
      </c:layout>
      <c:bar3DChart>
        <c:barDir val="col"/>
        <c:grouping val="clustered"/>
        <c:varyColors val="0"/>
        <c:ser>
          <c:idx val="1"/>
          <c:order val="0"/>
          <c:tx>
            <c:strRef>
              <c:f>'agosto 2018_ enero 2019 '!$A$67</c:f>
              <c:strCache>
                <c:ptCount val="1"/>
                <c:pt idx="0">
                  <c:v> agosto- octubre 2018</c:v>
                </c:pt>
              </c:strCache>
            </c:strRef>
          </c:tx>
          <c:spPr>
            <a:solidFill>
              <a:srgbClr val="FFC000"/>
            </a:solidFill>
            <a:scene3d>
              <a:camera prst="orthographicFront"/>
              <a:lightRig rig="threePt" dir="t"/>
            </a:scene3d>
            <a:sp3d>
              <a:bevelT/>
              <a:contourClr>
                <a:srgbClr val="000000"/>
              </a:contourClr>
            </a:sp3d>
          </c:spPr>
          <c:invertIfNegative val="0"/>
          <c:dPt>
            <c:idx val="0"/>
            <c:invertIfNegative val="0"/>
            <c:bubble3D val="0"/>
            <c:spPr>
              <a:solidFill>
                <a:srgbClr val="8064A2">
                  <a:lumMod val="75000"/>
                </a:srgbClr>
              </a:solidFill>
              <a:scene3d>
                <a:camera prst="orthographicFront"/>
                <a:lightRig rig="threePt" dir="t"/>
              </a:scene3d>
              <a:sp3d>
                <a:bevelT/>
                <a:contourClr>
                  <a:srgbClr val="000000"/>
                </a:contourClr>
              </a:sp3d>
            </c:spPr>
            <c:extLst>
              <c:ext xmlns:c16="http://schemas.microsoft.com/office/drawing/2014/chart" uri="{C3380CC4-5D6E-409C-BE32-E72D297353CC}">
                <c16:uniqueId val="{00000001-BEE6-490E-B494-23E108A9D3E2}"/>
              </c:ext>
            </c:extLst>
          </c:dPt>
          <c:dPt>
            <c:idx val="1"/>
            <c:invertIfNegative val="0"/>
            <c:bubble3D val="0"/>
            <c:spPr>
              <a:solidFill>
                <a:srgbClr val="7982F3"/>
              </a:solidFill>
              <a:scene3d>
                <a:camera prst="orthographicFront"/>
                <a:lightRig rig="threePt" dir="t"/>
              </a:scene3d>
              <a:sp3d>
                <a:bevelT/>
                <a:contourClr>
                  <a:srgbClr val="000000"/>
                </a:contourClr>
              </a:sp3d>
            </c:spPr>
            <c:extLst>
              <c:ext xmlns:c16="http://schemas.microsoft.com/office/drawing/2014/chart" uri="{C3380CC4-5D6E-409C-BE32-E72D297353CC}">
                <c16:uniqueId val="{00000003-BEE6-490E-B494-23E108A9D3E2}"/>
              </c:ext>
            </c:extLst>
          </c:dPt>
          <c:dPt>
            <c:idx val="2"/>
            <c:invertIfNegative val="0"/>
            <c:bubble3D val="0"/>
            <c:spPr>
              <a:solidFill>
                <a:srgbClr val="3451CC"/>
              </a:solidFill>
              <a:scene3d>
                <a:camera prst="orthographicFront"/>
                <a:lightRig rig="threePt" dir="t"/>
              </a:scene3d>
              <a:sp3d>
                <a:bevelT/>
                <a:contourClr>
                  <a:srgbClr val="000000"/>
                </a:contourClr>
              </a:sp3d>
            </c:spPr>
            <c:extLst>
              <c:ext xmlns:c16="http://schemas.microsoft.com/office/drawing/2014/chart" uri="{C3380CC4-5D6E-409C-BE32-E72D297353CC}">
                <c16:uniqueId val="{00000005-BEE6-490E-B494-23E108A9D3E2}"/>
              </c:ext>
            </c:extLst>
          </c:dPt>
          <c:dPt>
            <c:idx val="3"/>
            <c:invertIfNegative val="0"/>
            <c:bubble3D val="0"/>
            <c:spPr>
              <a:solidFill>
                <a:srgbClr val="9A2EA2"/>
              </a:solidFill>
              <a:scene3d>
                <a:camera prst="orthographicFront"/>
                <a:lightRig rig="threePt" dir="t"/>
              </a:scene3d>
              <a:sp3d>
                <a:bevelT/>
                <a:contourClr>
                  <a:srgbClr val="000000"/>
                </a:contourClr>
              </a:sp3d>
            </c:spPr>
            <c:extLst>
              <c:ext xmlns:c16="http://schemas.microsoft.com/office/drawing/2014/chart" uri="{C3380CC4-5D6E-409C-BE32-E72D297353CC}">
                <c16:uniqueId val="{00000007-BEE6-490E-B494-23E108A9D3E2}"/>
              </c:ext>
            </c:extLst>
          </c:dPt>
          <c:dPt>
            <c:idx val="4"/>
            <c:invertIfNegative val="0"/>
            <c:bubble3D val="0"/>
            <c:spPr>
              <a:solidFill>
                <a:srgbClr val="ED7D31">
                  <a:lumMod val="75000"/>
                </a:srgbClr>
              </a:solidFill>
              <a:scene3d>
                <a:camera prst="orthographicFront"/>
                <a:lightRig rig="threePt" dir="t"/>
              </a:scene3d>
              <a:sp3d>
                <a:bevelT/>
                <a:contourClr>
                  <a:srgbClr val="000000"/>
                </a:contourClr>
              </a:sp3d>
            </c:spPr>
            <c:extLst>
              <c:ext xmlns:c16="http://schemas.microsoft.com/office/drawing/2014/chart" uri="{C3380CC4-5D6E-409C-BE32-E72D297353CC}">
                <c16:uniqueId val="{00000009-BEE6-490E-B494-23E108A9D3E2}"/>
              </c:ext>
            </c:extLst>
          </c:dPt>
          <c:dLbls>
            <c:dLbl>
              <c:idx val="0"/>
              <c:layout>
                <c:manualLayout>
                  <c:x val="1.1615469851334298E-2"/>
                  <c:y val="0.18738650114698005"/>
                </c:manualLayout>
              </c:layout>
              <c:spPr>
                <a:noFill/>
                <a:ln>
                  <a:noFill/>
                </a:ln>
                <a:effectLst/>
              </c:spPr>
              <c:txPr>
                <a:bodyPr/>
                <a:lstStyle/>
                <a:p>
                  <a:pPr algn="ctr" rtl="0">
                    <a:defRPr lang="es-MX" sz="1400" b="0" i="0" u="none" strike="noStrike" kern="1200" baseline="0">
                      <a:solidFill>
                        <a:schemeClr val="bg1"/>
                      </a:solidFill>
                      <a:latin typeface="Montserrat" panose="00000500000000000000" pitchFamily="2" charset="0"/>
                      <a:ea typeface="+mn-ea"/>
                      <a:cs typeface="Times New Roman" pitchFamily="18" charset="0"/>
                    </a:defRPr>
                  </a:pPr>
                  <a:endParaRPr lang="es-MX"/>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EE6-490E-B494-23E108A9D3E2}"/>
                </c:ext>
              </c:extLst>
            </c:dLbl>
            <c:dLbl>
              <c:idx val="1"/>
              <c:layout>
                <c:manualLayout>
                  <c:x val="1.7793594306049824E-2"/>
                  <c:y val="-3.8070312263076209E-2"/>
                </c:manualLayout>
              </c:layout>
              <c:spPr/>
              <c:txPr>
                <a:bodyPr/>
                <a:lstStyle/>
                <a:p>
                  <a:pPr algn="ctr" rtl="0">
                    <a:defRPr lang="es-MX" sz="1400" b="0" i="0" u="none" strike="noStrike" kern="1200" baseline="0">
                      <a:solidFill>
                        <a:sysClr val="windowText" lastClr="000000"/>
                      </a:solidFill>
                      <a:latin typeface="Montserrat" panose="00000500000000000000" pitchFamily="2" charset="0"/>
                      <a:ea typeface="+mn-ea"/>
                      <a:cs typeface="Times New Roman" pitchFamily="18" charset="0"/>
                    </a:defRPr>
                  </a:pPr>
                  <a:endParaRPr lang="es-MX"/>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EE6-490E-B494-23E108A9D3E2}"/>
                </c:ext>
              </c:extLst>
            </c:dLbl>
            <c:dLbl>
              <c:idx val="2"/>
              <c:layout>
                <c:manualLayout>
                  <c:x val="3.3807829181494678E-2"/>
                  <c:y val="-4.0615237547022315E-2"/>
                </c:manualLayout>
              </c:layout>
              <c:spPr/>
              <c:txPr>
                <a:bodyPr/>
                <a:lstStyle/>
                <a:p>
                  <a:pPr algn="ctr" rtl="0">
                    <a:defRPr lang="es-MX" sz="1400" b="0" i="0" u="none" strike="noStrike" kern="1200" baseline="0">
                      <a:solidFill>
                        <a:sysClr val="windowText" lastClr="000000"/>
                      </a:solidFill>
                      <a:latin typeface="Montserrat" panose="00000500000000000000" pitchFamily="2" charset="0"/>
                      <a:ea typeface="+mn-ea"/>
                      <a:cs typeface="Times New Roman" pitchFamily="18" charset="0"/>
                    </a:defRPr>
                  </a:pPr>
                  <a:endParaRPr lang="es-MX"/>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EE6-490E-B494-23E108A9D3E2}"/>
                </c:ext>
              </c:extLst>
            </c:dLbl>
            <c:dLbl>
              <c:idx val="3"/>
              <c:layout>
                <c:manualLayout>
                  <c:x val="2.1352313167259801E-2"/>
                  <c:y val="-4.8445703524119747E-2"/>
                </c:manualLayout>
              </c:layout>
              <c:tx>
                <c:rich>
                  <a:bodyPr/>
                  <a:lstStyle/>
                  <a:p>
                    <a:r>
                      <a:rPr lang="en-US" sz="1400" b="0" i="0" u="none" strike="noStrike" kern="1200" baseline="0">
                        <a:solidFill>
                          <a:sysClr val="windowText" lastClr="000000"/>
                        </a:solidFill>
                        <a:latin typeface="Montserrat" panose="00000500000000000000" pitchFamily="2" charset="0"/>
                        <a:ea typeface="+mn-ea"/>
                        <a:cs typeface="Times New Roman" pitchFamily="18" charset="0"/>
                      </a:rPr>
                      <a:t>36</a:t>
                    </a:r>
                    <a:endParaRPr lang="en-US"/>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EE6-490E-B494-23E108A9D3E2}"/>
                </c:ext>
              </c:extLst>
            </c:dLbl>
            <c:dLbl>
              <c:idx val="4"/>
              <c:layout>
                <c:manualLayout>
                  <c:x val="1.2455516014234875E-2"/>
                  <c:y val="-2.1800566585853907E-2"/>
                </c:manualLayout>
              </c:layout>
              <c:tx>
                <c:rich>
                  <a:bodyPr/>
                  <a:lstStyle/>
                  <a:p>
                    <a:r>
                      <a:rPr lang="en-US" sz="1400" b="0" i="0" u="none" strike="noStrike" kern="1200" baseline="0">
                        <a:solidFill>
                          <a:sysClr val="windowText" lastClr="000000"/>
                        </a:solidFill>
                        <a:latin typeface="Montserrat" panose="00000500000000000000" pitchFamily="2" charset="0"/>
                        <a:ea typeface="+mn-ea"/>
                        <a:cs typeface="Times New Roman" pitchFamily="18" charset="0"/>
                      </a:rPr>
                      <a:t>31</a:t>
                    </a:r>
                    <a:endParaRPr lang="en-US"/>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EE6-490E-B494-23E108A9D3E2}"/>
                </c:ext>
              </c:extLst>
            </c:dLbl>
            <c:spPr>
              <a:noFill/>
              <a:ln>
                <a:noFill/>
              </a:ln>
              <a:effectLst/>
            </c:spPr>
            <c:txPr>
              <a:bodyPr/>
              <a:lstStyle/>
              <a:p>
                <a:pPr algn="ctr" rtl="0">
                  <a:defRPr lang="es-MX" sz="1400" b="0" i="0" u="none" strike="noStrike" kern="1200" baseline="0">
                    <a:solidFill>
                      <a:sysClr val="windowText" lastClr="000000"/>
                    </a:solidFill>
                    <a:latin typeface="Montserrat" panose="00000500000000000000" pitchFamily="2" charset="0"/>
                    <a:ea typeface="+mn-ea"/>
                    <a:cs typeface="Times New Roman" pitchFamily="18" charset="0"/>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'agosto 2018_ enero 2019 '!$A$68:$A$72</c:f>
              <c:strCache>
                <c:ptCount val="5"/>
                <c:pt idx="0">
                  <c:v>Alumnos</c:v>
                </c:pt>
                <c:pt idx="1">
                  <c:v>Proyectos</c:v>
                </c:pt>
                <c:pt idx="2">
                  <c:v>Empresas </c:v>
                </c:pt>
                <c:pt idx="3">
                  <c:v>Materias</c:v>
                </c:pt>
                <c:pt idx="4">
                  <c:v>Docentes</c:v>
                </c:pt>
              </c:strCache>
            </c:strRef>
          </c:cat>
          <c:val>
            <c:numRef>
              <c:f>'agosto 2018_ enero 2019 '!$B$68:$B$72</c:f>
              <c:numCache>
                <c:formatCode>General</c:formatCode>
                <c:ptCount val="5"/>
                <c:pt idx="0">
                  <c:v>586</c:v>
                </c:pt>
                <c:pt idx="1">
                  <c:v>147</c:v>
                </c:pt>
                <c:pt idx="2">
                  <c:v>106</c:v>
                </c:pt>
                <c:pt idx="3">
                  <c:v>34</c:v>
                </c:pt>
                <c:pt idx="4">
                  <c:v>31</c:v>
                </c:pt>
              </c:numCache>
            </c:numRef>
          </c:val>
          <c:extLst>
            <c:ext xmlns:c16="http://schemas.microsoft.com/office/drawing/2014/chart" uri="{C3380CC4-5D6E-409C-BE32-E72D297353CC}">
              <c16:uniqueId val="{0000000A-BEE6-490E-B494-23E108A9D3E2}"/>
            </c:ext>
          </c:extLst>
        </c:ser>
        <c:dLbls>
          <c:showLegendKey val="0"/>
          <c:showVal val="1"/>
          <c:showCatName val="0"/>
          <c:showSerName val="0"/>
          <c:showPercent val="0"/>
          <c:showBubbleSize val="0"/>
        </c:dLbls>
        <c:gapWidth val="150"/>
        <c:shape val="box"/>
        <c:axId val="184493184"/>
        <c:axId val="184494720"/>
        <c:axId val="0"/>
      </c:bar3DChart>
      <c:catAx>
        <c:axId val="184493184"/>
        <c:scaling>
          <c:orientation val="minMax"/>
        </c:scaling>
        <c:delete val="0"/>
        <c:axPos val="b"/>
        <c:numFmt formatCode="General" sourceLinked="0"/>
        <c:majorTickMark val="out"/>
        <c:minorTickMark val="none"/>
        <c:tickLblPos val="nextTo"/>
        <c:txPr>
          <a:bodyPr/>
          <a:lstStyle/>
          <a:p>
            <a:pPr algn="ctr">
              <a:defRPr lang="es-MX" sz="1400" b="0" i="0" u="none" strike="noStrike" kern="1200" baseline="0">
                <a:solidFill>
                  <a:prstClr val="black"/>
                </a:solidFill>
                <a:latin typeface="Montserrat" panose="00000500000000000000" pitchFamily="2" charset="0"/>
                <a:ea typeface="+mn-ea"/>
                <a:cs typeface="Times New Roman" pitchFamily="18" charset="0"/>
              </a:defRPr>
            </a:pPr>
            <a:endParaRPr lang="es-MX"/>
          </a:p>
        </c:txPr>
        <c:crossAx val="184494720"/>
        <c:crosses val="autoZero"/>
        <c:auto val="1"/>
        <c:lblAlgn val="ctr"/>
        <c:lblOffset val="100"/>
        <c:noMultiLvlLbl val="0"/>
      </c:catAx>
      <c:valAx>
        <c:axId val="184494720"/>
        <c:scaling>
          <c:orientation val="minMax"/>
        </c:scaling>
        <c:delete val="0"/>
        <c:axPos val="l"/>
        <c:numFmt formatCode="General" sourceLinked="1"/>
        <c:majorTickMark val="out"/>
        <c:minorTickMark val="none"/>
        <c:tickLblPos val="nextTo"/>
        <c:txPr>
          <a:bodyPr/>
          <a:lstStyle/>
          <a:p>
            <a:pPr>
              <a:defRPr sz="900"/>
            </a:pPr>
            <a:endParaRPr lang="es-MX"/>
          </a:p>
        </c:txPr>
        <c:crossAx val="184493184"/>
        <c:crosses val="autoZero"/>
        <c:crossBetween val="between"/>
      </c:valAx>
    </c:plotArea>
    <c:plotVisOnly val="1"/>
    <c:dispBlanksAs val="gap"/>
    <c:showDLblsOverMax val="0"/>
  </c:chart>
  <c:spPr>
    <a:solidFill>
      <a:schemeClr val="accent1">
        <a:lumMod val="60000"/>
        <a:lumOff val="40000"/>
      </a:schemeClr>
    </a:solidFill>
    <a:scene3d>
      <a:camera prst="orthographicFront"/>
      <a:lightRig rig="threePt" dir="t"/>
    </a:scene3d>
    <a:sp3d>
      <a:bevelT w="139700" h="139700" prst="divot"/>
    </a:sp3d>
  </c:spPr>
  <c:txPr>
    <a:bodyPr/>
    <a:lstStyle/>
    <a:p>
      <a:pPr>
        <a:defRPr>
          <a:latin typeface="Times New Roman" pitchFamily="18" charset="0"/>
          <a:cs typeface="Times New Roman" pitchFamily="18" charset="0"/>
        </a:defRPr>
      </a:pPr>
      <a:endParaRPr lang="es-MX"/>
    </a:p>
  </c:txPr>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9B9B49-B121-4E43-8A3D-A82320D6544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MX"/>
        </a:p>
      </dgm:t>
    </dgm:pt>
    <dgm:pt modelId="{8531960F-6715-4638-B085-8711F32EE021}">
      <dgm:prSet phldrT="[Texto]" custT="1">
        <dgm:style>
          <a:lnRef idx="0">
            <a:schemeClr val="accent1"/>
          </a:lnRef>
          <a:fillRef idx="3">
            <a:schemeClr val="accent1"/>
          </a:fillRef>
          <a:effectRef idx="3">
            <a:schemeClr val="accent1"/>
          </a:effectRef>
          <a:fontRef idx="minor">
            <a:schemeClr val="lt1"/>
          </a:fontRef>
        </dgm:style>
      </dgm:prSet>
      <dgm:spPr>
        <a:scene3d>
          <a:camera prst="orthographicFront">
            <a:rot lat="0" lon="0" rev="0"/>
          </a:camera>
          <a:lightRig rig="threePt" dir="t">
            <a:rot lat="0" lon="0" rev="1200000"/>
          </a:lightRig>
        </a:scene3d>
        <a:sp3d>
          <a:bevelT w="63500" h="25400" prst="artDeco"/>
        </a:sp3d>
      </dgm:spPr>
      <dgm:t>
        <a:bodyPr/>
        <a:lstStyle/>
        <a:p>
          <a:pPr defTabSz="755650">
            <a:lnSpc>
              <a:spcPct val="90000"/>
            </a:lnSpc>
            <a:spcBef>
              <a:spcPct val="0"/>
            </a:spcBef>
            <a:spcAft>
              <a:spcPct val="35000"/>
            </a:spcAft>
          </a:pPr>
          <a:r>
            <a:rPr lang="es-MX" sz="1800" dirty="0"/>
            <a:t>Estrategia A.2 </a:t>
          </a:r>
        </a:p>
      </dgm:t>
    </dgm:pt>
    <dgm:pt modelId="{5BB83A14-A076-4193-B730-1EE16198954C}" type="parTrans" cxnId="{337F4BAE-8118-4A98-9B6C-C1C7FCF6176A}">
      <dgm:prSet/>
      <dgm:spPr/>
      <dgm:t>
        <a:bodyPr/>
        <a:lstStyle/>
        <a:p>
          <a:endParaRPr lang="es-MX" sz="1800"/>
        </a:p>
      </dgm:t>
    </dgm:pt>
    <dgm:pt modelId="{1A32A88A-B5E4-4443-ADB6-4750556CBFD8}" type="sibTrans" cxnId="{337F4BAE-8118-4A98-9B6C-C1C7FCF6176A}">
      <dgm:prSet/>
      <dgm:spPr/>
      <dgm:t>
        <a:bodyPr/>
        <a:lstStyle/>
        <a:p>
          <a:endParaRPr lang="es-MX" sz="1800"/>
        </a:p>
      </dgm:t>
    </dgm:pt>
    <dgm:pt modelId="{A33B1EEC-1D48-4AE6-9105-0F49443E133A}">
      <dgm:prSet phldrT="[Texto]" custT="1">
        <dgm:style>
          <a:lnRef idx="0">
            <a:schemeClr val="accent5"/>
          </a:lnRef>
          <a:fillRef idx="3">
            <a:schemeClr val="accent5"/>
          </a:fillRef>
          <a:effectRef idx="3">
            <a:schemeClr val="accent5"/>
          </a:effectRef>
          <a:fontRef idx="minor">
            <a:schemeClr val="lt1"/>
          </a:fontRef>
        </dgm:style>
      </dgm:prSet>
      <dgm:spPr>
        <a:solidFill>
          <a:schemeClr val="accent1">
            <a:lumMod val="40000"/>
            <a:lumOff val="60000"/>
          </a:schemeClr>
        </a:solidFill>
        <a:scene3d>
          <a:camera prst="orthographicFront">
            <a:rot lat="0" lon="0" rev="0"/>
          </a:camera>
          <a:lightRig rig="threePt" dir="t">
            <a:rot lat="0" lon="0" rev="1200000"/>
          </a:lightRig>
        </a:scene3d>
        <a:sp3d>
          <a:bevelT w="63500" h="25400" prst="artDeco"/>
        </a:sp3d>
      </dgm:spPr>
      <dgm:t>
        <a:bodyPr/>
        <a:lstStyle/>
        <a:p>
          <a:pPr algn="just"/>
          <a:r>
            <a:rPr lang="es-MX" kern="1200" dirty="0"/>
            <a:t>Fortalecer la autonomía de la gestión escolar para impulsar la </a:t>
          </a:r>
          <a:r>
            <a:rPr lang="es-MX" sz="2000" kern="1200" cap="none" spc="-100" baseline="0" dirty="0">
              <a:ln>
                <a:noFill/>
              </a:ln>
              <a:solidFill>
                <a:schemeClr val="tx2"/>
              </a:solidFill>
              <a:effectLst/>
              <a:latin typeface="+mj-lt"/>
              <a:ea typeface="+mj-ea"/>
              <a:cs typeface="+mj-cs"/>
            </a:rPr>
            <a:t>planeación</a:t>
          </a:r>
          <a:r>
            <a:rPr lang="es-MX" kern="1200" dirty="0"/>
            <a:t>, la mejora educativa y los procesos de evaluación del desempeño.</a:t>
          </a:r>
          <a:endParaRPr lang="es-MX" sz="1800" kern="1200" dirty="0"/>
        </a:p>
      </dgm:t>
    </dgm:pt>
    <dgm:pt modelId="{649D478E-2250-4F98-959E-9DBC50750FA7}" type="parTrans" cxnId="{5FB48485-ECFB-4563-A5C9-46DA57ED19A4}">
      <dgm:prSet/>
      <dgm:spPr/>
      <dgm:t>
        <a:bodyPr/>
        <a:lstStyle/>
        <a:p>
          <a:endParaRPr lang="es-MX" sz="1800"/>
        </a:p>
      </dgm:t>
    </dgm:pt>
    <dgm:pt modelId="{9F6DD2A2-B40A-4E5C-A5BA-DCD447B605DA}" type="sibTrans" cxnId="{5FB48485-ECFB-4563-A5C9-46DA57ED19A4}">
      <dgm:prSet/>
      <dgm:spPr/>
      <dgm:t>
        <a:bodyPr/>
        <a:lstStyle/>
        <a:p>
          <a:endParaRPr lang="es-MX" sz="1800"/>
        </a:p>
      </dgm:t>
    </dgm:pt>
    <dgm:pt modelId="{68AFEAA5-DC66-4454-822F-7459F88FCCC9}">
      <dgm:prSet phldrT="[Texto]" custT="1">
        <dgm:style>
          <a:lnRef idx="0">
            <a:schemeClr val="accent1"/>
          </a:lnRef>
          <a:fillRef idx="3">
            <a:schemeClr val="accent1"/>
          </a:fillRef>
          <a:effectRef idx="3">
            <a:schemeClr val="accent1"/>
          </a:effectRef>
          <a:fontRef idx="minor">
            <a:schemeClr val="lt1"/>
          </a:fontRef>
        </dgm:style>
      </dgm:prSet>
      <dgm:spPr>
        <a:scene3d>
          <a:camera prst="orthographicFront">
            <a:rot lat="0" lon="0" rev="0"/>
          </a:camera>
          <a:lightRig rig="threePt" dir="t">
            <a:rot lat="0" lon="0" rev="1200000"/>
          </a:lightRig>
        </a:scene3d>
        <a:sp3d>
          <a:bevelT w="63500" h="25400" prst="artDeco"/>
        </a:sp3d>
      </dgm:spPr>
      <dgm:t>
        <a:bodyPr/>
        <a:lstStyle/>
        <a:p>
          <a:pPr defTabSz="844550">
            <a:lnSpc>
              <a:spcPct val="90000"/>
            </a:lnSpc>
            <a:spcBef>
              <a:spcPct val="0"/>
            </a:spcBef>
            <a:spcAft>
              <a:spcPct val="35000"/>
            </a:spcAft>
          </a:pPr>
          <a:r>
            <a:rPr lang="es-MX" sz="1800" dirty="0"/>
            <a:t>Línea de Acción</a:t>
          </a:r>
        </a:p>
      </dgm:t>
    </dgm:pt>
    <dgm:pt modelId="{FACC0F73-4A7F-4AED-A2CC-1CDBEDBCD180}" type="parTrans" cxnId="{CDAAE88A-F58E-44D6-81AF-479CE930F524}">
      <dgm:prSet/>
      <dgm:spPr/>
      <dgm:t>
        <a:bodyPr/>
        <a:lstStyle/>
        <a:p>
          <a:endParaRPr lang="es-MX" sz="1800"/>
        </a:p>
      </dgm:t>
    </dgm:pt>
    <dgm:pt modelId="{7D6F248A-9463-403B-9609-F469F2AD58AA}" type="sibTrans" cxnId="{CDAAE88A-F58E-44D6-81AF-479CE930F524}">
      <dgm:prSet/>
      <dgm:spPr/>
      <dgm:t>
        <a:bodyPr/>
        <a:lstStyle/>
        <a:p>
          <a:endParaRPr lang="es-MX" sz="1800"/>
        </a:p>
      </dgm:t>
    </dgm:pt>
    <dgm:pt modelId="{E41602F7-966A-4EBF-A671-217FCC748D1F}">
      <dgm:prSet phldrT="[Texto]" custT="1">
        <dgm:style>
          <a:lnRef idx="0">
            <a:schemeClr val="accent1"/>
          </a:lnRef>
          <a:fillRef idx="3">
            <a:schemeClr val="accent1"/>
          </a:fillRef>
          <a:effectRef idx="3">
            <a:schemeClr val="accent1"/>
          </a:effectRef>
          <a:fontRef idx="minor">
            <a:schemeClr val="lt1"/>
          </a:fontRef>
        </dgm:style>
      </dgm:prSet>
      <dgm:spPr/>
      <dgm: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s-MX" sz="1800" kern="1200" dirty="0"/>
            <a:t>Indicador</a:t>
          </a:r>
          <a:endParaRPr lang="es-MX" sz="1800" dirty="0"/>
        </a:p>
      </dgm:t>
    </dgm:pt>
    <dgm:pt modelId="{36587AD2-F477-4C6A-B764-BA6CE850C4A4}" type="parTrans" cxnId="{7ADC740D-A909-49E1-82F5-AF7137AE4862}">
      <dgm:prSet/>
      <dgm:spPr/>
      <dgm:t>
        <a:bodyPr/>
        <a:lstStyle/>
        <a:p>
          <a:endParaRPr lang="es-MX" sz="1800"/>
        </a:p>
      </dgm:t>
    </dgm:pt>
    <dgm:pt modelId="{92CD968F-9DB6-4689-9B37-06D1462E18F4}" type="sibTrans" cxnId="{7ADC740D-A909-49E1-82F5-AF7137AE4862}">
      <dgm:prSet/>
      <dgm:spPr/>
      <dgm:t>
        <a:bodyPr/>
        <a:lstStyle/>
        <a:p>
          <a:endParaRPr lang="es-MX" sz="1800"/>
        </a:p>
      </dgm:t>
    </dgm:pt>
    <dgm:pt modelId="{FCF479B3-9371-4489-8ED7-C6324195D387}">
      <dgm:prSet phldrT="[Texto]" custT="1">
        <dgm:style>
          <a:lnRef idx="1">
            <a:schemeClr val="accent1"/>
          </a:lnRef>
          <a:fillRef idx="2">
            <a:schemeClr val="accent1"/>
          </a:fillRef>
          <a:effectRef idx="1">
            <a:schemeClr val="accent1"/>
          </a:effectRef>
          <a:fontRef idx="minor">
            <a:schemeClr val="dk1"/>
          </a:fontRef>
        </dgm:style>
      </dgm:prSet>
      <dgm:spPr>
        <a:solidFill>
          <a:schemeClr val="accent1">
            <a:lumMod val="40000"/>
            <a:lumOff val="60000"/>
          </a:schemeClr>
        </a:solidFill>
        <a:scene3d>
          <a:camera prst="orthographicFront"/>
          <a:lightRig rig="threePt" dir="t"/>
        </a:scene3d>
        <a:sp3d>
          <a:bevelT w="114300" prst="artDeco"/>
        </a:sp3d>
      </dgm:spPr>
      <dgm:t>
        <a:bodyPr/>
        <a:lstStyle/>
        <a:p>
          <a:r>
            <a:rPr lang="es-MX" sz="1800" kern="1200" dirty="0"/>
            <a:t>Cobertura en Educación Superior.</a:t>
          </a:r>
          <a:endParaRPr lang="es-MX" sz="1800" dirty="0"/>
        </a:p>
      </dgm:t>
    </dgm:pt>
    <dgm:pt modelId="{2C3B4110-3B5F-42A0-8378-71068420FE21}" type="parTrans" cxnId="{C5C38A29-2B63-47A6-901B-05D3A3B8A722}">
      <dgm:prSet/>
      <dgm:spPr/>
      <dgm:t>
        <a:bodyPr/>
        <a:lstStyle/>
        <a:p>
          <a:endParaRPr lang="es-MX" sz="1800"/>
        </a:p>
      </dgm:t>
    </dgm:pt>
    <dgm:pt modelId="{941E0BD5-C177-4506-A84E-8C7DF8385B3D}" type="sibTrans" cxnId="{C5C38A29-2B63-47A6-901B-05D3A3B8A722}">
      <dgm:prSet/>
      <dgm:spPr/>
      <dgm:t>
        <a:bodyPr/>
        <a:lstStyle/>
        <a:p>
          <a:endParaRPr lang="es-MX" sz="1800"/>
        </a:p>
      </dgm:t>
    </dgm:pt>
    <dgm:pt modelId="{7E172EAB-CF8E-4049-AB9C-F2CAF5D4E358}">
      <dgm:prSet phldrT="[Texto]" custT="1">
        <dgm:style>
          <a:lnRef idx="1">
            <a:schemeClr val="accent1"/>
          </a:lnRef>
          <a:fillRef idx="2">
            <a:schemeClr val="accent1"/>
          </a:fillRef>
          <a:effectRef idx="1">
            <a:schemeClr val="accent1"/>
          </a:effectRef>
          <a:fontRef idx="minor">
            <a:schemeClr val="dk1"/>
          </a:fontRef>
        </dgm:style>
      </dgm:prSet>
      <dgm:spPr>
        <a:solidFill>
          <a:schemeClr val="accent1">
            <a:lumMod val="40000"/>
            <a:lumOff val="60000"/>
          </a:schemeClr>
        </a:solidFill>
        <a:scene3d>
          <a:camera prst="orthographicFront"/>
          <a:lightRig rig="threePt" dir="t"/>
        </a:scene3d>
        <a:sp3d>
          <a:bevelT w="114300" prst="artDeco"/>
        </a:sp3d>
      </dgm:spPr>
      <dgm:t>
        <a:bodyPr/>
        <a:lstStyle/>
        <a:p>
          <a:r>
            <a:rPr lang="es-MX" sz="1800" dirty="0"/>
            <a:t>Matrícula total de estudiantes inscritos en programas de licenciatura del ITST.</a:t>
          </a:r>
        </a:p>
      </dgm:t>
    </dgm:pt>
    <dgm:pt modelId="{5CE4B532-5454-4A9E-B889-701FF32DA10F}" type="parTrans" cxnId="{B70B59DC-4E0B-4D67-A0F4-DD66E14CCC0B}">
      <dgm:prSet/>
      <dgm:spPr/>
      <dgm:t>
        <a:bodyPr/>
        <a:lstStyle/>
        <a:p>
          <a:endParaRPr lang="es-MX"/>
        </a:p>
      </dgm:t>
    </dgm:pt>
    <dgm:pt modelId="{4565E831-0EF6-47D1-A276-DA9BFBCFC2A7}" type="sibTrans" cxnId="{B70B59DC-4E0B-4D67-A0F4-DD66E14CCC0B}">
      <dgm:prSet/>
      <dgm:spPr/>
      <dgm:t>
        <a:bodyPr/>
        <a:lstStyle/>
        <a:p>
          <a:endParaRPr lang="es-MX"/>
        </a:p>
      </dgm:t>
    </dgm:pt>
    <dgm:pt modelId="{0B6D8DBC-D0B1-4F4C-A00F-9BFAE5A1000F}">
      <dgm:prSet phldrT="[Texto]" custT="1">
        <dgm:style>
          <a:lnRef idx="1">
            <a:schemeClr val="accent1"/>
          </a:lnRef>
          <a:fillRef idx="2">
            <a:schemeClr val="accent1"/>
          </a:fillRef>
          <a:effectRef idx="1">
            <a:schemeClr val="accent1"/>
          </a:effectRef>
          <a:fontRef idx="minor">
            <a:schemeClr val="dk1"/>
          </a:fontRef>
        </dgm:style>
      </dgm:prSet>
      <dgm:spPr>
        <a:solidFill>
          <a:schemeClr val="accent1">
            <a:lumMod val="40000"/>
            <a:lumOff val="60000"/>
          </a:schemeClr>
        </a:solidFill>
        <a:scene3d>
          <a:camera prst="orthographicFront"/>
          <a:lightRig rig="threePt" dir="t"/>
        </a:scene3d>
        <a:sp3d>
          <a:bevelT w="114300" prst="artDeco"/>
        </a:sp3d>
      </dgm:spPr>
      <dgm:t>
        <a:bodyPr/>
        <a:lstStyle/>
        <a:p>
          <a:pPr marL="171450" indent="0" algn="just" defTabSz="800100">
            <a:lnSpc>
              <a:spcPct val="90000"/>
            </a:lnSpc>
            <a:spcBef>
              <a:spcPct val="0"/>
            </a:spcBef>
            <a:spcAft>
              <a:spcPct val="15000"/>
            </a:spcAft>
            <a:buNone/>
          </a:pPr>
          <a:r>
            <a:rPr lang="es-MX" dirty="0"/>
            <a:t> Disminuir la deserción escolar, mejorar la eficiencia terminal en cada nivel educativo, y aumentar la continuidad de estudios entre un nivel y otro.</a:t>
          </a:r>
          <a:endParaRPr lang="es-MX" sz="1800" dirty="0"/>
        </a:p>
      </dgm:t>
    </dgm:pt>
    <dgm:pt modelId="{7F85C30F-9310-4B0B-AF4D-9379C5DB7E82}" type="sibTrans" cxnId="{E3B44CC3-B590-48A5-8BAF-6D73BEB350E8}">
      <dgm:prSet/>
      <dgm:spPr/>
      <dgm:t>
        <a:bodyPr/>
        <a:lstStyle/>
        <a:p>
          <a:endParaRPr lang="es-MX"/>
        </a:p>
      </dgm:t>
    </dgm:pt>
    <dgm:pt modelId="{5E234987-1691-411C-BFF7-0DF21D6BD91B}" type="parTrans" cxnId="{E3B44CC3-B590-48A5-8BAF-6D73BEB350E8}">
      <dgm:prSet/>
      <dgm:spPr/>
      <dgm:t>
        <a:bodyPr/>
        <a:lstStyle/>
        <a:p>
          <a:endParaRPr lang="es-MX"/>
        </a:p>
      </dgm:t>
    </dgm:pt>
    <dgm:pt modelId="{557A686E-FDD4-4A0C-A43B-F9D66FB01105}">
      <dgm:prSet phldrT="[Texto]" custT="1">
        <dgm:style>
          <a:lnRef idx="1">
            <a:schemeClr val="accent1"/>
          </a:lnRef>
          <a:fillRef idx="2">
            <a:schemeClr val="accent1"/>
          </a:fillRef>
          <a:effectRef idx="1">
            <a:schemeClr val="accent1"/>
          </a:effectRef>
          <a:fontRef idx="minor">
            <a:schemeClr val="dk1"/>
          </a:fontRef>
        </dgm:style>
      </dgm:prSet>
      <dgm:spPr>
        <a:solidFill>
          <a:schemeClr val="accent1">
            <a:lumMod val="40000"/>
            <a:lumOff val="60000"/>
          </a:schemeClr>
        </a:solidFill>
        <a:scene3d>
          <a:camera prst="orthographicFront"/>
          <a:lightRig rig="threePt" dir="t"/>
        </a:scene3d>
        <a:sp3d>
          <a:bevelT w="114300" prst="artDeco"/>
        </a:sp3d>
      </dgm:spPr>
      <dgm:t>
        <a:bodyPr/>
        <a:lstStyle/>
        <a:p>
          <a:pPr marL="171450" indent="0" algn="just" defTabSz="800100">
            <a:lnSpc>
              <a:spcPct val="90000"/>
            </a:lnSpc>
            <a:spcBef>
              <a:spcPct val="0"/>
            </a:spcBef>
            <a:spcAft>
              <a:spcPct val="15000"/>
            </a:spcAft>
            <a:buNone/>
          </a:pPr>
          <a:r>
            <a:rPr lang="es-MX" sz="1800" dirty="0"/>
            <a:t> Incrementar los índices de cobertura y absorción en todos los niveles    educativos, con un sentido de inclusión y equidad, haciendo énfasis en los niveles de educación media superior y superior.</a:t>
          </a:r>
        </a:p>
      </dgm:t>
    </dgm:pt>
    <dgm:pt modelId="{66200A60-814F-4F1B-9275-E0B4D66DE59E}" type="sibTrans" cxnId="{24D50DB5-E5FA-402B-BFD0-438063492B91}">
      <dgm:prSet/>
      <dgm:spPr/>
      <dgm:t>
        <a:bodyPr/>
        <a:lstStyle/>
        <a:p>
          <a:endParaRPr lang="es-MX" sz="1800"/>
        </a:p>
      </dgm:t>
    </dgm:pt>
    <dgm:pt modelId="{2A02312D-9D74-47A9-A5FF-02980ED58ACC}" type="parTrans" cxnId="{24D50DB5-E5FA-402B-BFD0-438063492B91}">
      <dgm:prSet/>
      <dgm:spPr/>
      <dgm:t>
        <a:bodyPr/>
        <a:lstStyle/>
        <a:p>
          <a:endParaRPr lang="es-MX" sz="1800"/>
        </a:p>
      </dgm:t>
    </dgm:pt>
    <dgm:pt modelId="{C26DD504-8A86-4B25-83B9-482DC7DA5C12}" type="pres">
      <dgm:prSet presAssocID="{0B9B9B49-B121-4E43-8A3D-A82320D65448}" presName="linear" presStyleCnt="0">
        <dgm:presLayoutVars>
          <dgm:dir/>
          <dgm:animLvl val="lvl"/>
          <dgm:resizeHandles val="exact"/>
        </dgm:presLayoutVars>
      </dgm:prSet>
      <dgm:spPr/>
    </dgm:pt>
    <dgm:pt modelId="{826F7766-7962-41E6-853C-105EBCE2DBBC}" type="pres">
      <dgm:prSet presAssocID="{8531960F-6715-4638-B085-8711F32EE021}" presName="parentLin" presStyleCnt="0"/>
      <dgm:spPr/>
    </dgm:pt>
    <dgm:pt modelId="{58538D1D-03EB-4BA2-B152-58813AAF01C3}" type="pres">
      <dgm:prSet presAssocID="{8531960F-6715-4638-B085-8711F32EE021}" presName="parentLeftMargin" presStyleLbl="node1" presStyleIdx="0" presStyleCnt="3"/>
      <dgm:spPr/>
    </dgm:pt>
    <dgm:pt modelId="{1767CE40-F07E-401C-881A-54F6D1E13291}" type="pres">
      <dgm:prSet presAssocID="{8531960F-6715-4638-B085-8711F32EE021}" presName="parentText" presStyleLbl="node1" presStyleIdx="0" presStyleCnt="3" custScaleX="114368">
        <dgm:presLayoutVars>
          <dgm:chMax val="0"/>
          <dgm:bulletEnabled val="1"/>
        </dgm:presLayoutVars>
      </dgm:prSet>
      <dgm:spPr/>
    </dgm:pt>
    <dgm:pt modelId="{66D918D1-A783-451A-9DB0-0876472157F2}" type="pres">
      <dgm:prSet presAssocID="{8531960F-6715-4638-B085-8711F32EE021}" presName="negativeSpace" presStyleCnt="0"/>
      <dgm:spPr/>
    </dgm:pt>
    <dgm:pt modelId="{A1445056-5F86-479C-B3F5-C5D688EB1A4B}" type="pres">
      <dgm:prSet presAssocID="{8531960F-6715-4638-B085-8711F32EE021}" presName="childText" presStyleLbl="conFgAcc1" presStyleIdx="0" presStyleCnt="3" custLinFactNeighborY="9811">
        <dgm:presLayoutVars>
          <dgm:bulletEnabled val="1"/>
        </dgm:presLayoutVars>
      </dgm:prSet>
      <dgm:spPr/>
    </dgm:pt>
    <dgm:pt modelId="{7DC73140-F3AA-4C60-8B7D-916EB413A694}" type="pres">
      <dgm:prSet presAssocID="{1A32A88A-B5E4-4443-ADB6-4750556CBFD8}" presName="spaceBetweenRectangles" presStyleCnt="0"/>
      <dgm:spPr/>
    </dgm:pt>
    <dgm:pt modelId="{150D41E4-536A-4CD1-A1CD-14F9F4F8D34B}" type="pres">
      <dgm:prSet presAssocID="{68AFEAA5-DC66-4454-822F-7459F88FCCC9}" presName="parentLin" presStyleCnt="0"/>
      <dgm:spPr/>
    </dgm:pt>
    <dgm:pt modelId="{B19AB7C8-6071-425C-8BDF-50C592C8D9AA}" type="pres">
      <dgm:prSet presAssocID="{68AFEAA5-DC66-4454-822F-7459F88FCCC9}" presName="parentLeftMargin" presStyleLbl="node1" presStyleIdx="0" presStyleCnt="3"/>
      <dgm:spPr/>
    </dgm:pt>
    <dgm:pt modelId="{7BFEDBB6-B59E-41E9-8A7F-9E5418BEE9A4}" type="pres">
      <dgm:prSet presAssocID="{68AFEAA5-DC66-4454-822F-7459F88FCCC9}" presName="parentText" presStyleLbl="node1" presStyleIdx="1" presStyleCnt="3">
        <dgm:presLayoutVars>
          <dgm:chMax val="0"/>
          <dgm:bulletEnabled val="1"/>
        </dgm:presLayoutVars>
      </dgm:prSet>
      <dgm:spPr/>
    </dgm:pt>
    <dgm:pt modelId="{6CD11547-20CF-4278-81EB-6CB0F82D4CFF}" type="pres">
      <dgm:prSet presAssocID="{68AFEAA5-DC66-4454-822F-7459F88FCCC9}" presName="negativeSpace" presStyleCnt="0"/>
      <dgm:spPr/>
    </dgm:pt>
    <dgm:pt modelId="{4F532E67-C345-422C-AF36-78009D16DB05}" type="pres">
      <dgm:prSet presAssocID="{68AFEAA5-DC66-4454-822F-7459F88FCCC9}" presName="childText" presStyleLbl="conFgAcc1" presStyleIdx="1" presStyleCnt="3">
        <dgm:presLayoutVars>
          <dgm:bulletEnabled val="1"/>
        </dgm:presLayoutVars>
      </dgm:prSet>
      <dgm:spPr/>
    </dgm:pt>
    <dgm:pt modelId="{0E466F08-9D2C-4B00-A2DB-56B423FBE4E6}" type="pres">
      <dgm:prSet presAssocID="{7D6F248A-9463-403B-9609-F469F2AD58AA}" presName="spaceBetweenRectangles" presStyleCnt="0"/>
      <dgm:spPr/>
    </dgm:pt>
    <dgm:pt modelId="{F3383A7B-43CA-432D-9114-FC27AED356B5}" type="pres">
      <dgm:prSet presAssocID="{E41602F7-966A-4EBF-A671-217FCC748D1F}" presName="parentLin" presStyleCnt="0"/>
      <dgm:spPr/>
    </dgm:pt>
    <dgm:pt modelId="{396E5506-B1EC-4A63-9ED2-7FCBF2D6C4A1}" type="pres">
      <dgm:prSet presAssocID="{E41602F7-966A-4EBF-A671-217FCC748D1F}" presName="parentLeftMargin" presStyleLbl="node1" presStyleIdx="1" presStyleCnt="3"/>
      <dgm:spPr/>
    </dgm:pt>
    <dgm:pt modelId="{3D05BB75-C5C7-468E-9DE4-B0CA2704E4AB}" type="pres">
      <dgm:prSet presAssocID="{E41602F7-966A-4EBF-A671-217FCC748D1F}" presName="parentText" presStyleLbl="node1" presStyleIdx="2" presStyleCnt="3">
        <dgm:presLayoutVars>
          <dgm:chMax val="0"/>
          <dgm:bulletEnabled val="1"/>
        </dgm:presLayoutVars>
      </dgm:prSet>
      <dgm:spPr/>
    </dgm:pt>
    <dgm:pt modelId="{71F6C78F-E77C-4EA8-884B-93F5498D8A09}" type="pres">
      <dgm:prSet presAssocID="{E41602F7-966A-4EBF-A671-217FCC748D1F}" presName="negativeSpace" presStyleCnt="0"/>
      <dgm:spPr/>
    </dgm:pt>
    <dgm:pt modelId="{CB22CD1B-65E5-463D-B237-8DDE7DA86304}" type="pres">
      <dgm:prSet presAssocID="{E41602F7-966A-4EBF-A671-217FCC748D1F}" presName="childText" presStyleLbl="conFgAcc1" presStyleIdx="2" presStyleCnt="3">
        <dgm:presLayoutVars>
          <dgm:bulletEnabled val="1"/>
        </dgm:presLayoutVars>
      </dgm:prSet>
      <dgm:spPr/>
    </dgm:pt>
  </dgm:ptLst>
  <dgm:cxnLst>
    <dgm:cxn modelId="{7ADC740D-A909-49E1-82F5-AF7137AE4862}" srcId="{0B9B9B49-B121-4E43-8A3D-A82320D65448}" destId="{E41602F7-966A-4EBF-A671-217FCC748D1F}" srcOrd="2" destOrd="0" parTransId="{36587AD2-F477-4C6A-B764-BA6CE850C4A4}" sibTransId="{92CD968F-9DB6-4689-9B37-06D1462E18F4}"/>
    <dgm:cxn modelId="{E9225A17-4756-43F3-A660-CA80425E20F4}" type="presOf" srcId="{0B9B9B49-B121-4E43-8A3D-A82320D65448}" destId="{C26DD504-8A86-4B25-83B9-482DC7DA5C12}" srcOrd="0" destOrd="0" presId="urn:microsoft.com/office/officeart/2005/8/layout/list1"/>
    <dgm:cxn modelId="{983E571A-6E15-47D9-AE99-5A895427C04A}" type="presOf" srcId="{0B6D8DBC-D0B1-4F4C-A00F-9BFAE5A1000F}" destId="{4F532E67-C345-422C-AF36-78009D16DB05}" srcOrd="0" destOrd="1" presId="urn:microsoft.com/office/officeart/2005/8/layout/list1"/>
    <dgm:cxn modelId="{C5C38A29-2B63-47A6-901B-05D3A3B8A722}" srcId="{E41602F7-966A-4EBF-A671-217FCC748D1F}" destId="{FCF479B3-9371-4489-8ED7-C6324195D387}" srcOrd="0" destOrd="0" parTransId="{2C3B4110-3B5F-42A0-8378-71068420FE21}" sibTransId="{941E0BD5-C177-4506-A84E-8C7DF8385B3D}"/>
    <dgm:cxn modelId="{8DF4AE37-3FCA-4364-9DE2-BD5A55C858A7}" type="presOf" srcId="{68AFEAA5-DC66-4454-822F-7459F88FCCC9}" destId="{7BFEDBB6-B59E-41E9-8A7F-9E5418BEE9A4}" srcOrd="1" destOrd="0" presId="urn:microsoft.com/office/officeart/2005/8/layout/list1"/>
    <dgm:cxn modelId="{08E59C54-3BD8-4F94-AF96-64EFC8E280DB}" type="presOf" srcId="{7E172EAB-CF8E-4049-AB9C-F2CAF5D4E358}" destId="{CB22CD1B-65E5-463D-B237-8DDE7DA86304}" srcOrd="0" destOrd="1" presId="urn:microsoft.com/office/officeart/2005/8/layout/list1"/>
    <dgm:cxn modelId="{FB86E256-3E94-4FDF-9123-3881DBC74F33}" type="presOf" srcId="{8531960F-6715-4638-B085-8711F32EE021}" destId="{58538D1D-03EB-4BA2-B152-58813AAF01C3}" srcOrd="0" destOrd="0" presId="urn:microsoft.com/office/officeart/2005/8/layout/list1"/>
    <dgm:cxn modelId="{5FB48485-ECFB-4563-A5C9-46DA57ED19A4}" srcId="{8531960F-6715-4638-B085-8711F32EE021}" destId="{A33B1EEC-1D48-4AE6-9105-0F49443E133A}" srcOrd="0" destOrd="0" parTransId="{649D478E-2250-4F98-959E-9DBC50750FA7}" sibTransId="{9F6DD2A2-B40A-4E5C-A5BA-DCD447B605DA}"/>
    <dgm:cxn modelId="{CDAAE88A-F58E-44D6-81AF-479CE930F524}" srcId="{0B9B9B49-B121-4E43-8A3D-A82320D65448}" destId="{68AFEAA5-DC66-4454-822F-7459F88FCCC9}" srcOrd="1" destOrd="0" parTransId="{FACC0F73-4A7F-4AED-A2CC-1CDBEDBCD180}" sibTransId="{7D6F248A-9463-403B-9609-F469F2AD58AA}"/>
    <dgm:cxn modelId="{25D53B8D-B87F-41E8-A984-E238C1BE9ECB}" type="presOf" srcId="{68AFEAA5-DC66-4454-822F-7459F88FCCC9}" destId="{B19AB7C8-6071-425C-8BDF-50C592C8D9AA}" srcOrd="0" destOrd="0" presId="urn:microsoft.com/office/officeart/2005/8/layout/list1"/>
    <dgm:cxn modelId="{6C6AE591-5413-456A-B68D-8194D54FAC49}" type="presOf" srcId="{E41602F7-966A-4EBF-A671-217FCC748D1F}" destId="{3D05BB75-C5C7-468E-9DE4-B0CA2704E4AB}" srcOrd="1" destOrd="0" presId="urn:microsoft.com/office/officeart/2005/8/layout/list1"/>
    <dgm:cxn modelId="{D5C48597-422B-458D-BDF4-BD81FD81BE78}" type="presOf" srcId="{FCF479B3-9371-4489-8ED7-C6324195D387}" destId="{CB22CD1B-65E5-463D-B237-8DDE7DA86304}" srcOrd="0" destOrd="0" presId="urn:microsoft.com/office/officeart/2005/8/layout/list1"/>
    <dgm:cxn modelId="{41085298-B822-4FA4-8E5E-9D04406A8DD5}" type="presOf" srcId="{E41602F7-966A-4EBF-A671-217FCC748D1F}" destId="{396E5506-B1EC-4A63-9ED2-7FCBF2D6C4A1}" srcOrd="0" destOrd="0" presId="urn:microsoft.com/office/officeart/2005/8/layout/list1"/>
    <dgm:cxn modelId="{762D7CAD-3C25-4C41-8FBA-1F9597423308}" type="presOf" srcId="{A33B1EEC-1D48-4AE6-9105-0F49443E133A}" destId="{A1445056-5F86-479C-B3F5-C5D688EB1A4B}" srcOrd="0" destOrd="0" presId="urn:microsoft.com/office/officeart/2005/8/layout/list1"/>
    <dgm:cxn modelId="{337F4BAE-8118-4A98-9B6C-C1C7FCF6176A}" srcId="{0B9B9B49-B121-4E43-8A3D-A82320D65448}" destId="{8531960F-6715-4638-B085-8711F32EE021}" srcOrd="0" destOrd="0" parTransId="{5BB83A14-A076-4193-B730-1EE16198954C}" sibTransId="{1A32A88A-B5E4-4443-ADB6-4750556CBFD8}"/>
    <dgm:cxn modelId="{7A3D87B1-DD49-44C5-8465-05BD87267820}" type="presOf" srcId="{557A686E-FDD4-4A0C-A43B-F9D66FB01105}" destId="{4F532E67-C345-422C-AF36-78009D16DB05}" srcOrd="0" destOrd="0" presId="urn:microsoft.com/office/officeart/2005/8/layout/list1"/>
    <dgm:cxn modelId="{24D50DB5-E5FA-402B-BFD0-438063492B91}" srcId="{68AFEAA5-DC66-4454-822F-7459F88FCCC9}" destId="{557A686E-FDD4-4A0C-A43B-F9D66FB01105}" srcOrd="0" destOrd="0" parTransId="{2A02312D-9D74-47A9-A5FF-02980ED58ACC}" sibTransId="{66200A60-814F-4F1B-9275-E0B4D66DE59E}"/>
    <dgm:cxn modelId="{E3B44CC3-B590-48A5-8BAF-6D73BEB350E8}" srcId="{68AFEAA5-DC66-4454-822F-7459F88FCCC9}" destId="{0B6D8DBC-D0B1-4F4C-A00F-9BFAE5A1000F}" srcOrd="1" destOrd="0" parTransId="{5E234987-1691-411C-BFF7-0DF21D6BD91B}" sibTransId="{7F85C30F-9310-4B0B-AF4D-9379C5DB7E82}"/>
    <dgm:cxn modelId="{B70B59DC-4E0B-4D67-A0F4-DD66E14CCC0B}" srcId="{E41602F7-966A-4EBF-A671-217FCC748D1F}" destId="{7E172EAB-CF8E-4049-AB9C-F2CAF5D4E358}" srcOrd="1" destOrd="0" parTransId="{5CE4B532-5454-4A9E-B889-701FF32DA10F}" sibTransId="{4565E831-0EF6-47D1-A276-DA9BFBCFC2A7}"/>
    <dgm:cxn modelId="{8AB273F7-CC93-47FC-AE5D-EA02AFD99A25}" type="presOf" srcId="{8531960F-6715-4638-B085-8711F32EE021}" destId="{1767CE40-F07E-401C-881A-54F6D1E13291}" srcOrd="1" destOrd="0" presId="urn:microsoft.com/office/officeart/2005/8/layout/list1"/>
    <dgm:cxn modelId="{CC5E25B1-8924-4C89-A3BF-835FFA459F22}" type="presParOf" srcId="{C26DD504-8A86-4B25-83B9-482DC7DA5C12}" destId="{826F7766-7962-41E6-853C-105EBCE2DBBC}" srcOrd="0" destOrd="0" presId="urn:microsoft.com/office/officeart/2005/8/layout/list1"/>
    <dgm:cxn modelId="{CF8C032F-EAFC-4C74-A5E9-8399CC8F090F}" type="presParOf" srcId="{826F7766-7962-41E6-853C-105EBCE2DBBC}" destId="{58538D1D-03EB-4BA2-B152-58813AAF01C3}" srcOrd="0" destOrd="0" presId="urn:microsoft.com/office/officeart/2005/8/layout/list1"/>
    <dgm:cxn modelId="{BFD7963B-6087-413F-AE2B-4287ACF04ADF}" type="presParOf" srcId="{826F7766-7962-41E6-853C-105EBCE2DBBC}" destId="{1767CE40-F07E-401C-881A-54F6D1E13291}" srcOrd="1" destOrd="0" presId="urn:microsoft.com/office/officeart/2005/8/layout/list1"/>
    <dgm:cxn modelId="{744CA920-85C5-4DC0-A920-F6AC44C3C8C0}" type="presParOf" srcId="{C26DD504-8A86-4B25-83B9-482DC7DA5C12}" destId="{66D918D1-A783-451A-9DB0-0876472157F2}" srcOrd="1" destOrd="0" presId="urn:microsoft.com/office/officeart/2005/8/layout/list1"/>
    <dgm:cxn modelId="{8244E296-1CCD-4F82-9481-2F4C8EE88906}" type="presParOf" srcId="{C26DD504-8A86-4B25-83B9-482DC7DA5C12}" destId="{A1445056-5F86-479C-B3F5-C5D688EB1A4B}" srcOrd="2" destOrd="0" presId="urn:microsoft.com/office/officeart/2005/8/layout/list1"/>
    <dgm:cxn modelId="{DEC9221D-4673-4525-BC5F-DBE5E9CCA715}" type="presParOf" srcId="{C26DD504-8A86-4B25-83B9-482DC7DA5C12}" destId="{7DC73140-F3AA-4C60-8B7D-916EB413A694}" srcOrd="3" destOrd="0" presId="urn:microsoft.com/office/officeart/2005/8/layout/list1"/>
    <dgm:cxn modelId="{8E0193F5-0655-4CA4-8461-FD93CEF93440}" type="presParOf" srcId="{C26DD504-8A86-4B25-83B9-482DC7DA5C12}" destId="{150D41E4-536A-4CD1-A1CD-14F9F4F8D34B}" srcOrd="4" destOrd="0" presId="urn:microsoft.com/office/officeart/2005/8/layout/list1"/>
    <dgm:cxn modelId="{3C1280FC-480F-4B55-9EBF-A825D4263681}" type="presParOf" srcId="{150D41E4-536A-4CD1-A1CD-14F9F4F8D34B}" destId="{B19AB7C8-6071-425C-8BDF-50C592C8D9AA}" srcOrd="0" destOrd="0" presId="urn:microsoft.com/office/officeart/2005/8/layout/list1"/>
    <dgm:cxn modelId="{A1394013-6A16-4193-AD17-83087C39D128}" type="presParOf" srcId="{150D41E4-536A-4CD1-A1CD-14F9F4F8D34B}" destId="{7BFEDBB6-B59E-41E9-8A7F-9E5418BEE9A4}" srcOrd="1" destOrd="0" presId="urn:microsoft.com/office/officeart/2005/8/layout/list1"/>
    <dgm:cxn modelId="{E6B86E84-26EB-4731-AA78-42E1851AB7AD}" type="presParOf" srcId="{C26DD504-8A86-4B25-83B9-482DC7DA5C12}" destId="{6CD11547-20CF-4278-81EB-6CB0F82D4CFF}" srcOrd="5" destOrd="0" presId="urn:microsoft.com/office/officeart/2005/8/layout/list1"/>
    <dgm:cxn modelId="{C1AFF60B-31D7-40C9-96E4-7DE4E429C64F}" type="presParOf" srcId="{C26DD504-8A86-4B25-83B9-482DC7DA5C12}" destId="{4F532E67-C345-422C-AF36-78009D16DB05}" srcOrd="6" destOrd="0" presId="urn:microsoft.com/office/officeart/2005/8/layout/list1"/>
    <dgm:cxn modelId="{46A315DB-F17A-4728-A0C6-F8F17FCB2DFD}" type="presParOf" srcId="{C26DD504-8A86-4B25-83B9-482DC7DA5C12}" destId="{0E466F08-9D2C-4B00-A2DB-56B423FBE4E6}" srcOrd="7" destOrd="0" presId="urn:microsoft.com/office/officeart/2005/8/layout/list1"/>
    <dgm:cxn modelId="{AA821271-0D5D-4E5A-841D-C4EB0343ED01}" type="presParOf" srcId="{C26DD504-8A86-4B25-83B9-482DC7DA5C12}" destId="{F3383A7B-43CA-432D-9114-FC27AED356B5}" srcOrd="8" destOrd="0" presId="urn:microsoft.com/office/officeart/2005/8/layout/list1"/>
    <dgm:cxn modelId="{12E8CA25-077B-4BEB-AB26-7A8FC4F6997D}" type="presParOf" srcId="{F3383A7B-43CA-432D-9114-FC27AED356B5}" destId="{396E5506-B1EC-4A63-9ED2-7FCBF2D6C4A1}" srcOrd="0" destOrd="0" presId="urn:microsoft.com/office/officeart/2005/8/layout/list1"/>
    <dgm:cxn modelId="{FA097FAF-9B39-40A8-A415-6F5D914EF44B}" type="presParOf" srcId="{F3383A7B-43CA-432D-9114-FC27AED356B5}" destId="{3D05BB75-C5C7-468E-9DE4-B0CA2704E4AB}" srcOrd="1" destOrd="0" presId="urn:microsoft.com/office/officeart/2005/8/layout/list1"/>
    <dgm:cxn modelId="{499370B2-D207-4EED-BEF2-6BF4CB4E6E40}" type="presParOf" srcId="{C26DD504-8A86-4B25-83B9-482DC7DA5C12}" destId="{71F6C78F-E77C-4EA8-884B-93F5498D8A09}" srcOrd="9" destOrd="0" presId="urn:microsoft.com/office/officeart/2005/8/layout/list1"/>
    <dgm:cxn modelId="{3F19FD82-BB97-4EAB-A28C-FE19CE4FC623}" type="presParOf" srcId="{C26DD504-8A86-4B25-83B9-482DC7DA5C12}" destId="{CB22CD1B-65E5-463D-B237-8DDE7DA86304}"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BD5409-2F62-42E8-ABBC-6789C2441078}" type="doc">
      <dgm:prSet loTypeId="urn:microsoft.com/office/officeart/2005/8/layout/chevron2" loCatId="process" qsTypeId="urn:microsoft.com/office/officeart/2005/8/quickstyle/3d1" qsCatId="3D" csTypeId="urn:microsoft.com/office/officeart/2005/8/colors/accent1_2" csCatId="accent1" phldr="1"/>
      <dgm:spPr/>
      <dgm:t>
        <a:bodyPr/>
        <a:lstStyle/>
        <a:p>
          <a:endParaRPr lang="es-MX"/>
        </a:p>
      </dgm:t>
    </dgm:pt>
    <dgm:pt modelId="{7745DC95-3FEB-4E36-B9C3-BCCB81F05B7E}">
      <dgm:prSet custT="1"/>
      <dgm:spPr/>
      <dgm:t>
        <a:bodyPr/>
        <a:lstStyle/>
        <a:p>
          <a:pPr rtl="0"/>
          <a:r>
            <a:rPr lang="es-MX" sz="2000" dirty="0"/>
            <a:t>2.2 </a:t>
          </a:r>
        </a:p>
      </dgm:t>
    </dgm:pt>
    <dgm:pt modelId="{0BEE596B-F9C5-4B3F-BDBE-C9F6617873AA}" type="parTrans" cxnId="{C1F908F0-78AE-4A71-9CFF-88CEBB669155}">
      <dgm:prSet/>
      <dgm:spPr/>
      <dgm:t>
        <a:bodyPr/>
        <a:lstStyle/>
        <a:p>
          <a:endParaRPr lang="es-MX"/>
        </a:p>
      </dgm:t>
    </dgm:pt>
    <dgm:pt modelId="{EFCF1B52-17C1-498E-AE1F-D400321F8BC7}" type="sibTrans" cxnId="{C1F908F0-78AE-4A71-9CFF-88CEBB669155}">
      <dgm:prSet/>
      <dgm:spPr/>
      <dgm:t>
        <a:bodyPr/>
        <a:lstStyle/>
        <a:p>
          <a:endParaRPr lang="es-MX"/>
        </a:p>
      </dgm:t>
    </dgm:pt>
    <dgm:pt modelId="{985684CD-F242-4006-858C-F3A8F0E6F74E}">
      <dgm:prSet custT="1"/>
      <dgm:spPr/>
      <dgm:t>
        <a:bodyPr/>
        <a:lstStyle/>
        <a:p>
          <a:pPr rtl="0"/>
          <a:r>
            <a:rPr lang="es-MX" sz="2000" dirty="0"/>
            <a:t>2.3</a:t>
          </a:r>
          <a:r>
            <a:rPr lang="es-MX" sz="3000" dirty="0"/>
            <a:t> </a:t>
          </a:r>
        </a:p>
      </dgm:t>
    </dgm:pt>
    <dgm:pt modelId="{FE8CFD80-8359-43AA-B56C-9448A6E898D6}" type="parTrans" cxnId="{92724B9E-C31F-476E-AE24-DB613E805A19}">
      <dgm:prSet/>
      <dgm:spPr/>
      <dgm:t>
        <a:bodyPr/>
        <a:lstStyle/>
        <a:p>
          <a:endParaRPr lang="es-MX"/>
        </a:p>
      </dgm:t>
    </dgm:pt>
    <dgm:pt modelId="{652D46CD-CA15-4A39-B10F-07793A0365AF}" type="sibTrans" cxnId="{92724B9E-C31F-476E-AE24-DB613E805A19}">
      <dgm:prSet/>
      <dgm:spPr/>
      <dgm:t>
        <a:bodyPr/>
        <a:lstStyle/>
        <a:p>
          <a:endParaRPr lang="es-MX"/>
        </a:p>
      </dgm:t>
    </dgm:pt>
    <dgm:pt modelId="{7FCAC2FD-8AEA-41B1-BFDF-0FDF96CA1EBC}">
      <dgm:prSet custT="1"/>
      <dgm:spPr/>
      <dgm:t>
        <a:bodyPr/>
        <a:lstStyle/>
        <a:p>
          <a:r>
            <a:rPr lang="es-MX" sz="1800" dirty="0"/>
            <a:t>En el PIID 2013-2018 se contempló una </a:t>
          </a:r>
          <a:r>
            <a:rPr lang="es-MX" sz="1800" b="1" dirty="0"/>
            <a:t>matrícula en programas de posgrado</a:t>
          </a:r>
          <a:r>
            <a:rPr lang="es-MX" sz="1800" dirty="0"/>
            <a:t> de 60 estudiantes, lo cual no se logró.</a:t>
          </a:r>
        </a:p>
      </dgm:t>
    </dgm:pt>
    <dgm:pt modelId="{1C4D75C2-78FC-4C7B-B16C-0B3842318EE3}" type="parTrans" cxnId="{2D310413-86B6-49DE-A2A1-6DB6CE679016}">
      <dgm:prSet/>
      <dgm:spPr/>
      <dgm:t>
        <a:bodyPr/>
        <a:lstStyle/>
        <a:p>
          <a:endParaRPr lang="es-MX"/>
        </a:p>
      </dgm:t>
    </dgm:pt>
    <dgm:pt modelId="{BD622A1A-041A-49C5-9137-DB5D6055BE0D}" type="sibTrans" cxnId="{2D310413-86B6-49DE-A2A1-6DB6CE679016}">
      <dgm:prSet/>
      <dgm:spPr/>
      <dgm:t>
        <a:bodyPr/>
        <a:lstStyle/>
        <a:p>
          <a:endParaRPr lang="es-MX"/>
        </a:p>
      </dgm:t>
    </dgm:pt>
    <dgm:pt modelId="{CC1ABE68-DA20-4269-8C1F-12E9358B3045}">
      <dgm:prSet custT="1"/>
      <dgm:spPr/>
      <dgm:t>
        <a:bodyPr/>
        <a:lstStyle/>
        <a:p>
          <a:pPr rtl="0"/>
          <a:r>
            <a:rPr lang="es-MX" sz="1800" dirty="0"/>
            <a:t>Se proyectó una </a:t>
          </a:r>
          <a:r>
            <a:rPr lang="es-MX" sz="1800" b="1" dirty="0"/>
            <a:t>matrícula de educación no escolarizada  -a distancia- y mixta</a:t>
          </a:r>
          <a:r>
            <a:rPr lang="es-MX" sz="1800" dirty="0"/>
            <a:t> de 80 estudiantes, lo cual tampoco no se logró.</a:t>
          </a:r>
        </a:p>
      </dgm:t>
    </dgm:pt>
    <dgm:pt modelId="{23FC0F9C-393F-4377-A3F1-75D669107E64}" type="parTrans" cxnId="{A678660A-8C59-4756-97B6-9609DD474E40}">
      <dgm:prSet/>
      <dgm:spPr/>
      <dgm:t>
        <a:bodyPr/>
        <a:lstStyle/>
        <a:p>
          <a:endParaRPr lang="es-MX"/>
        </a:p>
      </dgm:t>
    </dgm:pt>
    <dgm:pt modelId="{906FE447-2495-4DC6-AF0E-188EAB70F7AD}" type="sibTrans" cxnId="{A678660A-8C59-4756-97B6-9609DD474E40}">
      <dgm:prSet/>
      <dgm:spPr/>
      <dgm:t>
        <a:bodyPr/>
        <a:lstStyle/>
        <a:p>
          <a:endParaRPr lang="es-MX"/>
        </a:p>
      </dgm:t>
    </dgm:pt>
    <dgm:pt modelId="{376FEC4B-F310-46F0-98D0-3539B07086F2}" type="pres">
      <dgm:prSet presAssocID="{93BD5409-2F62-42E8-ABBC-6789C2441078}" presName="linearFlow" presStyleCnt="0">
        <dgm:presLayoutVars>
          <dgm:dir/>
          <dgm:animLvl val="lvl"/>
          <dgm:resizeHandles val="exact"/>
        </dgm:presLayoutVars>
      </dgm:prSet>
      <dgm:spPr/>
    </dgm:pt>
    <dgm:pt modelId="{BDF275DA-D0AC-48E0-A23F-1A0E9AA776FE}" type="pres">
      <dgm:prSet presAssocID="{7745DC95-3FEB-4E36-B9C3-BCCB81F05B7E}" presName="composite" presStyleCnt="0"/>
      <dgm:spPr/>
    </dgm:pt>
    <dgm:pt modelId="{2EC0A8BA-D7F5-44C7-A2AC-374C37C6370E}" type="pres">
      <dgm:prSet presAssocID="{7745DC95-3FEB-4E36-B9C3-BCCB81F05B7E}" presName="parentText" presStyleLbl="alignNode1" presStyleIdx="0" presStyleCnt="2">
        <dgm:presLayoutVars>
          <dgm:chMax val="1"/>
          <dgm:bulletEnabled val="1"/>
        </dgm:presLayoutVars>
      </dgm:prSet>
      <dgm:spPr/>
    </dgm:pt>
    <dgm:pt modelId="{F3063964-0A24-4F4F-AACB-B1AE47D29C29}" type="pres">
      <dgm:prSet presAssocID="{7745DC95-3FEB-4E36-B9C3-BCCB81F05B7E}" presName="descendantText" presStyleLbl="alignAcc1" presStyleIdx="0" presStyleCnt="2" custScaleY="138093">
        <dgm:presLayoutVars>
          <dgm:bulletEnabled val="1"/>
        </dgm:presLayoutVars>
      </dgm:prSet>
      <dgm:spPr/>
    </dgm:pt>
    <dgm:pt modelId="{54D7D4D6-6668-4541-95EC-1D53EEF937C3}" type="pres">
      <dgm:prSet presAssocID="{EFCF1B52-17C1-498E-AE1F-D400321F8BC7}" presName="sp" presStyleCnt="0"/>
      <dgm:spPr/>
    </dgm:pt>
    <dgm:pt modelId="{2F940045-688B-49A9-B5F1-ABFE78E98DCB}" type="pres">
      <dgm:prSet presAssocID="{985684CD-F242-4006-858C-F3A8F0E6F74E}" presName="composite" presStyleCnt="0"/>
      <dgm:spPr/>
    </dgm:pt>
    <dgm:pt modelId="{BDFE3D46-3FE7-47D4-83E6-0B5E75BF631C}" type="pres">
      <dgm:prSet presAssocID="{985684CD-F242-4006-858C-F3A8F0E6F74E}" presName="parentText" presStyleLbl="alignNode1" presStyleIdx="1" presStyleCnt="2">
        <dgm:presLayoutVars>
          <dgm:chMax val="1"/>
          <dgm:bulletEnabled val="1"/>
        </dgm:presLayoutVars>
      </dgm:prSet>
      <dgm:spPr/>
    </dgm:pt>
    <dgm:pt modelId="{32423853-A3C1-4CC2-9349-463FB0F67FCF}" type="pres">
      <dgm:prSet presAssocID="{985684CD-F242-4006-858C-F3A8F0E6F74E}" presName="descendantText" presStyleLbl="alignAcc1" presStyleIdx="1" presStyleCnt="2" custScaleY="145321">
        <dgm:presLayoutVars>
          <dgm:bulletEnabled val="1"/>
        </dgm:presLayoutVars>
      </dgm:prSet>
      <dgm:spPr/>
    </dgm:pt>
  </dgm:ptLst>
  <dgm:cxnLst>
    <dgm:cxn modelId="{A678660A-8C59-4756-97B6-9609DD474E40}" srcId="{985684CD-F242-4006-858C-F3A8F0E6F74E}" destId="{CC1ABE68-DA20-4269-8C1F-12E9358B3045}" srcOrd="0" destOrd="0" parTransId="{23FC0F9C-393F-4377-A3F1-75D669107E64}" sibTransId="{906FE447-2495-4DC6-AF0E-188EAB70F7AD}"/>
    <dgm:cxn modelId="{2D310413-86B6-49DE-A2A1-6DB6CE679016}" srcId="{7745DC95-3FEB-4E36-B9C3-BCCB81F05B7E}" destId="{7FCAC2FD-8AEA-41B1-BFDF-0FDF96CA1EBC}" srcOrd="0" destOrd="0" parTransId="{1C4D75C2-78FC-4C7B-B16C-0B3842318EE3}" sibTransId="{BD622A1A-041A-49C5-9137-DB5D6055BE0D}"/>
    <dgm:cxn modelId="{9C05812E-BCC5-45C6-9113-F1AAE5D2A3ED}" type="presOf" srcId="{7745DC95-3FEB-4E36-B9C3-BCCB81F05B7E}" destId="{2EC0A8BA-D7F5-44C7-A2AC-374C37C6370E}" srcOrd="0" destOrd="0" presId="urn:microsoft.com/office/officeart/2005/8/layout/chevron2"/>
    <dgm:cxn modelId="{4E1E6843-BC76-48CD-B797-C942B6AAA9A3}" type="presOf" srcId="{CC1ABE68-DA20-4269-8C1F-12E9358B3045}" destId="{32423853-A3C1-4CC2-9349-463FB0F67FCF}" srcOrd="0" destOrd="0" presId="urn:microsoft.com/office/officeart/2005/8/layout/chevron2"/>
    <dgm:cxn modelId="{92724B9E-C31F-476E-AE24-DB613E805A19}" srcId="{93BD5409-2F62-42E8-ABBC-6789C2441078}" destId="{985684CD-F242-4006-858C-F3A8F0E6F74E}" srcOrd="1" destOrd="0" parTransId="{FE8CFD80-8359-43AA-B56C-9448A6E898D6}" sibTransId="{652D46CD-CA15-4A39-B10F-07793A0365AF}"/>
    <dgm:cxn modelId="{02B059AC-0551-4135-A956-B2D58DEF801A}" type="presOf" srcId="{93BD5409-2F62-42E8-ABBC-6789C2441078}" destId="{376FEC4B-F310-46F0-98D0-3539B07086F2}" srcOrd="0" destOrd="0" presId="urn:microsoft.com/office/officeart/2005/8/layout/chevron2"/>
    <dgm:cxn modelId="{F58241B7-74D5-4793-B2ED-113803B5AC06}" type="presOf" srcId="{7FCAC2FD-8AEA-41B1-BFDF-0FDF96CA1EBC}" destId="{F3063964-0A24-4F4F-AACB-B1AE47D29C29}" srcOrd="0" destOrd="0" presId="urn:microsoft.com/office/officeart/2005/8/layout/chevron2"/>
    <dgm:cxn modelId="{FFB401D8-3307-4159-8AC0-C293937B4C41}" type="presOf" srcId="{985684CD-F242-4006-858C-F3A8F0E6F74E}" destId="{BDFE3D46-3FE7-47D4-83E6-0B5E75BF631C}" srcOrd="0" destOrd="0" presId="urn:microsoft.com/office/officeart/2005/8/layout/chevron2"/>
    <dgm:cxn modelId="{C1F908F0-78AE-4A71-9CFF-88CEBB669155}" srcId="{93BD5409-2F62-42E8-ABBC-6789C2441078}" destId="{7745DC95-3FEB-4E36-B9C3-BCCB81F05B7E}" srcOrd="0" destOrd="0" parTransId="{0BEE596B-F9C5-4B3F-BDBE-C9F6617873AA}" sibTransId="{EFCF1B52-17C1-498E-AE1F-D400321F8BC7}"/>
    <dgm:cxn modelId="{4CDCE1FE-0604-405B-98DA-3C73785B2E91}" type="presParOf" srcId="{376FEC4B-F310-46F0-98D0-3539B07086F2}" destId="{BDF275DA-D0AC-48E0-A23F-1A0E9AA776FE}" srcOrd="0" destOrd="0" presId="urn:microsoft.com/office/officeart/2005/8/layout/chevron2"/>
    <dgm:cxn modelId="{34B4C761-969D-4187-971A-8593CA860581}" type="presParOf" srcId="{BDF275DA-D0AC-48E0-A23F-1A0E9AA776FE}" destId="{2EC0A8BA-D7F5-44C7-A2AC-374C37C6370E}" srcOrd="0" destOrd="0" presId="urn:microsoft.com/office/officeart/2005/8/layout/chevron2"/>
    <dgm:cxn modelId="{A4ACC964-A3E2-4ED7-97D2-11625DBD4A5E}" type="presParOf" srcId="{BDF275DA-D0AC-48E0-A23F-1A0E9AA776FE}" destId="{F3063964-0A24-4F4F-AACB-B1AE47D29C29}" srcOrd="1" destOrd="0" presId="urn:microsoft.com/office/officeart/2005/8/layout/chevron2"/>
    <dgm:cxn modelId="{E6E3C7D0-8324-4844-B203-A8409204544B}" type="presParOf" srcId="{376FEC4B-F310-46F0-98D0-3539B07086F2}" destId="{54D7D4D6-6668-4541-95EC-1D53EEF937C3}" srcOrd="1" destOrd="0" presId="urn:microsoft.com/office/officeart/2005/8/layout/chevron2"/>
    <dgm:cxn modelId="{881EFFC1-40AC-4F27-A7CD-AB5C0AE6749B}" type="presParOf" srcId="{376FEC4B-F310-46F0-98D0-3539B07086F2}" destId="{2F940045-688B-49A9-B5F1-ABFE78E98DCB}" srcOrd="2" destOrd="0" presId="urn:microsoft.com/office/officeart/2005/8/layout/chevron2"/>
    <dgm:cxn modelId="{F36B9FAC-6CBE-4D47-9DE8-7D76677BDF66}" type="presParOf" srcId="{2F940045-688B-49A9-B5F1-ABFE78E98DCB}" destId="{BDFE3D46-3FE7-47D4-83E6-0B5E75BF631C}" srcOrd="0" destOrd="0" presId="urn:microsoft.com/office/officeart/2005/8/layout/chevron2"/>
    <dgm:cxn modelId="{E0BCA356-C996-479C-AB7D-64545C8FE13B}" type="presParOf" srcId="{2F940045-688B-49A9-B5F1-ABFE78E98DCB}" destId="{32423853-A3C1-4CC2-9349-463FB0F67FCF}"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C572B7-369D-484E-8441-C0814F401AAE}" type="doc">
      <dgm:prSet loTypeId="urn:microsoft.com/office/officeart/2005/8/layout/chevron2" loCatId="process" qsTypeId="urn:microsoft.com/office/officeart/2005/8/quickstyle/3d1" qsCatId="3D" csTypeId="urn:microsoft.com/office/officeart/2005/8/colors/accent1_2" csCatId="accent1" phldr="1"/>
      <dgm:spPr/>
      <dgm:t>
        <a:bodyPr/>
        <a:lstStyle/>
        <a:p>
          <a:endParaRPr lang="es-MX"/>
        </a:p>
      </dgm:t>
    </dgm:pt>
    <dgm:pt modelId="{21A1A972-72AF-4CBB-99B4-D540D3E4D6A2}">
      <dgm:prSet custT="1"/>
      <dgm:spPr/>
      <dgm:t>
        <a:bodyPr/>
        <a:lstStyle/>
        <a:p>
          <a:pPr rtl="0"/>
          <a:r>
            <a:rPr lang="es-MX" sz="2000" b="1" dirty="0"/>
            <a:t>5.1</a:t>
          </a:r>
          <a:endParaRPr lang="es-MX" sz="2000" dirty="0"/>
        </a:p>
      </dgm:t>
    </dgm:pt>
    <dgm:pt modelId="{C7C13F72-62F9-48C4-B46F-598E52132B00}" type="parTrans" cxnId="{0CA35218-7EA0-493F-AEB4-92D9475B0DC8}">
      <dgm:prSet/>
      <dgm:spPr/>
      <dgm:t>
        <a:bodyPr/>
        <a:lstStyle/>
        <a:p>
          <a:endParaRPr lang="es-MX"/>
        </a:p>
      </dgm:t>
    </dgm:pt>
    <dgm:pt modelId="{8CE400EC-4AB6-4B3D-A66D-DD056B7C314C}" type="sibTrans" cxnId="{0CA35218-7EA0-493F-AEB4-92D9475B0DC8}">
      <dgm:prSet/>
      <dgm:spPr/>
      <dgm:t>
        <a:bodyPr/>
        <a:lstStyle/>
        <a:p>
          <a:endParaRPr lang="es-MX"/>
        </a:p>
      </dgm:t>
    </dgm:pt>
    <dgm:pt modelId="{69E70775-68B3-4EF0-A61F-4D7A35C1602C}">
      <dgm:prSet custT="1"/>
      <dgm:spPr/>
      <dgm:t>
        <a:bodyPr/>
        <a:lstStyle/>
        <a:p>
          <a:pPr rtl="0"/>
          <a:r>
            <a:rPr lang="es-MX" sz="2000" b="1" dirty="0"/>
            <a:t>5.2</a:t>
          </a:r>
          <a:endParaRPr lang="es-MX" sz="2000" dirty="0"/>
        </a:p>
      </dgm:t>
    </dgm:pt>
    <dgm:pt modelId="{A40CDAF0-BBA0-40E6-B28D-7554D68AA15E}" type="parTrans" cxnId="{F16CB23E-0F22-4938-9A6F-87F4DEFCA054}">
      <dgm:prSet/>
      <dgm:spPr/>
      <dgm:t>
        <a:bodyPr/>
        <a:lstStyle/>
        <a:p>
          <a:endParaRPr lang="es-MX"/>
        </a:p>
      </dgm:t>
    </dgm:pt>
    <dgm:pt modelId="{3A3A562B-2386-4DEA-889A-45869014F4EE}" type="sibTrans" cxnId="{F16CB23E-0F22-4938-9A6F-87F4DEFCA054}">
      <dgm:prSet/>
      <dgm:spPr/>
      <dgm:t>
        <a:bodyPr/>
        <a:lstStyle/>
        <a:p>
          <a:endParaRPr lang="es-MX"/>
        </a:p>
      </dgm:t>
    </dgm:pt>
    <dgm:pt modelId="{D9DA8483-A5D8-4770-B02C-66F66990C8C9}">
      <dgm:prSet custT="1"/>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s-MX" sz="1700" b="1" dirty="0"/>
            <a:t> </a:t>
          </a:r>
          <a:r>
            <a:rPr lang="es-MX" sz="1800" dirty="0"/>
            <a:t>No se contó en 2018 con </a:t>
          </a:r>
          <a:r>
            <a:rPr lang="es-MX" sz="1800" b="1" dirty="0"/>
            <a:t>Registro de propiedad intelectual.</a:t>
          </a:r>
          <a:endParaRPr lang="es-MX" sz="1800" dirty="0"/>
        </a:p>
        <a:p>
          <a:pPr marL="285750" indent="0" defTabSz="2889250">
            <a:lnSpc>
              <a:spcPct val="90000"/>
            </a:lnSpc>
            <a:spcBef>
              <a:spcPct val="0"/>
            </a:spcBef>
            <a:spcAft>
              <a:spcPct val="15000"/>
            </a:spcAft>
            <a:buNone/>
          </a:pPr>
          <a:endParaRPr lang="es-MX" sz="1700" dirty="0"/>
        </a:p>
      </dgm:t>
    </dgm:pt>
    <dgm:pt modelId="{B4AB6259-D1C1-47E0-9D16-316E9D5E6FE8}" type="parTrans" cxnId="{075A77E9-DB4D-41CA-89B2-197E42B5EB52}">
      <dgm:prSet/>
      <dgm:spPr/>
      <dgm:t>
        <a:bodyPr/>
        <a:lstStyle/>
        <a:p>
          <a:endParaRPr lang="es-MX"/>
        </a:p>
      </dgm:t>
    </dgm:pt>
    <dgm:pt modelId="{74921C5B-3FFD-4FE4-B1AE-17D92E47455C}" type="sibTrans" cxnId="{075A77E9-DB4D-41CA-89B2-197E42B5EB52}">
      <dgm:prSet/>
      <dgm:spPr/>
      <dgm:t>
        <a:bodyPr/>
        <a:lstStyle/>
        <a:p>
          <a:endParaRPr lang="es-MX"/>
        </a:p>
      </dgm:t>
    </dgm:pt>
    <dgm:pt modelId="{4EB8FC89-34F4-4488-AFF1-2E17D4260560}">
      <dgm:prSet custT="1"/>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s-MX" sz="1800" dirty="0"/>
            <a:t> El % de </a:t>
          </a:r>
          <a:r>
            <a:rPr lang="es-MX" sz="1800" b="1" dirty="0"/>
            <a:t>Egresados incorporados al mercado laboral</a:t>
          </a:r>
          <a:r>
            <a:rPr lang="es-MX" sz="1800" dirty="0"/>
            <a:t> no se  conoció por no haber realizado el seguimiento de egresados en 2018.</a:t>
          </a:r>
        </a:p>
        <a:p>
          <a:pPr marL="171450" indent="0" defTabSz="800100">
            <a:lnSpc>
              <a:spcPct val="90000"/>
            </a:lnSpc>
            <a:spcBef>
              <a:spcPct val="0"/>
            </a:spcBef>
            <a:spcAft>
              <a:spcPct val="15000"/>
            </a:spcAft>
            <a:buNone/>
          </a:pPr>
          <a:endParaRPr lang="es-MX" sz="1000" dirty="0"/>
        </a:p>
      </dgm:t>
    </dgm:pt>
    <dgm:pt modelId="{07237755-D150-4619-87AD-FF470B87DC63}" type="parTrans" cxnId="{9474A6BC-8E5C-4E64-90D2-D0E9227580DD}">
      <dgm:prSet/>
      <dgm:spPr/>
      <dgm:t>
        <a:bodyPr/>
        <a:lstStyle/>
        <a:p>
          <a:endParaRPr lang="es-MX"/>
        </a:p>
      </dgm:t>
    </dgm:pt>
    <dgm:pt modelId="{2431B915-B698-4C8B-B79D-1210F7032E7B}" type="sibTrans" cxnId="{9474A6BC-8E5C-4E64-90D2-D0E9227580DD}">
      <dgm:prSet/>
      <dgm:spPr/>
      <dgm:t>
        <a:bodyPr/>
        <a:lstStyle/>
        <a:p>
          <a:endParaRPr lang="es-MX"/>
        </a:p>
      </dgm:t>
    </dgm:pt>
    <dgm:pt modelId="{94BEAABB-EB55-4CC5-9714-57BA70C59AB0}" type="pres">
      <dgm:prSet presAssocID="{8EC572B7-369D-484E-8441-C0814F401AAE}" presName="linearFlow" presStyleCnt="0">
        <dgm:presLayoutVars>
          <dgm:dir/>
          <dgm:animLvl val="lvl"/>
          <dgm:resizeHandles val="exact"/>
        </dgm:presLayoutVars>
      </dgm:prSet>
      <dgm:spPr/>
    </dgm:pt>
    <dgm:pt modelId="{F77B7800-C561-4DBC-B66F-BA2BCA251032}" type="pres">
      <dgm:prSet presAssocID="{21A1A972-72AF-4CBB-99B4-D540D3E4D6A2}" presName="composite" presStyleCnt="0"/>
      <dgm:spPr/>
    </dgm:pt>
    <dgm:pt modelId="{A94CACD7-BB63-4E5C-9538-695C897806BC}" type="pres">
      <dgm:prSet presAssocID="{21A1A972-72AF-4CBB-99B4-D540D3E4D6A2}" presName="parentText" presStyleLbl="alignNode1" presStyleIdx="0" presStyleCnt="2">
        <dgm:presLayoutVars>
          <dgm:chMax val="1"/>
          <dgm:bulletEnabled val="1"/>
        </dgm:presLayoutVars>
      </dgm:prSet>
      <dgm:spPr/>
    </dgm:pt>
    <dgm:pt modelId="{4D86FC31-1190-43A9-8EBD-3BC56D63CBDF}" type="pres">
      <dgm:prSet presAssocID="{21A1A972-72AF-4CBB-99B4-D540D3E4D6A2}" presName="descendantText" presStyleLbl="alignAcc1" presStyleIdx="0" presStyleCnt="2">
        <dgm:presLayoutVars>
          <dgm:bulletEnabled val="1"/>
        </dgm:presLayoutVars>
      </dgm:prSet>
      <dgm:spPr/>
    </dgm:pt>
    <dgm:pt modelId="{4707D4B8-28CB-4DFA-97CF-A3D66D09EADE}" type="pres">
      <dgm:prSet presAssocID="{8CE400EC-4AB6-4B3D-A66D-DD056B7C314C}" presName="sp" presStyleCnt="0"/>
      <dgm:spPr/>
    </dgm:pt>
    <dgm:pt modelId="{DB918BF8-AC0A-462E-B452-8449522998B2}" type="pres">
      <dgm:prSet presAssocID="{69E70775-68B3-4EF0-A61F-4D7A35C1602C}" presName="composite" presStyleCnt="0"/>
      <dgm:spPr/>
    </dgm:pt>
    <dgm:pt modelId="{A27B8453-7AFB-457C-8DCD-CF66C30E1105}" type="pres">
      <dgm:prSet presAssocID="{69E70775-68B3-4EF0-A61F-4D7A35C1602C}" presName="parentText" presStyleLbl="alignNode1" presStyleIdx="1" presStyleCnt="2">
        <dgm:presLayoutVars>
          <dgm:chMax val="1"/>
          <dgm:bulletEnabled val="1"/>
        </dgm:presLayoutVars>
      </dgm:prSet>
      <dgm:spPr/>
    </dgm:pt>
    <dgm:pt modelId="{69DE0DCB-A6A4-4D71-87D9-A4CA6277B673}" type="pres">
      <dgm:prSet presAssocID="{69E70775-68B3-4EF0-A61F-4D7A35C1602C}" presName="descendantText" presStyleLbl="alignAcc1" presStyleIdx="1" presStyleCnt="2" custScaleY="172423" custLinFactNeighborX="387" custLinFactNeighborY="5742">
        <dgm:presLayoutVars>
          <dgm:bulletEnabled val="1"/>
        </dgm:presLayoutVars>
      </dgm:prSet>
      <dgm:spPr/>
    </dgm:pt>
  </dgm:ptLst>
  <dgm:cxnLst>
    <dgm:cxn modelId="{0CA35218-7EA0-493F-AEB4-92D9475B0DC8}" srcId="{8EC572B7-369D-484E-8441-C0814F401AAE}" destId="{21A1A972-72AF-4CBB-99B4-D540D3E4D6A2}" srcOrd="0" destOrd="0" parTransId="{C7C13F72-62F9-48C4-B46F-598E52132B00}" sibTransId="{8CE400EC-4AB6-4B3D-A66D-DD056B7C314C}"/>
    <dgm:cxn modelId="{E2CB4A1D-9BCE-48F5-9C90-10097C48868B}" type="presOf" srcId="{4EB8FC89-34F4-4488-AFF1-2E17D4260560}" destId="{69DE0DCB-A6A4-4D71-87D9-A4CA6277B673}" srcOrd="0" destOrd="0" presId="urn:microsoft.com/office/officeart/2005/8/layout/chevron2"/>
    <dgm:cxn modelId="{68C3EC28-0AA9-417C-BF60-29742FDCDAB5}" type="presOf" srcId="{8EC572B7-369D-484E-8441-C0814F401AAE}" destId="{94BEAABB-EB55-4CC5-9714-57BA70C59AB0}" srcOrd="0" destOrd="0" presId="urn:microsoft.com/office/officeart/2005/8/layout/chevron2"/>
    <dgm:cxn modelId="{F16CB23E-0F22-4938-9A6F-87F4DEFCA054}" srcId="{8EC572B7-369D-484E-8441-C0814F401AAE}" destId="{69E70775-68B3-4EF0-A61F-4D7A35C1602C}" srcOrd="1" destOrd="0" parTransId="{A40CDAF0-BBA0-40E6-B28D-7554D68AA15E}" sibTransId="{3A3A562B-2386-4DEA-889A-45869014F4EE}"/>
    <dgm:cxn modelId="{004A0A65-A41E-4878-8249-F57CCF068E2F}" type="presOf" srcId="{69E70775-68B3-4EF0-A61F-4D7A35C1602C}" destId="{A27B8453-7AFB-457C-8DCD-CF66C30E1105}" srcOrd="0" destOrd="0" presId="urn:microsoft.com/office/officeart/2005/8/layout/chevron2"/>
    <dgm:cxn modelId="{04693557-91B0-48CC-8DE4-C07D25194EE1}" type="presOf" srcId="{21A1A972-72AF-4CBB-99B4-D540D3E4D6A2}" destId="{A94CACD7-BB63-4E5C-9538-695C897806BC}" srcOrd="0" destOrd="0" presId="urn:microsoft.com/office/officeart/2005/8/layout/chevron2"/>
    <dgm:cxn modelId="{17F7BC86-2045-4827-B662-209F68797A54}" type="presOf" srcId="{D9DA8483-A5D8-4770-B02C-66F66990C8C9}" destId="{4D86FC31-1190-43A9-8EBD-3BC56D63CBDF}" srcOrd="0" destOrd="0" presId="urn:microsoft.com/office/officeart/2005/8/layout/chevron2"/>
    <dgm:cxn modelId="{9474A6BC-8E5C-4E64-90D2-D0E9227580DD}" srcId="{69E70775-68B3-4EF0-A61F-4D7A35C1602C}" destId="{4EB8FC89-34F4-4488-AFF1-2E17D4260560}" srcOrd="0" destOrd="0" parTransId="{07237755-D150-4619-87AD-FF470B87DC63}" sibTransId="{2431B915-B698-4C8B-B79D-1210F7032E7B}"/>
    <dgm:cxn modelId="{075A77E9-DB4D-41CA-89B2-197E42B5EB52}" srcId="{21A1A972-72AF-4CBB-99B4-D540D3E4D6A2}" destId="{D9DA8483-A5D8-4770-B02C-66F66990C8C9}" srcOrd="0" destOrd="0" parTransId="{B4AB6259-D1C1-47E0-9D16-316E9D5E6FE8}" sibTransId="{74921C5B-3FFD-4FE4-B1AE-17D92E47455C}"/>
    <dgm:cxn modelId="{003998D2-B5C6-4969-84D4-FD7F2FB3D414}" type="presParOf" srcId="{94BEAABB-EB55-4CC5-9714-57BA70C59AB0}" destId="{F77B7800-C561-4DBC-B66F-BA2BCA251032}" srcOrd="0" destOrd="0" presId="urn:microsoft.com/office/officeart/2005/8/layout/chevron2"/>
    <dgm:cxn modelId="{9DAA4DD3-DFFC-40BF-8584-8066CB00D2ED}" type="presParOf" srcId="{F77B7800-C561-4DBC-B66F-BA2BCA251032}" destId="{A94CACD7-BB63-4E5C-9538-695C897806BC}" srcOrd="0" destOrd="0" presId="urn:microsoft.com/office/officeart/2005/8/layout/chevron2"/>
    <dgm:cxn modelId="{B5A82C56-1398-4AFB-88B9-2D316C32D8FC}" type="presParOf" srcId="{F77B7800-C561-4DBC-B66F-BA2BCA251032}" destId="{4D86FC31-1190-43A9-8EBD-3BC56D63CBDF}" srcOrd="1" destOrd="0" presId="urn:microsoft.com/office/officeart/2005/8/layout/chevron2"/>
    <dgm:cxn modelId="{60A43638-74DF-4B88-AED7-BB4E82C5480D}" type="presParOf" srcId="{94BEAABB-EB55-4CC5-9714-57BA70C59AB0}" destId="{4707D4B8-28CB-4DFA-97CF-A3D66D09EADE}" srcOrd="1" destOrd="0" presId="urn:microsoft.com/office/officeart/2005/8/layout/chevron2"/>
    <dgm:cxn modelId="{2DEA25AC-60AB-4543-B4AE-F84C074C38A9}" type="presParOf" srcId="{94BEAABB-EB55-4CC5-9714-57BA70C59AB0}" destId="{DB918BF8-AC0A-462E-B452-8449522998B2}" srcOrd="2" destOrd="0" presId="urn:microsoft.com/office/officeart/2005/8/layout/chevron2"/>
    <dgm:cxn modelId="{602F15F4-DB3C-40B8-BB54-37D6E6B9556B}" type="presParOf" srcId="{DB918BF8-AC0A-462E-B452-8449522998B2}" destId="{A27B8453-7AFB-457C-8DCD-CF66C30E1105}" srcOrd="0" destOrd="0" presId="urn:microsoft.com/office/officeart/2005/8/layout/chevron2"/>
    <dgm:cxn modelId="{D246AC4F-1C50-48F5-82FF-05BFBB307F29}" type="presParOf" srcId="{DB918BF8-AC0A-462E-B452-8449522998B2}" destId="{69DE0DCB-A6A4-4D71-87D9-A4CA6277B673}"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04CE33-3A87-4748-A41C-755D11F8C53F}"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s-MX"/>
        </a:p>
      </dgm:t>
    </dgm:pt>
    <dgm:pt modelId="{44A9C9B8-7F85-432E-A441-FD7076C39922}">
      <dgm:prSet custT="1"/>
      <dgm:spPr/>
      <dgm:t>
        <a:bodyPr/>
        <a:lstStyle/>
        <a:p>
          <a:pPr rtl="0"/>
          <a:r>
            <a:rPr lang="es-MX" sz="1800" b="1" dirty="0"/>
            <a:t>5.5</a:t>
          </a:r>
          <a:endParaRPr lang="es-MX" sz="1800" dirty="0"/>
        </a:p>
      </dgm:t>
    </dgm:pt>
    <dgm:pt modelId="{3824EF09-C050-45D6-A0F0-D647465F0789}" type="parTrans" cxnId="{37522D1C-D67E-4AFE-8120-4ED85D98501D}">
      <dgm:prSet/>
      <dgm:spPr/>
      <dgm:t>
        <a:bodyPr/>
        <a:lstStyle/>
        <a:p>
          <a:endParaRPr lang="es-MX" sz="1800"/>
        </a:p>
      </dgm:t>
    </dgm:pt>
    <dgm:pt modelId="{7E57DB62-9FA0-4BB5-ACC9-44A318BF0536}" type="sibTrans" cxnId="{37522D1C-D67E-4AFE-8120-4ED85D98501D}">
      <dgm:prSet/>
      <dgm:spPr/>
      <dgm:t>
        <a:bodyPr/>
        <a:lstStyle/>
        <a:p>
          <a:endParaRPr lang="es-MX" sz="1800"/>
        </a:p>
      </dgm:t>
    </dgm:pt>
    <dgm:pt modelId="{569964F8-F6F2-499B-BFFE-C912FE2FC405}">
      <dgm:prSet custT="1"/>
      <dgm:spPr/>
      <dgm:t>
        <a:bodyPr/>
        <a:lstStyle/>
        <a:p>
          <a:pPr rtl="0"/>
          <a:r>
            <a:rPr lang="es-MX" sz="1800" b="1" dirty="0"/>
            <a:t>5.6</a:t>
          </a:r>
          <a:endParaRPr lang="es-MX" sz="1800" dirty="0"/>
        </a:p>
      </dgm:t>
    </dgm:pt>
    <dgm:pt modelId="{47D0C7A7-CC30-478F-912B-007D572AB533}" type="parTrans" cxnId="{CC0F2EDE-6B16-4DFE-AD16-A0884B79A37D}">
      <dgm:prSet/>
      <dgm:spPr/>
      <dgm:t>
        <a:bodyPr/>
        <a:lstStyle/>
        <a:p>
          <a:endParaRPr lang="es-MX" sz="1800"/>
        </a:p>
      </dgm:t>
    </dgm:pt>
    <dgm:pt modelId="{66355D83-B53C-47D0-A6D1-534FC757EAF1}" type="sibTrans" cxnId="{CC0F2EDE-6B16-4DFE-AD16-A0884B79A37D}">
      <dgm:prSet/>
      <dgm:spPr/>
      <dgm:t>
        <a:bodyPr/>
        <a:lstStyle/>
        <a:p>
          <a:endParaRPr lang="es-MX" sz="1800"/>
        </a:p>
      </dgm:t>
    </dgm:pt>
    <dgm:pt modelId="{B9E2EA1A-AF88-4E6C-AFEC-C7FBADB63AA6}">
      <dgm:prSet custT="1"/>
      <dgm:spPr/>
      <dgm: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MX" sz="1800" b="1" dirty="0"/>
            <a:t> Las empresas incubadas a través del modelo institucional de incubación empresarial</a:t>
          </a:r>
          <a:r>
            <a:rPr lang="es-MX" sz="1800" dirty="0"/>
            <a:t> contempladas en el PIID 2013-2018,  fueron 11, de las cuales en 2018 no se logró incubar ninguna por ya no contar en el Instituto con este modelo.</a:t>
          </a:r>
        </a:p>
      </dgm:t>
    </dgm:pt>
    <dgm:pt modelId="{33104DF5-5D5E-42BD-9B1A-74DB2FB0C15F}" type="parTrans" cxnId="{90E47CD8-0DAE-4571-A114-CC2D4B5187BB}">
      <dgm:prSet/>
      <dgm:spPr/>
      <dgm:t>
        <a:bodyPr/>
        <a:lstStyle/>
        <a:p>
          <a:endParaRPr lang="es-MX" sz="1800"/>
        </a:p>
      </dgm:t>
    </dgm:pt>
    <dgm:pt modelId="{023A53DF-C9FF-4B6A-8C8B-E9DEA358BDC3}" type="sibTrans" cxnId="{90E47CD8-0DAE-4571-A114-CC2D4B5187BB}">
      <dgm:prSet/>
      <dgm:spPr/>
      <dgm:t>
        <a:bodyPr/>
        <a:lstStyle/>
        <a:p>
          <a:endParaRPr lang="es-MX" sz="1800"/>
        </a:p>
      </dgm:t>
    </dgm:pt>
    <dgm:pt modelId="{53F26EA1-CE49-456D-896C-6167DE8203B4}">
      <dgm:prSet custT="1"/>
      <dgm:spPr/>
      <dgm: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MX" sz="1800" b="1" dirty="0"/>
            <a:t>Los estudiantes que participan en el Modelo Talento Emprendedor </a:t>
          </a:r>
          <a:r>
            <a:rPr lang="es-MX" sz="1800" dirty="0"/>
            <a:t>proyectados en el PIID 2013-2018 fueron 30, de los cuales en 2018 solo se capacitó a 13 estudiantes, alcanzando un logro del 43.33%.</a:t>
          </a:r>
        </a:p>
      </dgm:t>
    </dgm:pt>
    <dgm:pt modelId="{CA0BFB9D-DD62-4EEA-BE78-BD08C9928544}" type="parTrans" cxnId="{35D617BD-F669-4CF0-9467-F0A1F19B72EE}">
      <dgm:prSet/>
      <dgm:spPr/>
      <dgm:t>
        <a:bodyPr/>
        <a:lstStyle/>
        <a:p>
          <a:endParaRPr lang="es-MX" sz="1800"/>
        </a:p>
      </dgm:t>
    </dgm:pt>
    <dgm:pt modelId="{281881EB-485C-44C1-BD5D-4CFCEBD41015}" type="sibTrans" cxnId="{35D617BD-F669-4CF0-9467-F0A1F19B72EE}">
      <dgm:prSet/>
      <dgm:spPr/>
      <dgm:t>
        <a:bodyPr/>
        <a:lstStyle/>
        <a:p>
          <a:endParaRPr lang="es-MX" sz="1800"/>
        </a:p>
      </dgm:t>
    </dgm:pt>
    <dgm:pt modelId="{7DC04763-E598-4495-AB01-D5FFA4DF72E8}" type="pres">
      <dgm:prSet presAssocID="{5704CE33-3A87-4748-A41C-755D11F8C53F}" presName="linearFlow" presStyleCnt="0">
        <dgm:presLayoutVars>
          <dgm:dir/>
          <dgm:animLvl val="lvl"/>
          <dgm:resizeHandles val="exact"/>
        </dgm:presLayoutVars>
      </dgm:prSet>
      <dgm:spPr/>
    </dgm:pt>
    <dgm:pt modelId="{F550F863-85B7-40F9-8723-5BA7D7C32C3F}" type="pres">
      <dgm:prSet presAssocID="{44A9C9B8-7F85-432E-A441-FD7076C39922}" presName="composite" presStyleCnt="0"/>
      <dgm:spPr/>
    </dgm:pt>
    <dgm:pt modelId="{9700FCB2-DBD2-4277-A97A-59652CBCDF9E}" type="pres">
      <dgm:prSet presAssocID="{44A9C9B8-7F85-432E-A441-FD7076C39922}" presName="parentText" presStyleLbl="alignNode1" presStyleIdx="0" presStyleCnt="2">
        <dgm:presLayoutVars>
          <dgm:chMax val="1"/>
          <dgm:bulletEnabled val="1"/>
        </dgm:presLayoutVars>
      </dgm:prSet>
      <dgm:spPr/>
    </dgm:pt>
    <dgm:pt modelId="{C110444C-6F49-4839-BD5D-31423A522DF1}" type="pres">
      <dgm:prSet presAssocID="{44A9C9B8-7F85-432E-A441-FD7076C39922}" presName="descendantText" presStyleLbl="alignAcc1" presStyleIdx="0" presStyleCnt="2" custScaleY="109955" custLinFactNeighborY="-6295">
        <dgm:presLayoutVars>
          <dgm:bulletEnabled val="1"/>
        </dgm:presLayoutVars>
      </dgm:prSet>
      <dgm:spPr/>
    </dgm:pt>
    <dgm:pt modelId="{E09D0023-994E-4CAD-94B7-96150B72466D}" type="pres">
      <dgm:prSet presAssocID="{7E57DB62-9FA0-4BB5-ACC9-44A318BF0536}" presName="sp" presStyleCnt="0"/>
      <dgm:spPr/>
    </dgm:pt>
    <dgm:pt modelId="{190251BB-DBB1-4AF3-9778-85B2BF4DB6EA}" type="pres">
      <dgm:prSet presAssocID="{569964F8-F6F2-499B-BFFE-C912FE2FC405}" presName="composite" presStyleCnt="0"/>
      <dgm:spPr/>
    </dgm:pt>
    <dgm:pt modelId="{777EA637-7F24-4274-9E43-557A8C0F7198}" type="pres">
      <dgm:prSet presAssocID="{569964F8-F6F2-499B-BFFE-C912FE2FC405}" presName="parentText" presStyleLbl="alignNode1" presStyleIdx="1" presStyleCnt="2">
        <dgm:presLayoutVars>
          <dgm:chMax val="1"/>
          <dgm:bulletEnabled val="1"/>
        </dgm:presLayoutVars>
      </dgm:prSet>
      <dgm:spPr/>
    </dgm:pt>
    <dgm:pt modelId="{7D7CF2A1-5C52-44A2-9F0D-0CC2870A9754}" type="pres">
      <dgm:prSet presAssocID="{569964F8-F6F2-499B-BFFE-C912FE2FC405}" presName="descendantText" presStyleLbl="alignAcc1" presStyleIdx="1" presStyleCnt="2">
        <dgm:presLayoutVars>
          <dgm:bulletEnabled val="1"/>
        </dgm:presLayoutVars>
      </dgm:prSet>
      <dgm:spPr/>
    </dgm:pt>
  </dgm:ptLst>
  <dgm:cxnLst>
    <dgm:cxn modelId="{1AD8A105-A01B-4E2A-BE89-649F45292234}" type="presOf" srcId="{53F26EA1-CE49-456D-896C-6167DE8203B4}" destId="{7D7CF2A1-5C52-44A2-9F0D-0CC2870A9754}" srcOrd="0" destOrd="0" presId="urn:microsoft.com/office/officeart/2005/8/layout/chevron2"/>
    <dgm:cxn modelId="{37522D1C-D67E-4AFE-8120-4ED85D98501D}" srcId="{5704CE33-3A87-4748-A41C-755D11F8C53F}" destId="{44A9C9B8-7F85-432E-A441-FD7076C39922}" srcOrd="0" destOrd="0" parTransId="{3824EF09-C050-45D6-A0F0-D647465F0789}" sibTransId="{7E57DB62-9FA0-4BB5-ACC9-44A318BF0536}"/>
    <dgm:cxn modelId="{EAE86380-6F96-4B33-B577-D3C07D6BBCE5}" type="presOf" srcId="{B9E2EA1A-AF88-4E6C-AFEC-C7FBADB63AA6}" destId="{C110444C-6F49-4839-BD5D-31423A522DF1}" srcOrd="0" destOrd="0" presId="urn:microsoft.com/office/officeart/2005/8/layout/chevron2"/>
    <dgm:cxn modelId="{5EE2CD9C-4ABF-446E-BF9B-CEBDF7D3E328}" type="presOf" srcId="{569964F8-F6F2-499B-BFFE-C912FE2FC405}" destId="{777EA637-7F24-4274-9E43-557A8C0F7198}" srcOrd="0" destOrd="0" presId="urn:microsoft.com/office/officeart/2005/8/layout/chevron2"/>
    <dgm:cxn modelId="{35D617BD-F669-4CF0-9467-F0A1F19B72EE}" srcId="{569964F8-F6F2-499B-BFFE-C912FE2FC405}" destId="{53F26EA1-CE49-456D-896C-6167DE8203B4}" srcOrd="0" destOrd="0" parTransId="{CA0BFB9D-DD62-4EEA-BE78-BD08C9928544}" sibTransId="{281881EB-485C-44C1-BD5D-4CFCEBD41015}"/>
    <dgm:cxn modelId="{19EE03CF-E42E-42F1-A318-4B41DFE0F541}" type="presOf" srcId="{44A9C9B8-7F85-432E-A441-FD7076C39922}" destId="{9700FCB2-DBD2-4277-A97A-59652CBCDF9E}" srcOrd="0" destOrd="0" presId="urn:microsoft.com/office/officeart/2005/8/layout/chevron2"/>
    <dgm:cxn modelId="{90E47CD8-0DAE-4571-A114-CC2D4B5187BB}" srcId="{44A9C9B8-7F85-432E-A441-FD7076C39922}" destId="{B9E2EA1A-AF88-4E6C-AFEC-C7FBADB63AA6}" srcOrd="0" destOrd="0" parTransId="{33104DF5-5D5E-42BD-9B1A-74DB2FB0C15F}" sibTransId="{023A53DF-C9FF-4B6A-8C8B-E9DEA358BDC3}"/>
    <dgm:cxn modelId="{A1D580DA-284D-4A22-AA3C-24A9FBAD63D4}" type="presOf" srcId="{5704CE33-3A87-4748-A41C-755D11F8C53F}" destId="{7DC04763-E598-4495-AB01-D5FFA4DF72E8}" srcOrd="0" destOrd="0" presId="urn:microsoft.com/office/officeart/2005/8/layout/chevron2"/>
    <dgm:cxn modelId="{CC0F2EDE-6B16-4DFE-AD16-A0884B79A37D}" srcId="{5704CE33-3A87-4748-A41C-755D11F8C53F}" destId="{569964F8-F6F2-499B-BFFE-C912FE2FC405}" srcOrd="1" destOrd="0" parTransId="{47D0C7A7-CC30-478F-912B-007D572AB533}" sibTransId="{66355D83-B53C-47D0-A6D1-534FC757EAF1}"/>
    <dgm:cxn modelId="{6063566A-569B-4B0C-B5E6-804E3852A70B}" type="presParOf" srcId="{7DC04763-E598-4495-AB01-D5FFA4DF72E8}" destId="{F550F863-85B7-40F9-8723-5BA7D7C32C3F}" srcOrd="0" destOrd="0" presId="urn:microsoft.com/office/officeart/2005/8/layout/chevron2"/>
    <dgm:cxn modelId="{1F1BBE09-CE28-4D89-8EB2-D94A27611948}" type="presParOf" srcId="{F550F863-85B7-40F9-8723-5BA7D7C32C3F}" destId="{9700FCB2-DBD2-4277-A97A-59652CBCDF9E}" srcOrd="0" destOrd="0" presId="urn:microsoft.com/office/officeart/2005/8/layout/chevron2"/>
    <dgm:cxn modelId="{326FA461-1683-4483-A036-FFA2E3D61733}" type="presParOf" srcId="{F550F863-85B7-40F9-8723-5BA7D7C32C3F}" destId="{C110444C-6F49-4839-BD5D-31423A522DF1}" srcOrd="1" destOrd="0" presId="urn:microsoft.com/office/officeart/2005/8/layout/chevron2"/>
    <dgm:cxn modelId="{B62E9EE7-FDDF-433E-942B-466193D1AFC3}" type="presParOf" srcId="{7DC04763-E598-4495-AB01-D5FFA4DF72E8}" destId="{E09D0023-994E-4CAD-94B7-96150B72466D}" srcOrd="1" destOrd="0" presId="urn:microsoft.com/office/officeart/2005/8/layout/chevron2"/>
    <dgm:cxn modelId="{522352CB-AEAB-4DEB-A2F7-F2A38700049B}" type="presParOf" srcId="{7DC04763-E598-4495-AB01-D5FFA4DF72E8}" destId="{190251BB-DBB1-4AF3-9778-85B2BF4DB6EA}" srcOrd="2" destOrd="0" presId="urn:microsoft.com/office/officeart/2005/8/layout/chevron2"/>
    <dgm:cxn modelId="{F26096A3-283C-4120-87AA-FB14B7E0D15A}" type="presParOf" srcId="{190251BB-DBB1-4AF3-9778-85B2BF4DB6EA}" destId="{777EA637-7F24-4274-9E43-557A8C0F7198}" srcOrd="0" destOrd="0" presId="urn:microsoft.com/office/officeart/2005/8/layout/chevron2"/>
    <dgm:cxn modelId="{44683EAD-CCD3-4B7A-AD25-3DA916BC2259}" type="presParOf" srcId="{190251BB-DBB1-4AF3-9778-85B2BF4DB6EA}" destId="{7D7CF2A1-5C52-44A2-9F0D-0CC2870A975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704CE33-3A87-4748-A41C-755D11F8C53F}"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s-MX"/>
        </a:p>
      </dgm:t>
    </dgm:pt>
    <dgm:pt modelId="{44A9C9B8-7F85-432E-A441-FD7076C39922}">
      <dgm:prSet custT="1"/>
      <dgm:spPr/>
      <dgm:t>
        <a:bodyPr/>
        <a:lstStyle/>
        <a:p>
          <a:pPr rtl="0"/>
          <a:r>
            <a:rPr lang="es-MX" sz="1800" b="1" dirty="0"/>
            <a:t>6.1</a:t>
          </a:r>
          <a:endParaRPr lang="es-MX" sz="1800" dirty="0"/>
        </a:p>
      </dgm:t>
    </dgm:pt>
    <dgm:pt modelId="{3824EF09-C050-45D6-A0F0-D647465F0789}" type="parTrans" cxnId="{37522D1C-D67E-4AFE-8120-4ED85D98501D}">
      <dgm:prSet/>
      <dgm:spPr/>
      <dgm:t>
        <a:bodyPr/>
        <a:lstStyle/>
        <a:p>
          <a:endParaRPr lang="es-MX" sz="1800"/>
        </a:p>
      </dgm:t>
    </dgm:pt>
    <dgm:pt modelId="{7E57DB62-9FA0-4BB5-ACC9-44A318BF0536}" type="sibTrans" cxnId="{37522D1C-D67E-4AFE-8120-4ED85D98501D}">
      <dgm:prSet/>
      <dgm:spPr/>
      <dgm:t>
        <a:bodyPr/>
        <a:lstStyle/>
        <a:p>
          <a:endParaRPr lang="es-MX" sz="1800"/>
        </a:p>
      </dgm:t>
    </dgm:pt>
    <dgm:pt modelId="{569964F8-F6F2-499B-BFFE-C912FE2FC405}">
      <dgm:prSet custT="1"/>
      <dgm:spPr/>
      <dgm:t>
        <a:bodyPr/>
        <a:lstStyle/>
        <a:p>
          <a:pPr rtl="0"/>
          <a:r>
            <a:rPr lang="es-MX" sz="1800" b="1" dirty="0"/>
            <a:t>6.2</a:t>
          </a:r>
          <a:endParaRPr lang="es-MX" sz="1800" dirty="0"/>
        </a:p>
      </dgm:t>
    </dgm:pt>
    <dgm:pt modelId="{47D0C7A7-CC30-478F-912B-007D572AB533}" type="parTrans" cxnId="{CC0F2EDE-6B16-4DFE-AD16-A0884B79A37D}">
      <dgm:prSet/>
      <dgm:spPr/>
      <dgm:t>
        <a:bodyPr/>
        <a:lstStyle/>
        <a:p>
          <a:endParaRPr lang="es-MX" sz="1800"/>
        </a:p>
      </dgm:t>
    </dgm:pt>
    <dgm:pt modelId="{66355D83-B53C-47D0-A6D1-534FC757EAF1}" type="sibTrans" cxnId="{CC0F2EDE-6B16-4DFE-AD16-A0884B79A37D}">
      <dgm:prSet/>
      <dgm:spPr/>
      <dgm:t>
        <a:bodyPr/>
        <a:lstStyle/>
        <a:p>
          <a:endParaRPr lang="es-MX" sz="1800"/>
        </a:p>
      </dgm:t>
    </dgm:pt>
    <dgm:pt modelId="{B9E2EA1A-AF88-4E6C-AFEC-C7FBADB63AA6}">
      <dgm:prSet custT="1"/>
      <dgm:spPr/>
      <dgm: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MX" sz="1800" b="1" dirty="0"/>
            <a:t> El personal Directivo y no docente capacitado </a:t>
          </a:r>
          <a:r>
            <a:rPr lang="es-MX" sz="1800" b="0" dirty="0"/>
            <a:t>p</a:t>
          </a:r>
          <a:r>
            <a:rPr lang="es-MX" sz="1800" dirty="0"/>
            <a:t>royectado en el PIID 2013-2018 fue de 21 directivos y 51 administrativos, de los cuales se logró capacitar a 3 directivos y 29 administrativos, logrando un avance del 14.29 % en el directivo y 56.87 en el no docente.</a:t>
          </a:r>
        </a:p>
      </dgm:t>
    </dgm:pt>
    <dgm:pt modelId="{33104DF5-5D5E-42BD-9B1A-74DB2FB0C15F}" type="parTrans" cxnId="{90E47CD8-0DAE-4571-A114-CC2D4B5187BB}">
      <dgm:prSet/>
      <dgm:spPr/>
      <dgm:t>
        <a:bodyPr/>
        <a:lstStyle/>
        <a:p>
          <a:endParaRPr lang="es-MX" sz="1800"/>
        </a:p>
      </dgm:t>
    </dgm:pt>
    <dgm:pt modelId="{023A53DF-C9FF-4B6A-8C8B-E9DEA358BDC3}" type="sibTrans" cxnId="{90E47CD8-0DAE-4571-A114-CC2D4B5187BB}">
      <dgm:prSet/>
      <dgm:spPr/>
      <dgm:t>
        <a:bodyPr/>
        <a:lstStyle/>
        <a:p>
          <a:endParaRPr lang="es-MX" sz="1800"/>
        </a:p>
      </dgm:t>
    </dgm:pt>
    <dgm:pt modelId="{53F26EA1-CE49-456D-896C-6167DE8203B4}">
      <dgm:prSet custT="1"/>
      <dgm:spPr/>
      <dgm: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MX" sz="1800" dirty="0"/>
            <a:t>Los </a:t>
          </a:r>
          <a:r>
            <a:rPr lang="es-MX" sz="1800" b="1" dirty="0"/>
            <a:t>Sistemas de Gestión Certificados</a:t>
          </a:r>
          <a:r>
            <a:rPr lang="es-MX" sz="1800" dirty="0"/>
            <a:t> proyectados para el 2018 fueron 7, sin contar al</a:t>
          </a:r>
          <a:r>
            <a:rPr lang="es-MX" sz="1800" dirty="0">
              <a:effectLst/>
            </a:rPr>
            <a:t> 2018 con ninguno Sistemas de Gestión Certificado.</a:t>
          </a:r>
          <a:endParaRPr lang="es-MX" sz="1800" dirty="0"/>
        </a:p>
        <a:p>
          <a:pPr marL="171450" indent="0" algn="l" defTabSz="844550">
            <a:lnSpc>
              <a:spcPct val="90000"/>
            </a:lnSpc>
            <a:spcBef>
              <a:spcPct val="0"/>
            </a:spcBef>
            <a:spcAft>
              <a:spcPct val="15000"/>
            </a:spcAft>
            <a:buNone/>
          </a:pPr>
          <a:endParaRPr lang="es-MX" sz="1800" dirty="0"/>
        </a:p>
      </dgm:t>
    </dgm:pt>
    <dgm:pt modelId="{CA0BFB9D-DD62-4EEA-BE78-BD08C9928544}" type="parTrans" cxnId="{35D617BD-F669-4CF0-9467-F0A1F19B72EE}">
      <dgm:prSet/>
      <dgm:spPr/>
      <dgm:t>
        <a:bodyPr/>
        <a:lstStyle/>
        <a:p>
          <a:endParaRPr lang="es-MX" sz="1800"/>
        </a:p>
      </dgm:t>
    </dgm:pt>
    <dgm:pt modelId="{281881EB-485C-44C1-BD5D-4CFCEBD41015}" type="sibTrans" cxnId="{35D617BD-F669-4CF0-9467-F0A1F19B72EE}">
      <dgm:prSet/>
      <dgm:spPr/>
      <dgm:t>
        <a:bodyPr/>
        <a:lstStyle/>
        <a:p>
          <a:endParaRPr lang="es-MX" sz="1800"/>
        </a:p>
      </dgm:t>
    </dgm:pt>
    <dgm:pt modelId="{7DC04763-E598-4495-AB01-D5FFA4DF72E8}" type="pres">
      <dgm:prSet presAssocID="{5704CE33-3A87-4748-A41C-755D11F8C53F}" presName="linearFlow" presStyleCnt="0">
        <dgm:presLayoutVars>
          <dgm:dir/>
          <dgm:animLvl val="lvl"/>
          <dgm:resizeHandles val="exact"/>
        </dgm:presLayoutVars>
      </dgm:prSet>
      <dgm:spPr/>
    </dgm:pt>
    <dgm:pt modelId="{F550F863-85B7-40F9-8723-5BA7D7C32C3F}" type="pres">
      <dgm:prSet presAssocID="{44A9C9B8-7F85-432E-A441-FD7076C39922}" presName="composite" presStyleCnt="0"/>
      <dgm:spPr/>
    </dgm:pt>
    <dgm:pt modelId="{9700FCB2-DBD2-4277-A97A-59652CBCDF9E}" type="pres">
      <dgm:prSet presAssocID="{44A9C9B8-7F85-432E-A441-FD7076C39922}" presName="parentText" presStyleLbl="alignNode1" presStyleIdx="0" presStyleCnt="2">
        <dgm:presLayoutVars>
          <dgm:chMax val="1"/>
          <dgm:bulletEnabled val="1"/>
        </dgm:presLayoutVars>
      </dgm:prSet>
      <dgm:spPr/>
    </dgm:pt>
    <dgm:pt modelId="{C110444C-6F49-4839-BD5D-31423A522DF1}" type="pres">
      <dgm:prSet presAssocID="{44A9C9B8-7F85-432E-A441-FD7076C39922}" presName="descendantText" presStyleLbl="alignAcc1" presStyleIdx="0" presStyleCnt="2" custScaleY="118456">
        <dgm:presLayoutVars>
          <dgm:bulletEnabled val="1"/>
        </dgm:presLayoutVars>
      </dgm:prSet>
      <dgm:spPr/>
    </dgm:pt>
    <dgm:pt modelId="{E09D0023-994E-4CAD-94B7-96150B72466D}" type="pres">
      <dgm:prSet presAssocID="{7E57DB62-9FA0-4BB5-ACC9-44A318BF0536}" presName="sp" presStyleCnt="0"/>
      <dgm:spPr/>
    </dgm:pt>
    <dgm:pt modelId="{190251BB-DBB1-4AF3-9778-85B2BF4DB6EA}" type="pres">
      <dgm:prSet presAssocID="{569964F8-F6F2-499B-BFFE-C912FE2FC405}" presName="composite" presStyleCnt="0"/>
      <dgm:spPr/>
    </dgm:pt>
    <dgm:pt modelId="{777EA637-7F24-4274-9E43-557A8C0F7198}" type="pres">
      <dgm:prSet presAssocID="{569964F8-F6F2-499B-BFFE-C912FE2FC405}" presName="parentText" presStyleLbl="alignNode1" presStyleIdx="1" presStyleCnt="2">
        <dgm:presLayoutVars>
          <dgm:chMax val="1"/>
          <dgm:bulletEnabled val="1"/>
        </dgm:presLayoutVars>
      </dgm:prSet>
      <dgm:spPr/>
    </dgm:pt>
    <dgm:pt modelId="{7D7CF2A1-5C52-44A2-9F0D-0CC2870A9754}" type="pres">
      <dgm:prSet presAssocID="{569964F8-F6F2-499B-BFFE-C912FE2FC405}" presName="descendantText" presStyleLbl="alignAcc1" presStyleIdx="1" presStyleCnt="2" custScaleY="108785">
        <dgm:presLayoutVars>
          <dgm:bulletEnabled val="1"/>
        </dgm:presLayoutVars>
      </dgm:prSet>
      <dgm:spPr/>
    </dgm:pt>
  </dgm:ptLst>
  <dgm:cxnLst>
    <dgm:cxn modelId="{F2776800-0105-4FD3-9988-C186E6066339}" type="presOf" srcId="{53F26EA1-CE49-456D-896C-6167DE8203B4}" destId="{7D7CF2A1-5C52-44A2-9F0D-0CC2870A9754}" srcOrd="0" destOrd="0" presId="urn:microsoft.com/office/officeart/2005/8/layout/chevron2"/>
    <dgm:cxn modelId="{8144C217-E487-4140-BFAF-4D275045590A}" type="presOf" srcId="{B9E2EA1A-AF88-4E6C-AFEC-C7FBADB63AA6}" destId="{C110444C-6F49-4839-BD5D-31423A522DF1}" srcOrd="0" destOrd="0" presId="urn:microsoft.com/office/officeart/2005/8/layout/chevron2"/>
    <dgm:cxn modelId="{37522D1C-D67E-4AFE-8120-4ED85D98501D}" srcId="{5704CE33-3A87-4748-A41C-755D11F8C53F}" destId="{44A9C9B8-7F85-432E-A441-FD7076C39922}" srcOrd="0" destOrd="0" parTransId="{3824EF09-C050-45D6-A0F0-D647465F0789}" sibTransId="{7E57DB62-9FA0-4BB5-ACC9-44A318BF0536}"/>
    <dgm:cxn modelId="{A655A481-926D-4596-953D-0C5016DD5C46}" type="presOf" srcId="{569964F8-F6F2-499B-BFFE-C912FE2FC405}" destId="{777EA637-7F24-4274-9E43-557A8C0F7198}" srcOrd="0" destOrd="0" presId="urn:microsoft.com/office/officeart/2005/8/layout/chevron2"/>
    <dgm:cxn modelId="{4F3A5E93-41C2-465C-8F9D-E8FA87129747}" type="presOf" srcId="{5704CE33-3A87-4748-A41C-755D11F8C53F}" destId="{7DC04763-E598-4495-AB01-D5FFA4DF72E8}" srcOrd="0" destOrd="0" presId="urn:microsoft.com/office/officeart/2005/8/layout/chevron2"/>
    <dgm:cxn modelId="{35D617BD-F669-4CF0-9467-F0A1F19B72EE}" srcId="{569964F8-F6F2-499B-BFFE-C912FE2FC405}" destId="{53F26EA1-CE49-456D-896C-6167DE8203B4}" srcOrd="0" destOrd="0" parTransId="{CA0BFB9D-DD62-4EEA-BE78-BD08C9928544}" sibTransId="{281881EB-485C-44C1-BD5D-4CFCEBD41015}"/>
    <dgm:cxn modelId="{95A430C5-BC40-4E29-B734-8D480C32A5A3}" type="presOf" srcId="{44A9C9B8-7F85-432E-A441-FD7076C39922}" destId="{9700FCB2-DBD2-4277-A97A-59652CBCDF9E}" srcOrd="0" destOrd="0" presId="urn:microsoft.com/office/officeart/2005/8/layout/chevron2"/>
    <dgm:cxn modelId="{90E47CD8-0DAE-4571-A114-CC2D4B5187BB}" srcId="{44A9C9B8-7F85-432E-A441-FD7076C39922}" destId="{B9E2EA1A-AF88-4E6C-AFEC-C7FBADB63AA6}" srcOrd="0" destOrd="0" parTransId="{33104DF5-5D5E-42BD-9B1A-74DB2FB0C15F}" sibTransId="{023A53DF-C9FF-4B6A-8C8B-E9DEA358BDC3}"/>
    <dgm:cxn modelId="{CC0F2EDE-6B16-4DFE-AD16-A0884B79A37D}" srcId="{5704CE33-3A87-4748-A41C-755D11F8C53F}" destId="{569964F8-F6F2-499B-BFFE-C912FE2FC405}" srcOrd="1" destOrd="0" parTransId="{47D0C7A7-CC30-478F-912B-007D572AB533}" sibTransId="{66355D83-B53C-47D0-A6D1-534FC757EAF1}"/>
    <dgm:cxn modelId="{EFE7C820-5F64-4831-8683-9A0EA5371E04}" type="presParOf" srcId="{7DC04763-E598-4495-AB01-D5FFA4DF72E8}" destId="{F550F863-85B7-40F9-8723-5BA7D7C32C3F}" srcOrd="0" destOrd="0" presId="urn:microsoft.com/office/officeart/2005/8/layout/chevron2"/>
    <dgm:cxn modelId="{2D83A686-045F-48D7-824C-1D8A678B763E}" type="presParOf" srcId="{F550F863-85B7-40F9-8723-5BA7D7C32C3F}" destId="{9700FCB2-DBD2-4277-A97A-59652CBCDF9E}" srcOrd="0" destOrd="0" presId="urn:microsoft.com/office/officeart/2005/8/layout/chevron2"/>
    <dgm:cxn modelId="{1B135D49-6897-47C0-8D3D-8718B78A53A2}" type="presParOf" srcId="{F550F863-85B7-40F9-8723-5BA7D7C32C3F}" destId="{C110444C-6F49-4839-BD5D-31423A522DF1}" srcOrd="1" destOrd="0" presId="urn:microsoft.com/office/officeart/2005/8/layout/chevron2"/>
    <dgm:cxn modelId="{520F42F1-C55F-49CD-9BA8-4551262B41AB}" type="presParOf" srcId="{7DC04763-E598-4495-AB01-D5FFA4DF72E8}" destId="{E09D0023-994E-4CAD-94B7-96150B72466D}" srcOrd="1" destOrd="0" presId="urn:microsoft.com/office/officeart/2005/8/layout/chevron2"/>
    <dgm:cxn modelId="{9C3B655D-B4F9-4045-89EE-430BD2B34553}" type="presParOf" srcId="{7DC04763-E598-4495-AB01-D5FFA4DF72E8}" destId="{190251BB-DBB1-4AF3-9778-85B2BF4DB6EA}" srcOrd="2" destOrd="0" presId="urn:microsoft.com/office/officeart/2005/8/layout/chevron2"/>
    <dgm:cxn modelId="{F1BA9C31-7591-44CE-89A3-60EA8F2F4759}" type="presParOf" srcId="{190251BB-DBB1-4AF3-9778-85B2BF4DB6EA}" destId="{777EA637-7F24-4274-9E43-557A8C0F7198}" srcOrd="0" destOrd="0" presId="urn:microsoft.com/office/officeart/2005/8/layout/chevron2"/>
    <dgm:cxn modelId="{F1108660-F07E-4FE1-A81C-4E0D1B7A7AA9}" type="presParOf" srcId="{190251BB-DBB1-4AF3-9778-85B2BF4DB6EA}" destId="{7D7CF2A1-5C52-44A2-9F0D-0CC2870A9754}"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75F2B4E-506F-43E9-AB0E-034ABCD6D4FB}" type="doc">
      <dgm:prSet loTypeId="urn:microsoft.com/office/officeart/2005/8/layout/chevron2" loCatId="list" qsTypeId="urn:microsoft.com/office/officeart/2005/8/quickstyle/3d1" qsCatId="3D" csTypeId="urn:microsoft.com/office/officeart/2005/8/colors/accent1_2" csCatId="accent1" phldr="1"/>
      <dgm:spPr/>
      <dgm:t>
        <a:bodyPr/>
        <a:lstStyle/>
        <a:p>
          <a:endParaRPr lang="es-MX"/>
        </a:p>
      </dgm:t>
    </dgm:pt>
    <dgm:pt modelId="{8EEADF06-B0BB-4A62-B213-9DF1CAAD5137}">
      <dgm:prSet phldrT="[Texto]" custT="1"/>
      <dgm:spPr/>
      <dgm:t>
        <a:bodyPr/>
        <a:lstStyle/>
        <a:p>
          <a:endParaRPr lang="es-MX" sz="1600" dirty="0"/>
        </a:p>
        <a:p>
          <a:r>
            <a:rPr lang="es-MX" sz="1600" dirty="0"/>
            <a:t>3. </a:t>
          </a:r>
        </a:p>
      </dgm:t>
    </dgm:pt>
    <dgm:pt modelId="{6FC25B81-2039-493F-A83F-266C3A9134AB}" type="parTrans" cxnId="{0DCAAE09-9BD5-433D-84C4-02913BEEC00D}">
      <dgm:prSet/>
      <dgm:spPr/>
      <dgm:t>
        <a:bodyPr/>
        <a:lstStyle/>
        <a:p>
          <a:endParaRPr lang="es-MX" sz="1600"/>
        </a:p>
      </dgm:t>
    </dgm:pt>
    <dgm:pt modelId="{3BEBC285-BB02-41FE-BEFF-856E000D0727}" type="sibTrans" cxnId="{0DCAAE09-9BD5-433D-84C4-02913BEEC00D}">
      <dgm:prSet/>
      <dgm:spPr/>
      <dgm:t>
        <a:bodyPr/>
        <a:lstStyle/>
        <a:p>
          <a:endParaRPr lang="es-MX" sz="1600"/>
        </a:p>
      </dgm:t>
    </dgm:pt>
    <dgm:pt modelId="{9613878F-5731-4EE2-B85B-48114FDC2E0D}">
      <dgm:prSet phldrT="[Texto]" custT="1"/>
      <dgm:spPr/>
      <dgm:t>
        <a:bodyPr/>
        <a:lstStyle/>
        <a:p>
          <a:r>
            <a:rPr lang="es-MX" sz="1600" dirty="0"/>
            <a:t>En 2018 no se contó con el recurso necesario para la acreditación de los programas académicos.</a:t>
          </a:r>
        </a:p>
      </dgm:t>
    </dgm:pt>
    <dgm:pt modelId="{C186327D-06C4-4E6C-8D86-C1815E5C4745}" type="parTrans" cxnId="{6DAE4C70-0B1A-4FDC-9611-E0E97E37C809}">
      <dgm:prSet/>
      <dgm:spPr/>
      <dgm:t>
        <a:bodyPr/>
        <a:lstStyle/>
        <a:p>
          <a:endParaRPr lang="es-MX" sz="1600"/>
        </a:p>
      </dgm:t>
    </dgm:pt>
    <dgm:pt modelId="{57DC3E46-6E68-4D06-81EF-9358AA59C369}" type="sibTrans" cxnId="{6DAE4C70-0B1A-4FDC-9611-E0E97E37C809}">
      <dgm:prSet/>
      <dgm:spPr/>
      <dgm:t>
        <a:bodyPr/>
        <a:lstStyle/>
        <a:p>
          <a:endParaRPr lang="es-MX" sz="1600"/>
        </a:p>
      </dgm:t>
    </dgm:pt>
    <dgm:pt modelId="{768C0662-CCD3-4070-A2F8-E729A95F7855}">
      <dgm:prSet phldrT="[Texto]" custT="1"/>
      <dgm:spPr/>
      <dgm:t>
        <a:bodyPr/>
        <a:lstStyle/>
        <a:p>
          <a:endParaRPr lang="es-MX" sz="1600" dirty="0"/>
        </a:p>
        <a:p>
          <a:r>
            <a:rPr lang="es-MX" sz="1600" dirty="0"/>
            <a:t>4. </a:t>
          </a:r>
        </a:p>
      </dgm:t>
    </dgm:pt>
    <dgm:pt modelId="{E50FA995-9775-4E70-8561-0D48AA1E0943}" type="parTrans" cxnId="{BDD8B85F-87C1-41A0-A1EB-F212AE761643}">
      <dgm:prSet/>
      <dgm:spPr/>
      <dgm:t>
        <a:bodyPr/>
        <a:lstStyle/>
        <a:p>
          <a:endParaRPr lang="es-MX" sz="1600"/>
        </a:p>
      </dgm:t>
    </dgm:pt>
    <dgm:pt modelId="{9971CE6A-114B-4C4B-8CBF-55CC3C10B1A8}" type="sibTrans" cxnId="{BDD8B85F-87C1-41A0-A1EB-F212AE761643}">
      <dgm:prSet/>
      <dgm:spPr/>
      <dgm:t>
        <a:bodyPr/>
        <a:lstStyle/>
        <a:p>
          <a:endParaRPr lang="es-MX" sz="1600"/>
        </a:p>
      </dgm:t>
    </dgm:pt>
    <dgm:pt modelId="{18EDC2DA-2E9F-47F7-95F8-76833FC8E9C7}">
      <dgm:prSet phldrT="[Texto]" custT="1"/>
      <dgm:spPr/>
      <dgm:t>
        <a:bodyPr/>
        <a:lstStyle/>
        <a:p>
          <a:r>
            <a:rPr lang="es-MX" sz="1600" dirty="0"/>
            <a:t>La Subdirección de Planeación y Vinculación implementó este modelo con dos empresas de San Luis Potosí, con el apoyo de la Universidad Tecnológica.</a:t>
          </a:r>
        </a:p>
      </dgm:t>
    </dgm:pt>
    <dgm:pt modelId="{33799E78-CDD0-4EED-90C6-E49DEAF7E871}" type="parTrans" cxnId="{64E40D12-67CA-4F3B-BDAF-0A75F3E496CD}">
      <dgm:prSet/>
      <dgm:spPr/>
      <dgm:t>
        <a:bodyPr/>
        <a:lstStyle/>
        <a:p>
          <a:endParaRPr lang="es-MX" sz="1600"/>
        </a:p>
      </dgm:t>
    </dgm:pt>
    <dgm:pt modelId="{BE39FAD7-4517-4A1E-BA76-33FE3F890674}" type="sibTrans" cxnId="{64E40D12-67CA-4F3B-BDAF-0A75F3E496CD}">
      <dgm:prSet/>
      <dgm:spPr/>
      <dgm:t>
        <a:bodyPr/>
        <a:lstStyle/>
        <a:p>
          <a:endParaRPr lang="es-MX" sz="1600"/>
        </a:p>
      </dgm:t>
    </dgm:pt>
    <dgm:pt modelId="{9DC521D6-C98A-4BC1-9EC9-9780FE5884F8}">
      <dgm:prSet phldrT="[Texto]" custT="1"/>
      <dgm:spPr/>
      <dgm:t>
        <a:bodyPr/>
        <a:lstStyle/>
        <a:p>
          <a:endParaRPr lang="es-MX" sz="1600" dirty="0"/>
        </a:p>
        <a:p>
          <a:r>
            <a:rPr lang="es-MX" sz="1600" dirty="0"/>
            <a:t>5. </a:t>
          </a:r>
        </a:p>
      </dgm:t>
    </dgm:pt>
    <dgm:pt modelId="{8FEB5D44-3F14-4F60-8A12-EF4B6E17350C}" type="parTrans" cxnId="{485EFC6F-0771-4814-B91A-B69001CD116C}">
      <dgm:prSet/>
      <dgm:spPr/>
      <dgm:t>
        <a:bodyPr/>
        <a:lstStyle/>
        <a:p>
          <a:endParaRPr lang="es-MX" sz="1600"/>
        </a:p>
      </dgm:t>
    </dgm:pt>
    <dgm:pt modelId="{35B58729-5243-47C2-86F0-D8D6BB77CB20}" type="sibTrans" cxnId="{485EFC6F-0771-4814-B91A-B69001CD116C}">
      <dgm:prSet/>
      <dgm:spPr/>
      <dgm:t>
        <a:bodyPr/>
        <a:lstStyle/>
        <a:p>
          <a:endParaRPr lang="es-MX" sz="1600"/>
        </a:p>
      </dgm:t>
    </dgm:pt>
    <dgm:pt modelId="{03514952-6C7D-4EB6-A1AF-A20C2B1F55A0}">
      <dgm:prSet phldrT="[Texto]" custT="1"/>
      <dgm:spPr/>
      <dgm:t>
        <a:bodyPr/>
        <a:lstStyle/>
        <a:p>
          <a:r>
            <a:rPr lang="es-MX" sz="1600" dirty="0"/>
            <a:t>A través de la donación de parte de los egresados, se logró adquirir 171 volúmenes y libros electrónicos, pero no se contó con suscripción a revistas.</a:t>
          </a:r>
        </a:p>
      </dgm:t>
    </dgm:pt>
    <dgm:pt modelId="{DC2BCBD3-F0B0-4561-92E2-CB57AC23F3B5}" type="parTrans" cxnId="{E6F8D736-EFD4-4C9C-95E1-B4FF1163CD50}">
      <dgm:prSet/>
      <dgm:spPr/>
      <dgm:t>
        <a:bodyPr/>
        <a:lstStyle/>
        <a:p>
          <a:endParaRPr lang="es-MX" sz="1600"/>
        </a:p>
      </dgm:t>
    </dgm:pt>
    <dgm:pt modelId="{10F6BB11-E353-4D36-9288-587355F2600A}" type="sibTrans" cxnId="{E6F8D736-EFD4-4C9C-95E1-B4FF1163CD50}">
      <dgm:prSet/>
      <dgm:spPr/>
      <dgm:t>
        <a:bodyPr/>
        <a:lstStyle/>
        <a:p>
          <a:endParaRPr lang="es-MX" sz="1600"/>
        </a:p>
      </dgm:t>
    </dgm:pt>
    <dgm:pt modelId="{053640D5-C7C5-447D-8336-5D3E8B911797}" type="pres">
      <dgm:prSet presAssocID="{575F2B4E-506F-43E9-AB0E-034ABCD6D4FB}" presName="linearFlow" presStyleCnt="0">
        <dgm:presLayoutVars>
          <dgm:dir/>
          <dgm:animLvl val="lvl"/>
          <dgm:resizeHandles val="exact"/>
        </dgm:presLayoutVars>
      </dgm:prSet>
      <dgm:spPr/>
    </dgm:pt>
    <dgm:pt modelId="{B282FF5A-BA1D-40FB-8559-FE734C68ADF4}" type="pres">
      <dgm:prSet presAssocID="{8EEADF06-B0BB-4A62-B213-9DF1CAAD5137}" presName="composite" presStyleCnt="0"/>
      <dgm:spPr/>
    </dgm:pt>
    <dgm:pt modelId="{B8964C1C-A6C4-46CD-8E29-2F3F0745E760}" type="pres">
      <dgm:prSet presAssocID="{8EEADF06-B0BB-4A62-B213-9DF1CAAD5137}" presName="parentText" presStyleLbl="alignNode1" presStyleIdx="0" presStyleCnt="3" custScaleX="113065">
        <dgm:presLayoutVars>
          <dgm:chMax val="1"/>
          <dgm:bulletEnabled val="1"/>
        </dgm:presLayoutVars>
      </dgm:prSet>
      <dgm:spPr/>
    </dgm:pt>
    <dgm:pt modelId="{9387A8C4-BAF1-4F9D-B752-48CA551C034C}" type="pres">
      <dgm:prSet presAssocID="{8EEADF06-B0BB-4A62-B213-9DF1CAAD5137}" presName="descendantText" presStyleLbl="alignAcc1" presStyleIdx="0" presStyleCnt="3" custLinFactNeighborX="774" custLinFactNeighborY="2173">
        <dgm:presLayoutVars>
          <dgm:bulletEnabled val="1"/>
        </dgm:presLayoutVars>
      </dgm:prSet>
      <dgm:spPr/>
    </dgm:pt>
    <dgm:pt modelId="{3CFEA5B8-E01E-42EB-BCB0-452057F72F59}" type="pres">
      <dgm:prSet presAssocID="{3BEBC285-BB02-41FE-BEFF-856E000D0727}" presName="sp" presStyleCnt="0"/>
      <dgm:spPr/>
    </dgm:pt>
    <dgm:pt modelId="{28AB9619-4988-4A12-873A-6198A72154E9}" type="pres">
      <dgm:prSet presAssocID="{768C0662-CCD3-4070-A2F8-E729A95F7855}" presName="composite" presStyleCnt="0"/>
      <dgm:spPr/>
    </dgm:pt>
    <dgm:pt modelId="{7C96109D-A999-40E9-BE2B-B138F341EAC5}" type="pres">
      <dgm:prSet presAssocID="{768C0662-CCD3-4070-A2F8-E729A95F7855}" presName="parentText" presStyleLbl="alignNode1" presStyleIdx="1" presStyleCnt="3" custScaleX="119597" custLinFactNeighborY="-1531">
        <dgm:presLayoutVars>
          <dgm:chMax val="1"/>
          <dgm:bulletEnabled val="1"/>
        </dgm:presLayoutVars>
      </dgm:prSet>
      <dgm:spPr/>
    </dgm:pt>
    <dgm:pt modelId="{CDD255E9-1160-4D97-BFAD-FBCB120D84FF}" type="pres">
      <dgm:prSet presAssocID="{768C0662-CCD3-4070-A2F8-E729A95F7855}" presName="descendantText" presStyleLbl="alignAcc1" presStyleIdx="1" presStyleCnt="3">
        <dgm:presLayoutVars>
          <dgm:bulletEnabled val="1"/>
        </dgm:presLayoutVars>
      </dgm:prSet>
      <dgm:spPr/>
    </dgm:pt>
    <dgm:pt modelId="{F4A2DF74-7823-40C1-B7C7-E197E9AE8A7F}" type="pres">
      <dgm:prSet presAssocID="{9971CE6A-114B-4C4B-8CBF-55CC3C10B1A8}" presName="sp" presStyleCnt="0"/>
      <dgm:spPr/>
    </dgm:pt>
    <dgm:pt modelId="{06F4AFA2-8E15-482C-8571-FF14A67DCF28}" type="pres">
      <dgm:prSet presAssocID="{9DC521D6-C98A-4BC1-9EC9-9780FE5884F8}" presName="composite" presStyleCnt="0"/>
      <dgm:spPr/>
    </dgm:pt>
    <dgm:pt modelId="{CE933AC6-C41E-4CEF-AAA6-F730314D4408}" type="pres">
      <dgm:prSet presAssocID="{9DC521D6-C98A-4BC1-9EC9-9780FE5884F8}" presName="parentText" presStyleLbl="alignNode1" presStyleIdx="2" presStyleCnt="3" custScaleX="117310">
        <dgm:presLayoutVars>
          <dgm:chMax val="1"/>
          <dgm:bulletEnabled val="1"/>
        </dgm:presLayoutVars>
      </dgm:prSet>
      <dgm:spPr/>
    </dgm:pt>
    <dgm:pt modelId="{915C0A59-7BC8-4CE5-AB21-B96A26901869}" type="pres">
      <dgm:prSet presAssocID="{9DC521D6-C98A-4BC1-9EC9-9780FE5884F8}" presName="descendantText" presStyleLbl="alignAcc1" presStyleIdx="2" presStyleCnt="3">
        <dgm:presLayoutVars>
          <dgm:bulletEnabled val="1"/>
        </dgm:presLayoutVars>
      </dgm:prSet>
      <dgm:spPr/>
    </dgm:pt>
  </dgm:ptLst>
  <dgm:cxnLst>
    <dgm:cxn modelId="{0DCAAE09-9BD5-433D-84C4-02913BEEC00D}" srcId="{575F2B4E-506F-43E9-AB0E-034ABCD6D4FB}" destId="{8EEADF06-B0BB-4A62-B213-9DF1CAAD5137}" srcOrd="0" destOrd="0" parTransId="{6FC25B81-2039-493F-A83F-266C3A9134AB}" sibTransId="{3BEBC285-BB02-41FE-BEFF-856E000D0727}"/>
    <dgm:cxn modelId="{64E40D12-67CA-4F3B-BDAF-0A75F3E496CD}" srcId="{768C0662-CCD3-4070-A2F8-E729A95F7855}" destId="{18EDC2DA-2E9F-47F7-95F8-76833FC8E9C7}" srcOrd="0" destOrd="0" parTransId="{33799E78-CDD0-4EED-90C6-E49DEAF7E871}" sibTransId="{BE39FAD7-4517-4A1E-BA76-33FE3F890674}"/>
    <dgm:cxn modelId="{E6F8D736-EFD4-4C9C-95E1-B4FF1163CD50}" srcId="{9DC521D6-C98A-4BC1-9EC9-9780FE5884F8}" destId="{03514952-6C7D-4EB6-A1AF-A20C2B1F55A0}" srcOrd="0" destOrd="0" parTransId="{DC2BCBD3-F0B0-4561-92E2-CB57AC23F3B5}" sibTransId="{10F6BB11-E353-4D36-9288-587355F2600A}"/>
    <dgm:cxn modelId="{BDD8B85F-87C1-41A0-A1EB-F212AE761643}" srcId="{575F2B4E-506F-43E9-AB0E-034ABCD6D4FB}" destId="{768C0662-CCD3-4070-A2F8-E729A95F7855}" srcOrd="1" destOrd="0" parTransId="{E50FA995-9775-4E70-8561-0D48AA1E0943}" sibTransId="{9971CE6A-114B-4C4B-8CBF-55CC3C10B1A8}"/>
    <dgm:cxn modelId="{F5FF2D4E-FDEE-48B3-A9B6-FFCBBAB51003}" type="presOf" srcId="{9DC521D6-C98A-4BC1-9EC9-9780FE5884F8}" destId="{CE933AC6-C41E-4CEF-AAA6-F730314D4408}" srcOrd="0" destOrd="0" presId="urn:microsoft.com/office/officeart/2005/8/layout/chevron2"/>
    <dgm:cxn modelId="{485EFC6F-0771-4814-B91A-B69001CD116C}" srcId="{575F2B4E-506F-43E9-AB0E-034ABCD6D4FB}" destId="{9DC521D6-C98A-4BC1-9EC9-9780FE5884F8}" srcOrd="2" destOrd="0" parTransId="{8FEB5D44-3F14-4F60-8A12-EF4B6E17350C}" sibTransId="{35B58729-5243-47C2-86F0-D8D6BB77CB20}"/>
    <dgm:cxn modelId="{6DAE4C70-0B1A-4FDC-9611-E0E97E37C809}" srcId="{8EEADF06-B0BB-4A62-B213-9DF1CAAD5137}" destId="{9613878F-5731-4EE2-B85B-48114FDC2E0D}" srcOrd="0" destOrd="0" parTransId="{C186327D-06C4-4E6C-8D86-C1815E5C4745}" sibTransId="{57DC3E46-6E68-4D06-81EF-9358AA59C369}"/>
    <dgm:cxn modelId="{D9E83B54-0594-433B-A1C9-622CCBB53EDD}" type="presOf" srcId="{768C0662-CCD3-4070-A2F8-E729A95F7855}" destId="{7C96109D-A999-40E9-BE2B-B138F341EAC5}" srcOrd="0" destOrd="0" presId="urn:microsoft.com/office/officeart/2005/8/layout/chevron2"/>
    <dgm:cxn modelId="{A933297F-5499-4646-9AE6-32E1AB9D98AF}" type="presOf" srcId="{03514952-6C7D-4EB6-A1AF-A20C2B1F55A0}" destId="{915C0A59-7BC8-4CE5-AB21-B96A26901869}" srcOrd="0" destOrd="0" presId="urn:microsoft.com/office/officeart/2005/8/layout/chevron2"/>
    <dgm:cxn modelId="{1ABB59AC-408B-4DC3-9F0F-C4BA209553C6}" type="presOf" srcId="{8EEADF06-B0BB-4A62-B213-9DF1CAAD5137}" destId="{B8964C1C-A6C4-46CD-8E29-2F3F0745E760}" srcOrd="0" destOrd="0" presId="urn:microsoft.com/office/officeart/2005/8/layout/chevron2"/>
    <dgm:cxn modelId="{8999BAAC-815D-44AF-88DE-D1B1A0DFC42D}" type="presOf" srcId="{575F2B4E-506F-43E9-AB0E-034ABCD6D4FB}" destId="{053640D5-C7C5-447D-8336-5D3E8B911797}" srcOrd="0" destOrd="0" presId="urn:microsoft.com/office/officeart/2005/8/layout/chevron2"/>
    <dgm:cxn modelId="{4A0E19C3-CFCE-4048-B3B0-E35D31CD7B16}" type="presOf" srcId="{9613878F-5731-4EE2-B85B-48114FDC2E0D}" destId="{9387A8C4-BAF1-4F9D-B752-48CA551C034C}" srcOrd="0" destOrd="0" presId="urn:microsoft.com/office/officeart/2005/8/layout/chevron2"/>
    <dgm:cxn modelId="{EA2BB1CE-A3A2-43D6-8185-D923CB82FDC7}" type="presOf" srcId="{18EDC2DA-2E9F-47F7-95F8-76833FC8E9C7}" destId="{CDD255E9-1160-4D97-BFAD-FBCB120D84FF}" srcOrd="0" destOrd="0" presId="urn:microsoft.com/office/officeart/2005/8/layout/chevron2"/>
    <dgm:cxn modelId="{0EF6344B-A6DD-4540-B192-FDEFFF54EE65}" type="presParOf" srcId="{053640D5-C7C5-447D-8336-5D3E8B911797}" destId="{B282FF5A-BA1D-40FB-8559-FE734C68ADF4}" srcOrd="0" destOrd="0" presId="urn:microsoft.com/office/officeart/2005/8/layout/chevron2"/>
    <dgm:cxn modelId="{84A63D6C-DAD5-47E3-BA79-74BE48C1BA20}" type="presParOf" srcId="{B282FF5A-BA1D-40FB-8559-FE734C68ADF4}" destId="{B8964C1C-A6C4-46CD-8E29-2F3F0745E760}" srcOrd="0" destOrd="0" presId="urn:microsoft.com/office/officeart/2005/8/layout/chevron2"/>
    <dgm:cxn modelId="{CC1ED6C5-6EAB-4557-9E4F-B31C54B7CECC}" type="presParOf" srcId="{B282FF5A-BA1D-40FB-8559-FE734C68ADF4}" destId="{9387A8C4-BAF1-4F9D-B752-48CA551C034C}" srcOrd="1" destOrd="0" presId="urn:microsoft.com/office/officeart/2005/8/layout/chevron2"/>
    <dgm:cxn modelId="{B1A92A95-1625-47E8-A2CF-B39416329727}" type="presParOf" srcId="{053640D5-C7C5-447D-8336-5D3E8B911797}" destId="{3CFEA5B8-E01E-42EB-BCB0-452057F72F59}" srcOrd="1" destOrd="0" presId="urn:microsoft.com/office/officeart/2005/8/layout/chevron2"/>
    <dgm:cxn modelId="{CF5339FC-74C4-4C7A-AC0E-9AD5F6431FF1}" type="presParOf" srcId="{053640D5-C7C5-447D-8336-5D3E8B911797}" destId="{28AB9619-4988-4A12-873A-6198A72154E9}" srcOrd="2" destOrd="0" presId="urn:microsoft.com/office/officeart/2005/8/layout/chevron2"/>
    <dgm:cxn modelId="{CB8DC896-5876-464F-BE98-02961937E08B}" type="presParOf" srcId="{28AB9619-4988-4A12-873A-6198A72154E9}" destId="{7C96109D-A999-40E9-BE2B-B138F341EAC5}" srcOrd="0" destOrd="0" presId="urn:microsoft.com/office/officeart/2005/8/layout/chevron2"/>
    <dgm:cxn modelId="{D0A23B67-F0BD-4CA7-8267-0ED7956A060D}" type="presParOf" srcId="{28AB9619-4988-4A12-873A-6198A72154E9}" destId="{CDD255E9-1160-4D97-BFAD-FBCB120D84FF}" srcOrd="1" destOrd="0" presId="urn:microsoft.com/office/officeart/2005/8/layout/chevron2"/>
    <dgm:cxn modelId="{2E7B1CE3-07B1-4293-8245-C69BE35FC3A5}" type="presParOf" srcId="{053640D5-C7C5-447D-8336-5D3E8B911797}" destId="{F4A2DF74-7823-40C1-B7C7-E197E9AE8A7F}" srcOrd="3" destOrd="0" presId="urn:microsoft.com/office/officeart/2005/8/layout/chevron2"/>
    <dgm:cxn modelId="{F53FC537-792A-4D21-9E4A-040DFBCA8725}" type="presParOf" srcId="{053640D5-C7C5-447D-8336-5D3E8B911797}" destId="{06F4AFA2-8E15-482C-8571-FF14A67DCF28}" srcOrd="4" destOrd="0" presId="urn:microsoft.com/office/officeart/2005/8/layout/chevron2"/>
    <dgm:cxn modelId="{23558546-37E1-4210-8D59-A96772EC4677}" type="presParOf" srcId="{06F4AFA2-8E15-482C-8571-FF14A67DCF28}" destId="{CE933AC6-C41E-4CEF-AAA6-F730314D4408}" srcOrd="0" destOrd="0" presId="urn:microsoft.com/office/officeart/2005/8/layout/chevron2"/>
    <dgm:cxn modelId="{591D76C6-519D-4E3E-ADC9-36CCA86CFCA5}" type="presParOf" srcId="{06F4AFA2-8E15-482C-8571-FF14A67DCF28}" destId="{915C0A59-7BC8-4CE5-AB21-B96A2690186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1E28DC7-357B-4438-98CA-361BEF64165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s-MX"/>
        </a:p>
      </dgm:t>
    </dgm:pt>
    <dgm:pt modelId="{DBEE1017-2DE1-4AB9-B9EB-BD7A6261CE36}">
      <dgm:prSet custT="1">
        <dgm:style>
          <a:lnRef idx="1">
            <a:schemeClr val="accent1"/>
          </a:lnRef>
          <a:fillRef idx="2">
            <a:schemeClr val="accent1"/>
          </a:fillRef>
          <a:effectRef idx="1">
            <a:schemeClr val="accent1"/>
          </a:effectRef>
          <a:fontRef idx="minor">
            <a:schemeClr val="dk1"/>
          </a:fontRef>
        </dgm:style>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s-MX" sz="1800" dirty="0">
              <a:solidFill>
                <a:schemeClr val="tx1"/>
              </a:solidFill>
            </a:rPr>
            <a:t>Del 16 al 18 de mayo de 2018 el ITST participó en el 1er. Simposio Internacional de Maestros y Tutores de Semilleros de Investigación</a:t>
          </a:r>
        </a:p>
        <a:p>
          <a:pPr defTabSz="800100" rtl="0">
            <a:lnSpc>
              <a:spcPct val="90000"/>
            </a:lnSpc>
            <a:spcBef>
              <a:spcPct val="0"/>
            </a:spcBef>
            <a:spcAft>
              <a:spcPct val="35000"/>
            </a:spcAft>
          </a:pPr>
          <a:r>
            <a:rPr lang="es-MX" sz="1800" dirty="0">
              <a:solidFill>
                <a:schemeClr val="tx1"/>
              </a:solidFill>
            </a:rPr>
            <a:t>llevado a cabo en Bucaramanga, Colombia con la representatividad de 4 alumnos y 1 asesora como Ponentes del Proyecto NOCHEZTLI</a:t>
          </a:r>
        </a:p>
      </dgm:t>
    </dgm:pt>
    <dgm:pt modelId="{91EB6F82-3CB9-46A7-A9EF-79C72FAC82F5}" type="parTrans" cxnId="{0462390C-5359-479A-BB8A-89D659BF9790}">
      <dgm:prSet/>
      <dgm:spPr/>
      <dgm:t>
        <a:bodyPr/>
        <a:lstStyle/>
        <a:p>
          <a:endParaRPr lang="es-MX">
            <a:solidFill>
              <a:schemeClr val="tx1"/>
            </a:solidFill>
          </a:endParaRPr>
        </a:p>
      </dgm:t>
    </dgm:pt>
    <dgm:pt modelId="{FFBD7D8F-22AD-4DD6-A9D3-7222D5A9D133}" type="sibTrans" cxnId="{0462390C-5359-479A-BB8A-89D659BF9790}">
      <dgm:prSet/>
      <dgm:spPr/>
      <dgm:t>
        <a:bodyPr/>
        <a:lstStyle/>
        <a:p>
          <a:endParaRPr lang="es-MX">
            <a:solidFill>
              <a:schemeClr val="tx1"/>
            </a:solidFill>
          </a:endParaRPr>
        </a:p>
      </dgm:t>
    </dgm:pt>
    <dgm:pt modelId="{AE0CFD60-B032-44FE-8ABA-CB4D0AEDF425}">
      <dgm:prSet custT="1">
        <dgm:style>
          <a:lnRef idx="1">
            <a:schemeClr val="accent1"/>
          </a:lnRef>
          <a:fillRef idx="2">
            <a:schemeClr val="accent1"/>
          </a:fillRef>
          <a:effectRef idx="1">
            <a:schemeClr val="accent1"/>
          </a:effectRef>
          <a:fontRef idx="minor">
            <a:schemeClr val="dk1"/>
          </a:fontRef>
        </dgm:style>
      </dgm:prSet>
      <dgm:spPr/>
      <dgm:t>
        <a:bodyPr/>
        <a:lstStyle/>
        <a:p>
          <a:pPr rtl="0"/>
          <a:r>
            <a:rPr lang="es-MX" sz="1800" dirty="0">
              <a:solidFill>
                <a:schemeClr val="tx1"/>
              </a:solidFill>
            </a:rPr>
            <a:t>Asimismo, la Directora de Planeación y Vinculación del ITST,  participó como ponente en dicho Simposio Internacional, para dar a conocer a docentes, directivos y estudiantes, el Modelo de Vinculación del Instituto Tecnológico Superior de Tamazunchale, S.L.P. y lograr la formalización del intercambio académico. </a:t>
          </a:r>
        </a:p>
      </dgm:t>
    </dgm:pt>
    <dgm:pt modelId="{009EF421-A8C8-40E9-9731-AF89ED9E1086}" type="parTrans" cxnId="{79304FE6-EBA4-4901-9A06-95D8B904F428}">
      <dgm:prSet/>
      <dgm:spPr/>
      <dgm:t>
        <a:bodyPr/>
        <a:lstStyle/>
        <a:p>
          <a:endParaRPr lang="es-MX">
            <a:solidFill>
              <a:schemeClr val="tx1"/>
            </a:solidFill>
          </a:endParaRPr>
        </a:p>
      </dgm:t>
    </dgm:pt>
    <dgm:pt modelId="{6730DCEC-02FA-4817-B8A0-3FA6F2289C4A}" type="sibTrans" cxnId="{79304FE6-EBA4-4901-9A06-95D8B904F428}">
      <dgm:prSet/>
      <dgm:spPr/>
      <dgm:t>
        <a:bodyPr/>
        <a:lstStyle/>
        <a:p>
          <a:endParaRPr lang="es-MX">
            <a:solidFill>
              <a:schemeClr val="tx1"/>
            </a:solidFill>
          </a:endParaRPr>
        </a:p>
      </dgm:t>
    </dgm:pt>
    <dgm:pt modelId="{DA64F43D-7B12-4568-B791-E6EA536E5E23}" type="pres">
      <dgm:prSet presAssocID="{E1E28DC7-357B-4438-98CA-361BEF641654}" presName="Name0" presStyleCnt="0">
        <dgm:presLayoutVars>
          <dgm:chPref val="3"/>
          <dgm:dir/>
          <dgm:animLvl val="lvl"/>
          <dgm:resizeHandles/>
        </dgm:presLayoutVars>
      </dgm:prSet>
      <dgm:spPr/>
    </dgm:pt>
    <dgm:pt modelId="{2698A5DF-6A30-4689-B904-1846E80DA7AC}" type="pres">
      <dgm:prSet presAssocID="{DBEE1017-2DE1-4AB9-B9EB-BD7A6261CE36}" presName="horFlow" presStyleCnt="0"/>
      <dgm:spPr/>
    </dgm:pt>
    <dgm:pt modelId="{EF48AA10-801B-4B18-AB79-F4740C5F31E1}" type="pres">
      <dgm:prSet presAssocID="{DBEE1017-2DE1-4AB9-B9EB-BD7A6261CE36}" presName="bigChev" presStyleLbl="node1" presStyleIdx="0" presStyleCnt="2" custScaleX="274163"/>
      <dgm:spPr/>
    </dgm:pt>
    <dgm:pt modelId="{CAD3C162-6A95-4DDE-ABB5-078E587C0077}" type="pres">
      <dgm:prSet presAssocID="{DBEE1017-2DE1-4AB9-B9EB-BD7A6261CE36}" presName="vSp" presStyleCnt="0"/>
      <dgm:spPr/>
    </dgm:pt>
    <dgm:pt modelId="{C6290ACF-395A-43A7-AB86-B79CD16F0A86}" type="pres">
      <dgm:prSet presAssocID="{AE0CFD60-B032-44FE-8ABA-CB4D0AEDF425}" presName="horFlow" presStyleCnt="0"/>
      <dgm:spPr/>
    </dgm:pt>
    <dgm:pt modelId="{32549933-D910-4055-A2C4-86B66228E784}" type="pres">
      <dgm:prSet presAssocID="{AE0CFD60-B032-44FE-8ABA-CB4D0AEDF425}" presName="bigChev" presStyleLbl="node1" presStyleIdx="1" presStyleCnt="2" custScaleX="273797"/>
      <dgm:spPr/>
    </dgm:pt>
  </dgm:ptLst>
  <dgm:cxnLst>
    <dgm:cxn modelId="{0462390C-5359-479A-BB8A-89D659BF9790}" srcId="{E1E28DC7-357B-4438-98CA-361BEF641654}" destId="{DBEE1017-2DE1-4AB9-B9EB-BD7A6261CE36}" srcOrd="0" destOrd="0" parTransId="{91EB6F82-3CB9-46A7-A9EF-79C72FAC82F5}" sibTransId="{FFBD7D8F-22AD-4DD6-A9D3-7222D5A9D133}"/>
    <dgm:cxn modelId="{38669C4E-F446-4189-9470-E9FAD331075B}" type="presOf" srcId="{E1E28DC7-357B-4438-98CA-361BEF641654}" destId="{DA64F43D-7B12-4568-B791-E6EA536E5E23}" srcOrd="0" destOrd="0" presId="urn:microsoft.com/office/officeart/2005/8/layout/lProcess3"/>
    <dgm:cxn modelId="{5EA6EBC7-E891-418D-A36F-81E95AFA3BE7}" type="presOf" srcId="{DBEE1017-2DE1-4AB9-B9EB-BD7A6261CE36}" destId="{EF48AA10-801B-4B18-AB79-F4740C5F31E1}" srcOrd="0" destOrd="0" presId="urn:microsoft.com/office/officeart/2005/8/layout/lProcess3"/>
    <dgm:cxn modelId="{79304FE6-EBA4-4901-9A06-95D8B904F428}" srcId="{E1E28DC7-357B-4438-98CA-361BEF641654}" destId="{AE0CFD60-B032-44FE-8ABA-CB4D0AEDF425}" srcOrd="1" destOrd="0" parTransId="{009EF421-A8C8-40E9-9731-AF89ED9E1086}" sibTransId="{6730DCEC-02FA-4817-B8A0-3FA6F2289C4A}"/>
    <dgm:cxn modelId="{84A78AF4-192D-46A4-B88A-23127A0A26E0}" type="presOf" srcId="{AE0CFD60-B032-44FE-8ABA-CB4D0AEDF425}" destId="{32549933-D910-4055-A2C4-86B66228E784}" srcOrd="0" destOrd="0" presId="urn:microsoft.com/office/officeart/2005/8/layout/lProcess3"/>
    <dgm:cxn modelId="{2D5F5154-CA28-4F18-B34A-0E4AB8A7167F}" type="presParOf" srcId="{DA64F43D-7B12-4568-B791-E6EA536E5E23}" destId="{2698A5DF-6A30-4689-B904-1846E80DA7AC}" srcOrd="0" destOrd="0" presId="urn:microsoft.com/office/officeart/2005/8/layout/lProcess3"/>
    <dgm:cxn modelId="{2B13A9F4-3C0D-493A-9E46-936CD92CD450}" type="presParOf" srcId="{2698A5DF-6A30-4689-B904-1846E80DA7AC}" destId="{EF48AA10-801B-4B18-AB79-F4740C5F31E1}" srcOrd="0" destOrd="0" presId="urn:microsoft.com/office/officeart/2005/8/layout/lProcess3"/>
    <dgm:cxn modelId="{B96C5FAE-4606-40AE-8D91-1EC71F1AC239}" type="presParOf" srcId="{DA64F43D-7B12-4568-B791-E6EA536E5E23}" destId="{CAD3C162-6A95-4DDE-ABB5-078E587C0077}" srcOrd="1" destOrd="0" presId="urn:microsoft.com/office/officeart/2005/8/layout/lProcess3"/>
    <dgm:cxn modelId="{D57B6AEE-B08F-4844-88E3-68B021D29876}" type="presParOf" srcId="{DA64F43D-7B12-4568-B791-E6EA536E5E23}" destId="{C6290ACF-395A-43A7-AB86-B79CD16F0A86}" srcOrd="2" destOrd="0" presId="urn:microsoft.com/office/officeart/2005/8/layout/lProcess3"/>
    <dgm:cxn modelId="{DD43320A-C2C9-4F6D-B9BB-9123E6C75D79}" type="presParOf" srcId="{C6290ACF-395A-43A7-AB86-B79CD16F0A86}" destId="{32549933-D910-4055-A2C4-86B66228E784}"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445056-5F86-479C-B3F5-C5D688EB1A4B}">
      <dsp:nvSpPr>
        <dsp:cNvPr id="0" name=""/>
        <dsp:cNvSpPr/>
      </dsp:nvSpPr>
      <dsp:spPr>
        <a:xfrm>
          <a:off x="0" y="170442"/>
          <a:ext cx="7920880" cy="1134000"/>
        </a:xfrm>
        <a:prstGeom prst="rect">
          <a:avLst/>
        </a:prstGeom>
        <a:solidFill>
          <a:schemeClr val="accent1">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prst="artDeco"/>
        </a:sp3d>
      </dsp:spPr>
      <dsp:style>
        <a:lnRef idx="0">
          <a:schemeClr val="accent5"/>
        </a:lnRef>
        <a:fillRef idx="3">
          <a:schemeClr val="accent5"/>
        </a:fillRef>
        <a:effectRef idx="3">
          <a:schemeClr val="accent5"/>
        </a:effectRef>
        <a:fontRef idx="minor">
          <a:schemeClr val="lt1"/>
        </a:fontRef>
      </dsp:style>
      <dsp:txBody>
        <a:bodyPr spcFirstLastPara="0" vert="horz" wrap="square" lIns="614748" tIns="166624" rIns="614748" bIns="256032" numCol="1" spcCol="1270" anchor="t" anchorCtr="0">
          <a:noAutofit/>
        </a:bodyPr>
        <a:lstStyle/>
        <a:p>
          <a:pPr marL="285750" lvl="1" indent="-285750" algn="just" defTabSz="1600200">
            <a:lnSpc>
              <a:spcPct val="90000"/>
            </a:lnSpc>
            <a:spcBef>
              <a:spcPct val="0"/>
            </a:spcBef>
            <a:spcAft>
              <a:spcPct val="15000"/>
            </a:spcAft>
            <a:buChar char="•"/>
          </a:pPr>
          <a:r>
            <a:rPr lang="es-MX" kern="1200" dirty="0"/>
            <a:t>Fortalecer la autonomía de la gestión escolar para impulsar la </a:t>
          </a:r>
          <a:r>
            <a:rPr lang="es-MX" sz="2000" kern="1200" cap="none" spc="-100" baseline="0" dirty="0">
              <a:ln>
                <a:noFill/>
              </a:ln>
              <a:solidFill>
                <a:schemeClr val="tx2"/>
              </a:solidFill>
              <a:effectLst/>
              <a:latin typeface="+mj-lt"/>
              <a:ea typeface="+mj-ea"/>
              <a:cs typeface="+mj-cs"/>
            </a:rPr>
            <a:t>planeación</a:t>
          </a:r>
          <a:r>
            <a:rPr lang="es-MX" kern="1200" dirty="0"/>
            <a:t>, la mejora educativa y los procesos de evaluación del desempeño.</a:t>
          </a:r>
          <a:endParaRPr lang="es-MX" sz="1800" kern="1200" dirty="0"/>
        </a:p>
      </dsp:txBody>
      <dsp:txXfrm>
        <a:off x="0" y="170442"/>
        <a:ext cx="7920880" cy="1134000"/>
      </dsp:txXfrm>
    </dsp:sp>
    <dsp:sp modelId="{1767CE40-F07E-401C-881A-54F6D1E13291}">
      <dsp:nvSpPr>
        <dsp:cNvPr id="0" name=""/>
        <dsp:cNvSpPr/>
      </dsp:nvSpPr>
      <dsp:spPr>
        <a:xfrm>
          <a:off x="396044" y="48123"/>
          <a:ext cx="6341266" cy="236160"/>
        </a:xfrm>
        <a:prstGeom prst="roundRect">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prst="artDeco"/>
        </a:sp3d>
      </dsp:spPr>
      <dsp:style>
        <a:lnRef idx="0">
          <a:schemeClr val="accent1"/>
        </a:lnRef>
        <a:fillRef idx="3">
          <a:schemeClr val="accent1"/>
        </a:fillRef>
        <a:effectRef idx="3">
          <a:schemeClr val="accent1"/>
        </a:effectRef>
        <a:fontRef idx="minor">
          <a:schemeClr val="lt1"/>
        </a:fontRef>
      </dsp:style>
      <dsp:txBody>
        <a:bodyPr spcFirstLastPara="0" vert="horz" wrap="square" lIns="209573" tIns="0" rIns="209573" bIns="0" numCol="1" spcCol="1270" anchor="ctr" anchorCtr="0">
          <a:noAutofit/>
        </a:bodyPr>
        <a:lstStyle/>
        <a:p>
          <a:pPr marL="0" lvl="0" indent="0" algn="l" defTabSz="755650">
            <a:lnSpc>
              <a:spcPct val="90000"/>
            </a:lnSpc>
            <a:spcBef>
              <a:spcPct val="0"/>
            </a:spcBef>
            <a:spcAft>
              <a:spcPct val="35000"/>
            </a:spcAft>
            <a:buNone/>
          </a:pPr>
          <a:r>
            <a:rPr lang="es-MX" sz="1800" kern="1200" dirty="0"/>
            <a:t>Estrategia A.2 </a:t>
          </a:r>
        </a:p>
      </dsp:txBody>
      <dsp:txXfrm>
        <a:off x="407572" y="59651"/>
        <a:ext cx="6318210" cy="213104"/>
      </dsp:txXfrm>
    </dsp:sp>
    <dsp:sp modelId="{4F532E67-C345-422C-AF36-78009D16DB05}">
      <dsp:nvSpPr>
        <dsp:cNvPr id="0" name=""/>
        <dsp:cNvSpPr/>
      </dsp:nvSpPr>
      <dsp:spPr>
        <a:xfrm>
          <a:off x="0" y="1461483"/>
          <a:ext cx="7920880" cy="1713600"/>
        </a:xfrm>
        <a:prstGeom prst="rect">
          <a:avLst/>
        </a:prstGeom>
        <a:solidFill>
          <a:schemeClr val="accent1">
            <a:lumMod val="40000"/>
            <a:lumOff val="60000"/>
          </a:schemeClr>
        </a:soli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scene3d>
        <a:sp3d>
          <a:bevelT w="114300" prst="artDeco"/>
        </a:sp3d>
      </dsp:spPr>
      <dsp:style>
        <a:lnRef idx="1">
          <a:schemeClr val="accent1"/>
        </a:lnRef>
        <a:fillRef idx="2">
          <a:schemeClr val="accent1"/>
        </a:fillRef>
        <a:effectRef idx="1">
          <a:schemeClr val="accent1"/>
        </a:effectRef>
        <a:fontRef idx="minor">
          <a:schemeClr val="dk1"/>
        </a:fontRef>
      </dsp:style>
      <dsp:txBody>
        <a:bodyPr spcFirstLastPara="0" vert="horz" wrap="square" lIns="614748" tIns="166624" rIns="614748" bIns="128016" numCol="1" spcCol="1270" anchor="t" anchorCtr="0">
          <a:noAutofit/>
        </a:bodyPr>
        <a:lstStyle/>
        <a:p>
          <a:pPr marL="171450" lvl="1" indent="0" algn="just" defTabSz="800100">
            <a:lnSpc>
              <a:spcPct val="90000"/>
            </a:lnSpc>
            <a:spcBef>
              <a:spcPct val="0"/>
            </a:spcBef>
            <a:spcAft>
              <a:spcPct val="15000"/>
            </a:spcAft>
            <a:buNone/>
          </a:pPr>
          <a:r>
            <a:rPr lang="es-MX" sz="1800" kern="1200" dirty="0"/>
            <a:t> Incrementar los índices de cobertura y absorción en todos los niveles    educativos, con un sentido de inclusión y equidad, haciendo énfasis en los niveles de educación media superior y superior.</a:t>
          </a:r>
        </a:p>
        <a:p>
          <a:pPr marL="171450" lvl="1" indent="0" algn="just" defTabSz="800100">
            <a:lnSpc>
              <a:spcPct val="90000"/>
            </a:lnSpc>
            <a:spcBef>
              <a:spcPct val="0"/>
            </a:spcBef>
            <a:spcAft>
              <a:spcPct val="15000"/>
            </a:spcAft>
            <a:buNone/>
          </a:pPr>
          <a:r>
            <a:rPr lang="es-MX" kern="1200" dirty="0"/>
            <a:t> Disminuir la deserción escolar, mejorar la eficiencia terminal en cada nivel educativo, y aumentar la continuidad de estudios entre un nivel y otro.</a:t>
          </a:r>
          <a:endParaRPr lang="es-MX" sz="1800" kern="1200" dirty="0"/>
        </a:p>
      </dsp:txBody>
      <dsp:txXfrm>
        <a:off x="0" y="1461483"/>
        <a:ext cx="7920880" cy="1713600"/>
      </dsp:txXfrm>
    </dsp:sp>
    <dsp:sp modelId="{7BFEDBB6-B59E-41E9-8A7F-9E5418BEE9A4}">
      <dsp:nvSpPr>
        <dsp:cNvPr id="0" name=""/>
        <dsp:cNvSpPr/>
      </dsp:nvSpPr>
      <dsp:spPr>
        <a:xfrm>
          <a:off x="396044" y="1343403"/>
          <a:ext cx="5544616" cy="236160"/>
        </a:xfrm>
        <a:prstGeom prst="roundRect">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prst="artDeco"/>
        </a:sp3d>
      </dsp:spPr>
      <dsp:style>
        <a:lnRef idx="0">
          <a:schemeClr val="accent1"/>
        </a:lnRef>
        <a:fillRef idx="3">
          <a:schemeClr val="accent1"/>
        </a:fillRef>
        <a:effectRef idx="3">
          <a:schemeClr val="accent1"/>
        </a:effectRef>
        <a:fontRef idx="minor">
          <a:schemeClr val="lt1"/>
        </a:fontRef>
      </dsp:style>
      <dsp:txBody>
        <a:bodyPr spcFirstLastPara="0" vert="horz" wrap="square" lIns="209573" tIns="0" rIns="209573" bIns="0" numCol="1" spcCol="1270" anchor="ctr" anchorCtr="0">
          <a:noAutofit/>
        </a:bodyPr>
        <a:lstStyle/>
        <a:p>
          <a:pPr marL="0" lvl="0" indent="0" algn="l" defTabSz="844550">
            <a:lnSpc>
              <a:spcPct val="90000"/>
            </a:lnSpc>
            <a:spcBef>
              <a:spcPct val="0"/>
            </a:spcBef>
            <a:spcAft>
              <a:spcPct val="35000"/>
            </a:spcAft>
            <a:buNone/>
          </a:pPr>
          <a:r>
            <a:rPr lang="es-MX" sz="1800" kern="1200" dirty="0"/>
            <a:t>Línea de Acción</a:t>
          </a:r>
        </a:p>
      </dsp:txBody>
      <dsp:txXfrm>
        <a:off x="407572" y="1354931"/>
        <a:ext cx="5521560" cy="213104"/>
      </dsp:txXfrm>
    </dsp:sp>
    <dsp:sp modelId="{CB22CD1B-65E5-463D-B237-8DDE7DA86304}">
      <dsp:nvSpPr>
        <dsp:cNvPr id="0" name=""/>
        <dsp:cNvSpPr/>
      </dsp:nvSpPr>
      <dsp:spPr>
        <a:xfrm>
          <a:off x="0" y="3336364"/>
          <a:ext cx="7920880" cy="1008000"/>
        </a:xfrm>
        <a:prstGeom prst="rect">
          <a:avLst/>
        </a:prstGeom>
        <a:solidFill>
          <a:schemeClr val="accent1">
            <a:lumMod val="40000"/>
            <a:lumOff val="60000"/>
          </a:schemeClr>
        </a:soli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scene3d>
        <a:sp3d>
          <a:bevelT w="114300" prst="artDeco"/>
        </a:sp3d>
      </dsp:spPr>
      <dsp:style>
        <a:lnRef idx="1">
          <a:schemeClr val="accent1"/>
        </a:lnRef>
        <a:fillRef idx="2">
          <a:schemeClr val="accent1"/>
        </a:fillRef>
        <a:effectRef idx="1">
          <a:schemeClr val="accent1"/>
        </a:effectRef>
        <a:fontRef idx="minor">
          <a:schemeClr val="dk1"/>
        </a:fontRef>
      </dsp:style>
      <dsp:txBody>
        <a:bodyPr spcFirstLastPara="0" vert="horz" wrap="square" lIns="614748" tIns="166624" rIns="614748" bIns="128016" numCol="1" spcCol="1270" anchor="t" anchorCtr="0">
          <a:noAutofit/>
        </a:bodyPr>
        <a:lstStyle/>
        <a:p>
          <a:pPr marL="171450" lvl="1" indent="-171450" algn="l" defTabSz="800100">
            <a:lnSpc>
              <a:spcPct val="90000"/>
            </a:lnSpc>
            <a:spcBef>
              <a:spcPct val="0"/>
            </a:spcBef>
            <a:spcAft>
              <a:spcPct val="15000"/>
            </a:spcAft>
            <a:buChar char="•"/>
          </a:pPr>
          <a:r>
            <a:rPr lang="es-MX" sz="1800" kern="1200" dirty="0"/>
            <a:t>Cobertura en Educación Superior.</a:t>
          </a:r>
          <a:endParaRPr lang="es-MX" sz="1800" dirty="0"/>
        </a:p>
        <a:p>
          <a:pPr marL="171450" lvl="1" indent="-171450" algn="l" defTabSz="800100">
            <a:lnSpc>
              <a:spcPct val="90000"/>
            </a:lnSpc>
            <a:spcBef>
              <a:spcPct val="0"/>
            </a:spcBef>
            <a:spcAft>
              <a:spcPct val="15000"/>
            </a:spcAft>
            <a:buChar char="•"/>
          </a:pPr>
          <a:r>
            <a:rPr lang="es-MX" sz="1800" kern="1200" dirty="0"/>
            <a:t>Matrícula total de estudiantes inscritos en programas de licenciatura del ITST.</a:t>
          </a:r>
        </a:p>
      </dsp:txBody>
      <dsp:txXfrm>
        <a:off x="0" y="3336364"/>
        <a:ext cx="7920880" cy="1008000"/>
      </dsp:txXfrm>
    </dsp:sp>
    <dsp:sp modelId="{3D05BB75-C5C7-468E-9DE4-B0CA2704E4AB}">
      <dsp:nvSpPr>
        <dsp:cNvPr id="0" name=""/>
        <dsp:cNvSpPr/>
      </dsp:nvSpPr>
      <dsp:spPr>
        <a:xfrm>
          <a:off x="396044" y="3218284"/>
          <a:ext cx="5544616" cy="236160"/>
        </a:xfrm>
        <a:prstGeom prst="roundRect">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209573" tIns="0" rIns="209573" bIns="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s-MX" sz="1800" kern="1200" dirty="0"/>
            <a:t>Indicador</a:t>
          </a:r>
          <a:endParaRPr lang="es-MX" sz="1800" dirty="0"/>
        </a:p>
      </dsp:txBody>
      <dsp:txXfrm>
        <a:off x="407572" y="3229812"/>
        <a:ext cx="5521560" cy="2131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0A8BA-D7F5-44C7-A2AC-374C37C6370E}">
      <dsp:nvSpPr>
        <dsp:cNvPr id="0" name=""/>
        <dsp:cNvSpPr/>
      </dsp:nvSpPr>
      <dsp:spPr>
        <a:xfrm rot="5400000">
          <a:off x="-240062" y="483639"/>
          <a:ext cx="1600418" cy="1120292"/>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s-MX" sz="2000" kern="1200" dirty="0"/>
            <a:t>2.2 </a:t>
          </a:r>
        </a:p>
      </dsp:txBody>
      <dsp:txXfrm rot="-5400000">
        <a:off x="1" y="803722"/>
        <a:ext cx="1120292" cy="480126"/>
      </dsp:txXfrm>
    </dsp:sp>
    <dsp:sp modelId="{F3063964-0A24-4F4F-AACB-B1AE47D29C29}">
      <dsp:nvSpPr>
        <dsp:cNvPr id="0" name=""/>
        <dsp:cNvSpPr/>
      </dsp:nvSpPr>
      <dsp:spPr>
        <a:xfrm rot="5400000">
          <a:off x="1750087" y="-584352"/>
          <a:ext cx="1436542" cy="2696131"/>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MX" sz="1800" kern="1200" dirty="0"/>
            <a:t>En el PIID 2013-2018 se contempló una </a:t>
          </a:r>
          <a:r>
            <a:rPr lang="es-MX" sz="1800" b="1" kern="1200" dirty="0"/>
            <a:t>matrícula en programas de posgrado</a:t>
          </a:r>
          <a:r>
            <a:rPr lang="es-MX" sz="1800" kern="1200" dirty="0"/>
            <a:t> de 60 estudiantes, lo cual no se logró.</a:t>
          </a:r>
        </a:p>
      </dsp:txBody>
      <dsp:txXfrm rot="-5400000">
        <a:off x="1120293" y="115568"/>
        <a:ext cx="2626005" cy="1296290"/>
      </dsp:txXfrm>
    </dsp:sp>
    <dsp:sp modelId="{BDFE3D46-3FE7-47D4-83E6-0B5E75BF631C}">
      <dsp:nvSpPr>
        <dsp:cNvPr id="0" name=""/>
        <dsp:cNvSpPr/>
      </dsp:nvSpPr>
      <dsp:spPr>
        <a:xfrm rot="5400000">
          <a:off x="-240062" y="2073376"/>
          <a:ext cx="1600418" cy="1120292"/>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s-MX" sz="2000" kern="1200" dirty="0"/>
            <a:t>2.3</a:t>
          </a:r>
          <a:r>
            <a:rPr lang="es-MX" sz="3000" kern="1200" dirty="0"/>
            <a:t> </a:t>
          </a:r>
        </a:p>
      </dsp:txBody>
      <dsp:txXfrm rot="-5400000">
        <a:off x="1" y="2393459"/>
        <a:ext cx="1120292" cy="480126"/>
      </dsp:txXfrm>
    </dsp:sp>
    <dsp:sp modelId="{32423853-A3C1-4CC2-9349-463FB0F67FCF}">
      <dsp:nvSpPr>
        <dsp:cNvPr id="0" name=""/>
        <dsp:cNvSpPr/>
      </dsp:nvSpPr>
      <dsp:spPr>
        <a:xfrm rot="5400000">
          <a:off x="1712491" y="1005384"/>
          <a:ext cx="1511733" cy="2696131"/>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rtl="0">
            <a:lnSpc>
              <a:spcPct val="90000"/>
            </a:lnSpc>
            <a:spcBef>
              <a:spcPct val="0"/>
            </a:spcBef>
            <a:spcAft>
              <a:spcPct val="15000"/>
            </a:spcAft>
            <a:buChar char="•"/>
          </a:pPr>
          <a:r>
            <a:rPr lang="es-MX" sz="1800" kern="1200" dirty="0"/>
            <a:t>Se proyectó una </a:t>
          </a:r>
          <a:r>
            <a:rPr lang="es-MX" sz="1800" b="1" kern="1200" dirty="0"/>
            <a:t>matrícula de educación no escolarizada  -a distancia- y mixta</a:t>
          </a:r>
          <a:r>
            <a:rPr lang="es-MX" sz="1800" kern="1200" dirty="0"/>
            <a:t> de 80 estudiantes, lo cual tampoco no se logró.</a:t>
          </a:r>
        </a:p>
      </dsp:txBody>
      <dsp:txXfrm rot="-5400000">
        <a:off x="1120293" y="1671380"/>
        <a:ext cx="2622334" cy="13641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CACD7-BB63-4E5C-9538-695C897806BC}">
      <dsp:nvSpPr>
        <dsp:cNvPr id="0" name=""/>
        <dsp:cNvSpPr/>
      </dsp:nvSpPr>
      <dsp:spPr>
        <a:xfrm rot="5400000">
          <a:off x="-242368" y="356823"/>
          <a:ext cx="1615787" cy="1131051"/>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s-MX" sz="2000" b="1" kern="1200" dirty="0"/>
            <a:t>5.1</a:t>
          </a:r>
          <a:endParaRPr lang="es-MX" sz="2000" kern="1200" dirty="0"/>
        </a:p>
      </dsp:txBody>
      <dsp:txXfrm rot="-5400000">
        <a:off x="1" y="679981"/>
        <a:ext cx="1131051" cy="484736"/>
      </dsp:txXfrm>
    </dsp:sp>
    <dsp:sp modelId="{4D86FC31-1190-43A9-8EBD-3BC56D63CBDF}">
      <dsp:nvSpPr>
        <dsp:cNvPr id="0" name=""/>
        <dsp:cNvSpPr/>
      </dsp:nvSpPr>
      <dsp:spPr>
        <a:xfrm rot="5400000">
          <a:off x="1876598" y="-631091"/>
          <a:ext cx="1050262" cy="2541356"/>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0904" tIns="10795" rIns="10795" bIns="10795" numCol="1" spcCol="1270" anchor="ctr" anchorCtr="0">
          <a:noAutofit/>
        </a:bodyPr>
        <a:lstStyle/>
        <a:p>
          <a:pPr marL="0" marR="0" lvl="1" indent="0" algn="l" defTabSz="914400" rtl="0" eaLnBrk="1" fontAlgn="auto" latinLnBrk="0" hangingPunct="1">
            <a:lnSpc>
              <a:spcPct val="100000"/>
            </a:lnSpc>
            <a:spcBef>
              <a:spcPct val="0"/>
            </a:spcBef>
            <a:spcAft>
              <a:spcPts val="0"/>
            </a:spcAft>
            <a:buClrTx/>
            <a:buSzTx/>
            <a:buFontTx/>
            <a:buNone/>
            <a:tabLst/>
            <a:defRPr/>
          </a:pPr>
          <a:r>
            <a:rPr lang="es-MX" sz="1700" b="1" kern="1200" dirty="0"/>
            <a:t> </a:t>
          </a:r>
          <a:r>
            <a:rPr lang="es-MX" sz="1800" kern="1200" dirty="0"/>
            <a:t>No se contó en 2018 con </a:t>
          </a:r>
          <a:r>
            <a:rPr lang="es-MX" sz="1800" b="1" kern="1200" dirty="0"/>
            <a:t>Registro de propiedad intelectual.</a:t>
          </a:r>
          <a:endParaRPr lang="es-MX" sz="1800" kern="1200" dirty="0"/>
        </a:p>
        <a:p>
          <a:pPr marL="285750" lvl="1" indent="0" algn="l" defTabSz="2889250">
            <a:lnSpc>
              <a:spcPct val="90000"/>
            </a:lnSpc>
            <a:spcBef>
              <a:spcPct val="0"/>
            </a:spcBef>
            <a:spcAft>
              <a:spcPct val="15000"/>
            </a:spcAft>
            <a:buNone/>
          </a:pPr>
          <a:endParaRPr lang="es-MX" sz="1700" kern="1200" dirty="0"/>
        </a:p>
      </dsp:txBody>
      <dsp:txXfrm rot="-5400000">
        <a:off x="1131051" y="165726"/>
        <a:ext cx="2490086" cy="947722"/>
      </dsp:txXfrm>
    </dsp:sp>
    <dsp:sp modelId="{A27B8453-7AFB-457C-8DCD-CF66C30E1105}">
      <dsp:nvSpPr>
        <dsp:cNvPr id="0" name=""/>
        <dsp:cNvSpPr/>
      </dsp:nvSpPr>
      <dsp:spPr>
        <a:xfrm rot="5400000">
          <a:off x="-242368" y="2112524"/>
          <a:ext cx="1615787" cy="1131051"/>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s-MX" sz="2000" b="1" kern="1200" dirty="0"/>
            <a:t>5.2</a:t>
          </a:r>
          <a:endParaRPr lang="es-MX" sz="2000" kern="1200" dirty="0"/>
        </a:p>
      </dsp:txBody>
      <dsp:txXfrm rot="-5400000">
        <a:off x="1" y="2435682"/>
        <a:ext cx="1131051" cy="484736"/>
      </dsp:txXfrm>
    </dsp:sp>
    <dsp:sp modelId="{69DE0DCB-A6A4-4D71-87D9-A4CA6277B673}">
      <dsp:nvSpPr>
        <dsp:cNvPr id="0" name=""/>
        <dsp:cNvSpPr/>
      </dsp:nvSpPr>
      <dsp:spPr>
        <a:xfrm rot="5400000">
          <a:off x="1496283" y="1184915"/>
          <a:ext cx="1810893" cy="2541356"/>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0" marR="0" lvl="1" indent="0" algn="l" defTabSz="914400" rtl="0" eaLnBrk="1" fontAlgn="auto" latinLnBrk="0" hangingPunct="1">
            <a:lnSpc>
              <a:spcPct val="100000"/>
            </a:lnSpc>
            <a:spcBef>
              <a:spcPct val="0"/>
            </a:spcBef>
            <a:spcAft>
              <a:spcPts val="0"/>
            </a:spcAft>
            <a:buClrTx/>
            <a:buSzTx/>
            <a:buFontTx/>
            <a:buNone/>
            <a:tabLst/>
            <a:defRPr/>
          </a:pPr>
          <a:r>
            <a:rPr lang="es-MX" sz="1800" kern="1200" dirty="0"/>
            <a:t> El % de </a:t>
          </a:r>
          <a:r>
            <a:rPr lang="es-MX" sz="1800" b="1" kern="1200" dirty="0"/>
            <a:t>Egresados incorporados al mercado laboral</a:t>
          </a:r>
          <a:r>
            <a:rPr lang="es-MX" sz="1800" kern="1200" dirty="0"/>
            <a:t> no se  conoció por no haber realizado el seguimiento de egresados en 2018.</a:t>
          </a:r>
        </a:p>
        <a:p>
          <a:pPr marL="171450" lvl="1" indent="0" algn="l" defTabSz="800100">
            <a:lnSpc>
              <a:spcPct val="90000"/>
            </a:lnSpc>
            <a:spcBef>
              <a:spcPct val="0"/>
            </a:spcBef>
            <a:spcAft>
              <a:spcPct val="15000"/>
            </a:spcAft>
            <a:buNone/>
          </a:pPr>
          <a:endParaRPr lang="es-MX" sz="1000" kern="1200" dirty="0"/>
        </a:p>
      </dsp:txBody>
      <dsp:txXfrm rot="-5400000">
        <a:off x="1131052" y="1638548"/>
        <a:ext cx="2452955" cy="16340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00FCB2-DBD2-4277-A97A-59652CBCDF9E}">
      <dsp:nvSpPr>
        <dsp:cNvPr id="0" name=""/>
        <dsp:cNvSpPr/>
      </dsp:nvSpPr>
      <dsp:spPr>
        <a:xfrm rot="5400000">
          <a:off x="-259860" y="318856"/>
          <a:ext cx="1732405" cy="121268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es-MX" sz="1800" b="1" kern="1200" dirty="0"/>
            <a:t>5.5</a:t>
          </a:r>
          <a:endParaRPr lang="es-MX" sz="1800" kern="1200" dirty="0"/>
        </a:p>
      </dsp:txBody>
      <dsp:txXfrm rot="-5400000">
        <a:off x="2" y="665337"/>
        <a:ext cx="1212683" cy="519722"/>
      </dsp:txXfrm>
    </dsp:sp>
    <dsp:sp modelId="{C110444C-6F49-4839-BD5D-31423A522DF1}">
      <dsp:nvSpPr>
        <dsp:cNvPr id="0" name=""/>
        <dsp:cNvSpPr/>
      </dsp:nvSpPr>
      <dsp:spPr>
        <a:xfrm rot="5400000">
          <a:off x="3443644" y="-2230960"/>
          <a:ext cx="1238163" cy="570008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0" marR="0" lvl="1" indent="0" algn="just" defTabSz="914400" rtl="0" eaLnBrk="1" fontAlgn="auto" latinLnBrk="0" hangingPunct="1">
            <a:lnSpc>
              <a:spcPct val="100000"/>
            </a:lnSpc>
            <a:spcBef>
              <a:spcPct val="0"/>
            </a:spcBef>
            <a:spcAft>
              <a:spcPts val="0"/>
            </a:spcAft>
            <a:buClrTx/>
            <a:buSzTx/>
            <a:buFontTx/>
            <a:buNone/>
            <a:tabLst/>
            <a:defRPr/>
          </a:pPr>
          <a:r>
            <a:rPr lang="es-MX" sz="1800" b="1" kern="1200" dirty="0"/>
            <a:t> Las empresas incubadas a través del modelo institucional de incubación empresarial</a:t>
          </a:r>
          <a:r>
            <a:rPr lang="es-MX" sz="1800" kern="1200" dirty="0"/>
            <a:t> contempladas en el PIID 2013-2018,  fueron 11, de las cuales en 2018 no se logró incubar ninguna por ya no contar en el Instituto con este modelo.</a:t>
          </a:r>
        </a:p>
      </dsp:txBody>
      <dsp:txXfrm rot="-5400000">
        <a:off x="1212684" y="60442"/>
        <a:ext cx="5639642" cy="1117279"/>
      </dsp:txXfrm>
    </dsp:sp>
    <dsp:sp modelId="{777EA637-7F24-4274-9E43-557A8C0F7198}">
      <dsp:nvSpPr>
        <dsp:cNvPr id="0" name=""/>
        <dsp:cNvSpPr/>
      </dsp:nvSpPr>
      <dsp:spPr>
        <a:xfrm rot="5400000">
          <a:off x="-259860" y="1764869"/>
          <a:ext cx="1732405" cy="121268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es-MX" sz="1800" b="1" kern="1200" dirty="0"/>
            <a:t>5.6</a:t>
          </a:r>
          <a:endParaRPr lang="es-MX" sz="1800" kern="1200" dirty="0"/>
        </a:p>
      </dsp:txBody>
      <dsp:txXfrm rot="-5400000">
        <a:off x="2" y="2111350"/>
        <a:ext cx="1212683" cy="519722"/>
      </dsp:txXfrm>
    </dsp:sp>
    <dsp:sp modelId="{7D7CF2A1-5C52-44A2-9F0D-0CC2870A9754}">
      <dsp:nvSpPr>
        <dsp:cNvPr id="0" name=""/>
        <dsp:cNvSpPr/>
      </dsp:nvSpPr>
      <dsp:spPr>
        <a:xfrm rot="5400000">
          <a:off x="3499694" y="-782001"/>
          <a:ext cx="1126063" cy="570008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0" marR="0" lvl="1" indent="0" algn="just" defTabSz="914400" rtl="0" eaLnBrk="1" fontAlgn="auto" latinLnBrk="0" hangingPunct="1">
            <a:lnSpc>
              <a:spcPct val="100000"/>
            </a:lnSpc>
            <a:spcBef>
              <a:spcPct val="0"/>
            </a:spcBef>
            <a:spcAft>
              <a:spcPts val="0"/>
            </a:spcAft>
            <a:buClrTx/>
            <a:buSzTx/>
            <a:buFontTx/>
            <a:buNone/>
            <a:tabLst/>
            <a:defRPr/>
          </a:pPr>
          <a:r>
            <a:rPr lang="es-MX" sz="1800" b="1" kern="1200" dirty="0"/>
            <a:t>Los estudiantes que participan en el Modelo Talento Emprendedor </a:t>
          </a:r>
          <a:r>
            <a:rPr lang="es-MX" sz="1800" kern="1200" dirty="0"/>
            <a:t>proyectados en el PIID 2013-2018 fueron 30, de los cuales en 2018 solo se capacitó a 13 estudiantes, alcanzando un logro del 43.33%.</a:t>
          </a:r>
        </a:p>
      </dsp:txBody>
      <dsp:txXfrm rot="-5400000">
        <a:off x="1212684" y="1559979"/>
        <a:ext cx="5645114" cy="10161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00FCB2-DBD2-4277-A97A-59652CBCDF9E}">
      <dsp:nvSpPr>
        <dsp:cNvPr id="0" name=""/>
        <dsp:cNvSpPr/>
      </dsp:nvSpPr>
      <dsp:spPr>
        <a:xfrm rot="5400000">
          <a:off x="-236783" y="335003"/>
          <a:ext cx="1578554" cy="110498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es-MX" sz="1800" b="1" kern="1200" dirty="0"/>
            <a:t>6.1</a:t>
          </a:r>
          <a:endParaRPr lang="es-MX" sz="1800" kern="1200" dirty="0"/>
        </a:p>
      </dsp:txBody>
      <dsp:txXfrm rot="-5400000">
        <a:off x="0" y="650714"/>
        <a:ext cx="1104988" cy="473566"/>
      </dsp:txXfrm>
    </dsp:sp>
    <dsp:sp modelId="{C110444C-6F49-4839-BD5D-31423A522DF1}">
      <dsp:nvSpPr>
        <dsp:cNvPr id="0" name=""/>
        <dsp:cNvSpPr/>
      </dsp:nvSpPr>
      <dsp:spPr>
        <a:xfrm rot="5400000">
          <a:off x="3941223" y="-2832699"/>
          <a:ext cx="1215430" cy="688790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0" marR="0" lvl="1" indent="0" algn="just" defTabSz="914400" rtl="0" eaLnBrk="1" fontAlgn="auto" latinLnBrk="0" hangingPunct="1">
            <a:lnSpc>
              <a:spcPct val="100000"/>
            </a:lnSpc>
            <a:spcBef>
              <a:spcPct val="0"/>
            </a:spcBef>
            <a:spcAft>
              <a:spcPts val="0"/>
            </a:spcAft>
            <a:buClrTx/>
            <a:buSzTx/>
            <a:buFontTx/>
            <a:buNone/>
            <a:tabLst/>
            <a:defRPr/>
          </a:pPr>
          <a:r>
            <a:rPr lang="es-MX" sz="1800" b="1" kern="1200" dirty="0"/>
            <a:t> El personal Directivo y no docente capacitado </a:t>
          </a:r>
          <a:r>
            <a:rPr lang="es-MX" sz="1800" b="0" kern="1200" dirty="0"/>
            <a:t>p</a:t>
          </a:r>
          <a:r>
            <a:rPr lang="es-MX" sz="1800" kern="1200" dirty="0"/>
            <a:t>royectado en el PIID 2013-2018 fue de 21 directivos y 51 administrativos, de los cuales se logró capacitar a 3 directivos y 29 administrativos, logrando un avance del 14.29 % en el directivo y 56.87 en el no docente.</a:t>
          </a:r>
        </a:p>
      </dsp:txBody>
      <dsp:txXfrm rot="-5400000">
        <a:off x="1104988" y="62868"/>
        <a:ext cx="6828568" cy="1096766"/>
      </dsp:txXfrm>
    </dsp:sp>
    <dsp:sp modelId="{777EA637-7F24-4274-9E43-557A8C0F7198}">
      <dsp:nvSpPr>
        <dsp:cNvPr id="0" name=""/>
        <dsp:cNvSpPr/>
      </dsp:nvSpPr>
      <dsp:spPr>
        <a:xfrm rot="5400000">
          <a:off x="-236783" y="1679029"/>
          <a:ext cx="1578554" cy="110498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es-MX" sz="1800" b="1" kern="1200" dirty="0"/>
            <a:t>6.2</a:t>
          </a:r>
          <a:endParaRPr lang="es-MX" sz="1800" kern="1200" dirty="0"/>
        </a:p>
      </dsp:txBody>
      <dsp:txXfrm rot="-5400000">
        <a:off x="0" y="1994740"/>
        <a:ext cx="1104988" cy="473566"/>
      </dsp:txXfrm>
    </dsp:sp>
    <dsp:sp modelId="{7D7CF2A1-5C52-44A2-9F0D-0CC2870A9754}">
      <dsp:nvSpPr>
        <dsp:cNvPr id="0" name=""/>
        <dsp:cNvSpPr/>
      </dsp:nvSpPr>
      <dsp:spPr>
        <a:xfrm rot="5400000">
          <a:off x="3990838" y="-1488674"/>
          <a:ext cx="1116199" cy="688790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0" marR="0" lvl="1" indent="0" algn="just" defTabSz="914400" rtl="0" eaLnBrk="1" fontAlgn="auto" latinLnBrk="0" hangingPunct="1">
            <a:lnSpc>
              <a:spcPct val="100000"/>
            </a:lnSpc>
            <a:spcBef>
              <a:spcPct val="0"/>
            </a:spcBef>
            <a:spcAft>
              <a:spcPts val="0"/>
            </a:spcAft>
            <a:buClrTx/>
            <a:buSzTx/>
            <a:buFontTx/>
            <a:buNone/>
            <a:tabLst/>
            <a:defRPr/>
          </a:pPr>
          <a:r>
            <a:rPr lang="es-MX" sz="1800" kern="1200" dirty="0"/>
            <a:t>Los </a:t>
          </a:r>
          <a:r>
            <a:rPr lang="es-MX" sz="1800" b="1" kern="1200" dirty="0"/>
            <a:t>Sistemas de Gestión Certificados</a:t>
          </a:r>
          <a:r>
            <a:rPr lang="es-MX" sz="1800" kern="1200" dirty="0"/>
            <a:t> proyectados para el 2018 fueron 7, sin contar al</a:t>
          </a:r>
          <a:r>
            <a:rPr lang="es-MX" sz="1800" kern="1200" dirty="0">
              <a:effectLst/>
            </a:rPr>
            <a:t> 2018 con ninguno Sistemas de Gestión Certificado.</a:t>
          </a:r>
          <a:endParaRPr lang="es-MX" sz="1800" kern="1200" dirty="0"/>
        </a:p>
        <a:p>
          <a:pPr marL="171450" lvl="1" indent="0" algn="l" defTabSz="844550">
            <a:lnSpc>
              <a:spcPct val="90000"/>
            </a:lnSpc>
            <a:spcBef>
              <a:spcPct val="0"/>
            </a:spcBef>
            <a:spcAft>
              <a:spcPct val="15000"/>
            </a:spcAft>
            <a:buNone/>
          </a:pPr>
          <a:endParaRPr lang="es-MX" sz="1800" kern="1200" dirty="0"/>
        </a:p>
      </dsp:txBody>
      <dsp:txXfrm rot="-5400000">
        <a:off x="1104988" y="1451664"/>
        <a:ext cx="6833412" cy="100722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964C1C-A6C4-46CD-8E29-2F3F0745E760}">
      <dsp:nvSpPr>
        <dsp:cNvPr id="0" name=""/>
        <dsp:cNvSpPr/>
      </dsp:nvSpPr>
      <dsp:spPr>
        <a:xfrm rot="5400000">
          <a:off x="-126247" y="97373"/>
          <a:ext cx="911093" cy="721089"/>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endParaRPr lang="es-MX" sz="1600" kern="1200" dirty="0"/>
        </a:p>
        <a:p>
          <a:pPr marL="0" lvl="0" indent="0" algn="ctr" defTabSz="711200">
            <a:lnSpc>
              <a:spcPct val="90000"/>
            </a:lnSpc>
            <a:spcBef>
              <a:spcPct val="0"/>
            </a:spcBef>
            <a:spcAft>
              <a:spcPct val="35000"/>
            </a:spcAft>
            <a:buNone/>
          </a:pPr>
          <a:r>
            <a:rPr lang="es-MX" sz="1600" kern="1200" dirty="0"/>
            <a:t>3. </a:t>
          </a:r>
        </a:p>
      </dsp:txBody>
      <dsp:txXfrm rot="-5400000">
        <a:off x="-31244" y="362916"/>
        <a:ext cx="721089" cy="190004"/>
      </dsp:txXfrm>
    </dsp:sp>
    <dsp:sp modelId="{9387A8C4-BAF1-4F9D-B752-48CA551C034C}">
      <dsp:nvSpPr>
        <dsp:cNvPr id="0" name=""/>
        <dsp:cNvSpPr/>
      </dsp:nvSpPr>
      <dsp:spPr>
        <a:xfrm rot="5400000">
          <a:off x="3914574" y="-3251145"/>
          <a:ext cx="592522" cy="7125307"/>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MX" sz="1600" kern="1200" dirty="0"/>
            <a:t>En 2018 no se contó con el recurso necesario para la acreditación de los programas académicos.</a:t>
          </a:r>
        </a:p>
      </dsp:txBody>
      <dsp:txXfrm rot="-5400000">
        <a:off x="648182" y="44172"/>
        <a:ext cx="7096382" cy="534672"/>
      </dsp:txXfrm>
    </dsp:sp>
    <dsp:sp modelId="{7C96109D-A999-40E9-BE2B-B138F341EAC5}">
      <dsp:nvSpPr>
        <dsp:cNvPr id="0" name=""/>
        <dsp:cNvSpPr/>
      </dsp:nvSpPr>
      <dsp:spPr>
        <a:xfrm rot="5400000">
          <a:off x="-105418" y="792808"/>
          <a:ext cx="911093" cy="762748"/>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endParaRPr lang="es-MX" sz="1600" kern="1200" dirty="0"/>
        </a:p>
        <a:p>
          <a:pPr marL="0" lvl="0" indent="0" algn="ctr" defTabSz="711200">
            <a:lnSpc>
              <a:spcPct val="90000"/>
            </a:lnSpc>
            <a:spcBef>
              <a:spcPct val="0"/>
            </a:spcBef>
            <a:spcAft>
              <a:spcPct val="35000"/>
            </a:spcAft>
            <a:buNone/>
          </a:pPr>
          <a:r>
            <a:rPr lang="es-MX" sz="1600" kern="1200" dirty="0"/>
            <a:t>4. </a:t>
          </a:r>
        </a:p>
      </dsp:txBody>
      <dsp:txXfrm rot="-5400000">
        <a:off x="-31245" y="1100009"/>
        <a:ext cx="762748" cy="148345"/>
      </dsp:txXfrm>
    </dsp:sp>
    <dsp:sp modelId="{CDD255E9-1160-4D97-BFAD-FBCB120D84FF}">
      <dsp:nvSpPr>
        <dsp:cNvPr id="0" name=""/>
        <dsp:cNvSpPr/>
      </dsp:nvSpPr>
      <dsp:spPr>
        <a:xfrm rot="5400000">
          <a:off x="3935559" y="-2533963"/>
          <a:ext cx="592210" cy="7125307"/>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MX" sz="1600" kern="1200" dirty="0"/>
            <a:t>La Subdirección de Planeación y Vinculación implementó este modelo con dos empresas de San Luis Potosí, con el apoyo de la Universidad Tecnológica.</a:t>
          </a:r>
        </a:p>
      </dsp:txBody>
      <dsp:txXfrm rot="-5400000">
        <a:off x="669011" y="761494"/>
        <a:ext cx="7096398" cy="534392"/>
      </dsp:txXfrm>
    </dsp:sp>
    <dsp:sp modelId="{CE933AC6-C41E-4CEF-AAA6-F730314D4408}">
      <dsp:nvSpPr>
        <dsp:cNvPr id="0" name=""/>
        <dsp:cNvSpPr/>
      </dsp:nvSpPr>
      <dsp:spPr>
        <a:xfrm rot="5400000">
          <a:off x="-112711" y="1544264"/>
          <a:ext cx="911093" cy="748162"/>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endParaRPr lang="es-MX" sz="1600" kern="1200" dirty="0"/>
        </a:p>
        <a:p>
          <a:pPr marL="0" lvl="0" indent="0" algn="ctr" defTabSz="711200">
            <a:lnSpc>
              <a:spcPct val="90000"/>
            </a:lnSpc>
            <a:spcBef>
              <a:spcPct val="0"/>
            </a:spcBef>
            <a:spcAft>
              <a:spcPct val="35000"/>
            </a:spcAft>
            <a:buNone/>
          </a:pPr>
          <a:r>
            <a:rPr lang="es-MX" sz="1600" kern="1200" dirty="0"/>
            <a:t>5. </a:t>
          </a:r>
        </a:p>
      </dsp:txBody>
      <dsp:txXfrm rot="-5400000">
        <a:off x="-31245" y="1836879"/>
        <a:ext cx="748162" cy="162931"/>
      </dsp:txXfrm>
    </dsp:sp>
    <dsp:sp modelId="{915C0A59-7BC8-4CE5-AB21-B96A26901869}">
      <dsp:nvSpPr>
        <dsp:cNvPr id="0" name=""/>
        <dsp:cNvSpPr/>
      </dsp:nvSpPr>
      <dsp:spPr>
        <a:xfrm rot="5400000">
          <a:off x="3928266" y="-1803749"/>
          <a:ext cx="592210" cy="7125307"/>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MX" sz="1600" kern="1200" dirty="0"/>
            <a:t>A través de la donación de parte de los egresados, se logró adquirir 171 volúmenes y libros electrónicos, pero no se contó con suscripción a revistas.</a:t>
          </a:r>
        </a:p>
      </dsp:txBody>
      <dsp:txXfrm rot="-5400000">
        <a:off x="661718" y="1491708"/>
        <a:ext cx="7096398" cy="5343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48AA10-801B-4B18-AB79-F4740C5F31E1}">
      <dsp:nvSpPr>
        <dsp:cNvPr id="0" name=""/>
        <dsp:cNvSpPr/>
      </dsp:nvSpPr>
      <dsp:spPr>
        <a:xfrm>
          <a:off x="4" y="289150"/>
          <a:ext cx="8064886" cy="1176655"/>
        </a:xfrm>
        <a:prstGeom prst="chevron">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22860" tIns="11430" rIns="0" bIns="1143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MX" sz="1800" kern="1200" dirty="0">
              <a:solidFill>
                <a:schemeClr val="tx1"/>
              </a:solidFill>
            </a:rPr>
            <a:t>Del 16 al 18 de mayo de 2018 el ITST participó en el 1er. Simposio Internacional de Maestros y Tutores de Semilleros de Investigación</a:t>
          </a:r>
        </a:p>
        <a:p>
          <a:pPr lvl="0" algn="ctr" defTabSz="800100" rtl="0">
            <a:lnSpc>
              <a:spcPct val="90000"/>
            </a:lnSpc>
            <a:spcBef>
              <a:spcPct val="0"/>
            </a:spcBef>
            <a:spcAft>
              <a:spcPct val="35000"/>
            </a:spcAft>
            <a:buNone/>
          </a:pPr>
          <a:r>
            <a:rPr lang="es-MX" sz="1800" kern="1200" dirty="0">
              <a:solidFill>
                <a:schemeClr val="tx1"/>
              </a:solidFill>
            </a:rPr>
            <a:t>llevado a cabo en Bucaramanga, Colombia con la representatividad de 4 alumnos y 1 asesora como Ponentes del Proyecto NOCHEZTLI</a:t>
          </a:r>
        </a:p>
      </dsp:txBody>
      <dsp:txXfrm>
        <a:off x="588332" y="289150"/>
        <a:ext cx="6888231" cy="1176655"/>
      </dsp:txXfrm>
    </dsp:sp>
    <dsp:sp modelId="{32549933-D910-4055-A2C4-86B66228E784}">
      <dsp:nvSpPr>
        <dsp:cNvPr id="0" name=""/>
        <dsp:cNvSpPr/>
      </dsp:nvSpPr>
      <dsp:spPr>
        <a:xfrm>
          <a:off x="4" y="1630537"/>
          <a:ext cx="8054120" cy="1176655"/>
        </a:xfrm>
        <a:prstGeom prst="chevron">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22860" tIns="11430" rIns="0" bIns="11430" numCol="1" spcCol="1270" anchor="ctr" anchorCtr="0">
          <a:noAutofit/>
        </a:bodyPr>
        <a:lstStyle/>
        <a:p>
          <a:pPr marL="0" lvl="0" indent="0" algn="ctr" defTabSz="800100" rtl="0">
            <a:lnSpc>
              <a:spcPct val="90000"/>
            </a:lnSpc>
            <a:spcBef>
              <a:spcPct val="0"/>
            </a:spcBef>
            <a:spcAft>
              <a:spcPct val="35000"/>
            </a:spcAft>
            <a:buNone/>
          </a:pPr>
          <a:r>
            <a:rPr lang="es-MX" sz="1800" kern="1200" dirty="0">
              <a:solidFill>
                <a:schemeClr val="tx1"/>
              </a:solidFill>
            </a:rPr>
            <a:t>Asimismo, la Directora de Planeación y Vinculación del ITST,  participó como ponente en dicho Simposio Internacional, para dar a conocer a docentes, directivos y estudiantes, el Modelo de Vinculación del Instituto Tecnológico Superior de Tamazunchale, S.L.P. y lograr la formalización del intercambio académico. </a:t>
          </a:r>
        </a:p>
      </dsp:txBody>
      <dsp:txXfrm>
        <a:off x="588332" y="1630537"/>
        <a:ext cx="6877465" cy="117665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0.11864</cdr:x>
      <cdr:y>0</cdr:y>
    </cdr:from>
    <cdr:to>
      <cdr:x>0.96522</cdr:x>
      <cdr:y>0.12021</cdr:y>
    </cdr:to>
    <cdr:sp macro="" textlink="">
      <cdr:nvSpPr>
        <cdr:cNvPr id="2" name="2 Rectángulo"/>
        <cdr:cNvSpPr/>
      </cdr:nvSpPr>
      <cdr:spPr>
        <a:xfrm xmlns:a="http://schemas.openxmlformats.org/drawingml/2006/main">
          <a:off x="504056" y="0"/>
          <a:ext cx="3596650" cy="276999"/>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s-MX" sz="1200" i="1" dirty="0">
              <a:latin typeface="Monserrat"/>
            </a:rPr>
            <a:t>Vinculación en el periodo febrero-julio 2018</a:t>
          </a:r>
          <a:endParaRPr lang="es-MX" sz="1200" dirty="0">
            <a:latin typeface="Monserrat"/>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0.06766</cdr:x>
      <cdr:y>0</cdr:y>
    </cdr:from>
    <cdr:to>
      <cdr:x>0.9933</cdr:x>
      <cdr:y>0.11655</cdr:y>
    </cdr:to>
    <cdr:sp macro="" textlink="">
      <cdr:nvSpPr>
        <cdr:cNvPr id="2" name="2 Rectángulo"/>
        <cdr:cNvSpPr/>
      </cdr:nvSpPr>
      <cdr:spPr>
        <a:xfrm xmlns:a="http://schemas.openxmlformats.org/drawingml/2006/main">
          <a:off x="281370" y="0"/>
          <a:ext cx="3849359" cy="277002"/>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s-MX" sz="1200" i="1" dirty="0">
              <a:latin typeface="Monserrat"/>
            </a:rPr>
            <a:t>Vinculación en el periodo agosto-diciembre  2018</a:t>
          </a:r>
          <a:endParaRPr lang="es-MX" sz="1200" dirty="0">
            <a:latin typeface="Monserra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7116D315-B04C-40EE-AB00-9605C412BFCB}"/>
              </a:ext>
            </a:extLst>
          </p:cNvPr>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vl1pPr>
          </a:lstStyle>
          <a:p>
            <a:r>
              <a:rPr lang="pt-BR"/>
              <a:t>Instituto Tecnológico Superior de Tamazunchale, S.L.P.</a:t>
            </a:r>
            <a:endParaRPr lang="es-MX"/>
          </a:p>
        </p:txBody>
      </p:sp>
      <p:sp>
        <p:nvSpPr>
          <p:cNvPr id="3" name="Marcador de fecha 2">
            <a:extLst>
              <a:ext uri="{FF2B5EF4-FFF2-40B4-BE49-F238E27FC236}">
                <a16:creationId xmlns:a16="http://schemas.microsoft.com/office/drawing/2014/main" id="{0A384BE8-1E4A-4C83-908C-A9D650787B91}"/>
              </a:ext>
            </a:extLst>
          </p:cNvPr>
          <p:cNvSpPr>
            <a:spLocks noGrp="1"/>
          </p:cNvSpPr>
          <p:nvPr>
            <p:ph type="dt" sz="quarter" idx="1"/>
          </p:nvPr>
        </p:nvSpPr>
        <p:spPr>
          <a:xfrm>
            <a:off x="3995217" y="0"/>
            <a:ext cx="3056414" cy="467072"/>
          </a:xfrm>
          <a:prstGeom prst="rect">
            <a:avLst/>
          </a:prstGeom>
        </p:spPr>
        <p:txBody>
          <a:bodyPr vert="horz" lIns="93497" tIns="46749" rIns="93497" bIns="46749" rtlCol="0"/>
          <a:lstStyle>
            <a:lvl1pPr algn="r">
              <a:defRPr sz="1200"/>
            </a:lvl1pPr>
          </a:lstStyle>
          <a:p>
            <a:fld id="{7F9ADACA-3B8D-4F9E-AC17-880C14A73F79}" type="datetimeFigureOut">
              <a:rPr lang="es-MX" smtClean="0"/>
              <a:t>19/02/2019</a:t>
            </a:fld>
            <a:endParaRPr lang="es-MX"/>
          </a:p>
        </p:txBody>
      </p:sp>
      <p:sp>
        <p:nvSpPr>
          <p:cNvPr id="4" name="Marcador de pie de página 3">
            <a:extLst>
              <a:ext uri="{FF2B5EF4-FFF2-40B4-BE49-F238E27FC236}">
                <a16:creationId xmlns:a16="http://schemas.microsoft.com/office/drawing/2014/main" id="{EC240A76-8B51-49BF-B238-4340C7AB7841}"/>
              </a:ext>
            </a:extLst>
          </p:cNvPr>
          <p:cNvSpPr>
            <a:spLocks noGrp="1"/>
          </p:cNvSpPr>
          <p:nvPr>
            <p:ph type="ftr" sz="quarter" idx="2"/>
          </p:nvPr>
        </p:nvSpPr>
        <p:spPr>
          <a:xfrm>
            <a:off x="0" y="8842030"/>
            <a:ext cx="3056414" cy="467071"/>
          </a:xfrm>
          <a:prstGeom prst="rect">
            <a:avLst/>
          </a:prstGeom>
        </p:spPr>
        <p:txBody>
          <a:bodyPr vert="horz" lIns="93497" tIns="46749" rIns="93497" bIns="46749" rtlCol="0" anchor="b"/>
          <a:lstStyle>
            <a:lvl1pPr algn="l">
              <a:defRPr sz="1200"/>
            </a:lvl1pPr>
          </a:lstStyle>
          <a:p>
            <a:endParaRPr lang="es-MX"/>
          </a:p>
        </p:txBody>
      </p:sp>
      <p:sp>
        <p:nvSpPr>
          <p:cNvPr id="5" name="Marcador de número de diapositiva 4">
            <a:extLst>
              <a:ext uri="{FF2B5EF4-FFF2-40B4-BE49-F238E27FC236}">
                <a16:creationId xmlns:a16="http://schemas.microsoft.com/office/drawing/2014/main" id="{B9BBF060-42A4-4647-A586-169D91507F52}"/>
              </a:ext>
            </a:extLst>
          </p:cNvPr>
          <p:cNvSpPr>
            <a:spLocks noGrp="1"/>
          </p:cNvSpPr>
          <p:nvPr>
            <p:ph type="sldNum" sz="quarter" idx="3"/>
          </p:nvPr>
        </p:nvSpPr>
        <p:spPr>
          <a:xfrm>
            <a:off x="3995217" y="8842030"/>
            <a:ext cx="3056414" cy="467071"/>
          </a:xfrm>
          <a:prstGeom prst="rect">
            <a:avLst/>
          </a:prstGeom>
        </p:spPr>
        <p:txBody>
          <a:bodyPr vert="horz" lIns="93497" tIns="46749" rIns="93497" bIns="46749" rtlCol="0" anchor="b"/>
          <a:lstStyle>
            <a:lvl1pPr algn="r">
              <a:defRPr sz="1200"/>
            </a:lvl1pPr>
          </a:lstStyle>
          <a:p>
            <a:fld id="{C0388EC1-2917-4921-930F-3B4FCB3D90C7}" type="slidenum">
              <a:rPr lang="es-MX" smtClean="0"/>
              <a:t>‹Nº›</a:t>
            </a:fld>
            <a:endParaRPr lang="es-MX"/>
          </a:p>
        </p:txBody>
      </p:sp>
    </p:spTree>
    <p:extLst>
      <p:ext uri="{BB962C8B-B14F-4D97-AF65-F5344CB8AC3E}">
        <p14:creationId xmlns:p14="http://schemas.microsoft.com/office/powerpoint/2010/main" val="899295003"/>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vl1pPr>
          </a:lstStyle>
          <a:p>
            <a:r>
              <a:rPr lang="pt-BR"/>
              <a:t>Instituto Tecnológico Superior de Tamazunchale, S.L.P.</a:t>
            </a:r>
            <a:endParaRPr lang="es-MX"/>
          </a:p>
        </p:txBody>
      </p:sp>
      <p:sp>
        <p:nvSpPr>
          <p:cNvPr id="3" name="Marcador de fecha 2"/>
          <p:cNvSpPr>
            <a:spLocks noGrp="1"/>
          </p:cNvSpPr>
          <p:nvPr>
            <p:ph type="dt" idx="1"/>
          </p:nvPr>
        </p:nvSpPr>
        <p:spPr>
          <a:xfrm>
            <a:off x="3995217" y="0"/>
            <a:ext cx="3056414" cy="467072"/>
          </a:xfrm>
          <a:prstGeom prst="rect">
            <a:avLst/>
          </a:prstGeom>
        </p:spPr>
        <p:txBody>
          <a:bodyPr vert="horz" lIns="93497" tIns="46749" rIns="93497" bIns="46749" rtlCol="0"/>
          <a:lstStyle>
            <a:lvl1pPr algn="r">
              <a:defRPr sz="1200"/>
            </a:lvl1pPr>
          </a:lstStyle>
          <a:p>
            <a:fld id="{503DA99A-3822-443C-BA8A-EE6AA847C8D5}" type="datetimeFigureOut">
              <a:rPr lang="es-MX" smtClean="0"/>
              <a:t>19/02/2019</a:t>
            </a:fld>
            <a:endParaRPr lang="es-MX"/>
          </a:p>
        </p:txBody>
      </p:sp>
      <p:sp>
        <p:nvSpPr>
          <p:cNvPr id="4" name="Marcador de imagen de diapositiva 3"/>
          <p:cNvSpPr>
            <a:spLocks noGrp="1" noRot="1" noChangeAspect="1"/>
          </p:cNvSpPr>
          <p:nvPr>
            <p:ph type="sldImg" idx="2"/>
          </p:nvPr>
        </p:nvSpPr>
        <p:spPr>
          <a:xfrm>
            <a:off x="1431925" y="1163638"/>
            <a:ext cx="4189413" cy="3141662"/>
          </a:xfrm>
          <a:prstGeom prst="rect">
            <a:avLst/>
          </a:prstGeom>
          <a:noFill/>
          <a:ln w="12700">
            <a:solidFill>
              <a:prstClr val="black"/>
            </a:solidFill>
          </a:ln>
        </p:spPr>
        <p:txBody>
          <a:bodyPr vert="horz" lIns="93497" tIns="46749" rIns="93497" bIns="46749" rtlCol="0" anchor="ctr"/>
          <a:lstStyle/>
          <a:p>
            <a:endParaRPr lang="es-MX"/>
          </a:p>
        </p:txBody>
      </p:sp>
      <p:sp>
        <p:nvSpPr>
          <p:cNvPr id="5" name="Marcador de notas 4"/>
          <p:cNvSpPr>
            <a:spLocks noGrp="1"/>
          </p:cNvSpPr>
          <p:nvPr>
            <p:ph type="body" sz="quarter" idx="3"/>
          </p:nvPr>
        </p:nvSpPr>
        <p:spPr>
          <a:xfrm>
            <a:off x="705327" y="4480004"/>
            <a:ext cx="5642610" cy="3665458"/>
          </a:xfrm>
          <a:prstGeom prst="rect">
            <a:avLst/>
          </a:prstGeom>
        </p:spPr>
        <p:txBody>
          <a:bodyPr vert="horz" lIns="93497" tIns="46749" rIns="93497" bIns="46749"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842030"/>
            <a:ext cx="3056414" cy="467071"/>
          </a:xfrm>
          <a:prstGeom prst="rect">
            <a:avLst/>
          </a:prstGeom>
        </p:spPr>
        <p:txBody>
          <a:bodyPr vert="horz" lIns="93497" tIns="46749" rIns="93497" bIns="46749"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995217" y="8842030"/>
            <a:ext cx="3056414" cy="467071"/>
          </a:xfrm>
          <a:prstGeom prst="rect">
            <a:avLst/>
          </a:prstGeom>
        </p:spPr>
        <p:txBody>
          <a:bodyPr vert="horz" lIns="93497" tIns="46749" rIns="93497" bIns="46749" rtlCol="0" anchor="b"/>
          <a:lstStyle>
            <a:lvl1pPr algn="r">
              <a:defRPr sz="1200"/>
            </a:lvl1pPr>
          </a:lstStyle>
          <a:p>
            <a:fld id="{E5344826-A8A3-492E-80F5-BA75E68226F3}" type="slidenum">
              <a:rPr lang="es-MX" smtClean="0"/>
              <a:t>‹Nº›</a:t>
            </a:fld>
            <a:endParaRPr lang="es-MX"/>
          </a:p>
        </p:txBody>
      </p:sp>
    </p:spTree>
    <p:extLst>
      <p:ext uri="{BB962C8B-B14F-4D97-AF65-F5344CB8AC3E}">
        <p14:creationId xmlns:p14="http://schemas.microsoft.com/office/powerpoint/2010/main" val="1080632089"/>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F250BB65-9BF3-47BB-908F-48A2508D2C36}" type="datetime1">
              <a:rPr lang="es-MX" smtClean="0"/>
              <a:t>19/02/2019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B910BAF-D679-4D27-931C-781B92C9E9ED}" type="slidenum">
              <a:rPr lang="es-MX" smtClean="0"/>
              <a:t>‹Nº›</a:t>
            </a:fld>
            <a:endParaRPr 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58E44E16-1DB3-416E-B28D-D5C3FEB91130}" type="datetime1">
              <a:rPr lang="es-MX" smtClean="0"/>
              <a:t>19/02/2019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B910BAF-D679-4D27-931C-781B92C9E9ED}" type="slidenum">
              <a:rPr lang="es-MX" smtClean="0"/>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FE1CE236-7244-4CC9-8D74-52C3491FE67A}" type="datetime1">
              <a:rPr lang="es-MX" smtClean="0"/>
              <a:t>19/02/2019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B910BAF-D679-4D27-931C-781B92C9E9ED}" type="slidenum">
              <a:rPr lang="es-MX" smtClean="0"/>
              <a:t>‹Nº›</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DB1078C7-A477-4300-97F8-4D9E251D73F3}" type="datetime1">
              <a:rPr lang="es-MX" smtClean="0"/>
              <a:t>19/02/2019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B910BAF-D679-4D27-931C-781B92C9E9ED}" type="slidenum">
              <a:rPr lang="es-MX" smtClean="0"/>
              <a:t>‹Nº›</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62F43CB8-108F-4608-9178-BB9EE8240367}" type="datetime1">
              <a:rPr lang="es-MX" smtClean="0"/>
              <a:t>19/02/2019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B910BAF-D679-4D27-931C-781B92C9E9ED}" type="slidenum">
              <a:rPr lang="es-MX" smtClean="0"/>
              <a:t>‹Nº›</a:t>
            </a:fld>
            <a:endParaRPr 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036F05CB-A5E6-4AAC-AD2E-95475D95B1EE}" type="datetime1">
              <a:rPr lang="es-MX" smtClean="0"/>
              <a:t>19/02/2019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3B910BAF-D679-4D27-931C-781B92C9E9ED}" type="slidenum">
              <a:rPr lang="es-MX" smtClean="0"/>
              <a:t>‹Nº›</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5CEF48F5-3F76-4921-96DD-AE71D0A90B0B}" type="datetime1">
              <a:rPr lang="es-MX" smtClean="0"/>
              <a:t>19/02/2019</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3B910BAF-D679-4D27-931C-781B92C9E9ED}" type="slidenum">
              <a:rPr lang="es-MX" smtClean="0"/>
              <a:t>‹Nº›</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Date Placeholder 2"/>
          <p:cNvSpPr>
            <a:spLocks noGrp="1"/>
          </p:cNvSpPr>
          <p:nvPr>
            <p:ph type="dt" sz="half" idx="10"/>
          </p:nvPr>
        </p:nvSpPr>
        <p:spPr/>
        <p:txBody>
          <a:bodyPr/>
          <a:lstStyle/>
          <a:p>
            <a:fld id="{BE7E59BB-8FDB-49C3-A5DB-597AF85CFA59}" type="datetime1">
              <a:rPr lang="es-MX" smtClean="0"/>
              <a:t>19/02/2019</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3B910BAF-D679-4D27-931C-781B92C9E9ED}" type="slidenum">
              <a:rPr lang="es-MX" smtClean="0"/>
              <a:t>‹Nº›</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A881C0-A305-435A-B0B6-E22BC73824F3}" type="datetime1">
              <a:rPr lang="es-MX" smtClean="0"/>
              <a:t>19/02/2019</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3B910BAF-D679-4D27-931C-781B92C9E9ED}" type="slidenum">
              <a:rPr lang="es-MX" smtClean="0"/>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3D24E491-EFD3-4622-932B-8DCF8A018E41}" type="datetime1">
              <a:rPr lang="es-MX" smtClean="0"/>
              <a:t>19/02/2019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3B910BAF-D679-4D27-931C-781B92C9E9ED}" type="slidenum">
              <a:rPr lang="es-MX" smtClean="0"/>
              <a:t>‹Nº›</a:t>
            </a:fld>
            <a:endParaRPr lang="es-MX"/>
          </a:p>
        </p:txBody>
      </p:sp>
      <p:sp>
        <p:nvSpPr>
          <p:cNvPr id="9" name="Content Placeholder 8"/>
          <p:cNvSpPr>
            <a:spLocks noGrp="1"/>
          </p:cNvSpPr>
          <p:nvPr>
            <p:ph sz="quarter" idx="13"/>
          </p:nvPr>
        </p:nvSpPr>
        <p:spPr>
          <a:xfrm>
            <a:off x="304800" y="381000"/>
            <a:ext cx="7772400" cy="494284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8" name="Date Placeholder 7"/>
          <p:cNvSpPr>
            <a:spLocks noGrp="1"/>
          </p:cNvSpPr>
          <p:nvPr>
            <p:ph type="dt" sz="half" idx="10"/>
          </p:nvPr>
        </p:nvSpPr>
        <p:spPr/>
        <p:txBody>
          <a:bodyPr/>
          <a:lstStyle/>
          <a:p>
            <a:fld id="{8DD6CFDC-C62C-4601-8CFC-EEE834689FD2}" type="datetime1">
              <a:rPr lang="es-MX" smtClean="0"/>
              <a:t>19/02/2019</a:t>
            </a:fld>
            <a:endParaRPr lang="es-MX"/>
          </a:p>
        </p:txBody>
      </p:sp>
      <p:sp>
        <p:nvSpPr>
          <p:cNvPr id="9" name="Slide Number Placeholder 8"/>
          <p:cNvSpPr>
            <a:spLocks noGrp="1"/>
          </p:cNvSpPr>
          <p:nvPr>
            <p:ph type="sldNum" sz="quarter" idx="11"/>
          </p:nvPr>
        </p:nvSpPr>
        <p:spPr/>
        <p:txBody>
          <a:bodyPr/>
          <a:lstStyle/>
          <a:p>
            <a:fld id="{3B910BAF-D679-4D27-931C-781B92C9E9ED}" type="slidenum">
              <a:rPr lang="es-MX" smtClean="0"/>
              <a:t>‹Nº›</a:t>
            </a:fld>
            <a:endParaRPr lang="es-MX"/>
          </a:p>
        </p:txBody>
      </p:sp>
      <p:sp>
        <p:nvSpPr>
          <p:cNvPr id="10" name="Footer Placeholder 9"/>
          <p:cNvSpPr>
            <a:spLocks noGrp="1"/>
          </p:cNvSpPr>
          <p:nvPr>
            <p:ph type="ftr" sz="quarter" idx="12"/>
          </p:nvPr>
        </p:nvSpPr>
        <p:spPr/>
        <p:txBody>
          <a:bodyPr/>
          <a:lstStyle/>
          <a:p>
            <a:endParaRPr lang="es-MX"/>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3B910BAF-D679-4D27-931C-781B92C9E9ED}" type="slidenum">
              <a:rPr lang="es-MX" smtClean="0"/>
              <a:t>‹Nº›</a:t>
            </a:fld>
            <a:endParaRPr lang="es-MX"/>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s-MX"/>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03938D53-2C86-4EBB-8035-5C5C98A7490F}" type="datetime1">
              <a:rPr lang="es-MX" smtClean="0"/>
              <a:t>19/02/2019</a:t>
            </a:fld>
            <a:endParaRPr lang="es-MX"/>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2.png"/><Relationship Id="rId7" Type="http://schemas.openxmlformats.org/officeDocument/2006/relationships/diagramColors" Target="../diagrams/colors3.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hyperlink" Target="3%20Lista%20de%20Asistencia.docx" TargetMode="External"/><Relationship Id="rId2" Type="http://schemas.openxmlformats.org/officeDocument/2006/relationships/hyperlink" Target="1%20Lista%20de%20Asistencia.docx" TargetMode="External"/><Relationship Id="rId1" Type="http://schemas.openxmlformats.org/officeDocument/2006/relationships/slideLayout" Target="../slideLayouts/slideLayout2.xml"/><Relationship Id="rId6" Type="http://schemas.openxmlformats.org/officeDocument/2006/relationships/hyperlink" Target="ACTA%204a%20Reuni&#243;n%20Ordinaria.docx" TargetMode="External"/><Relationship Id="rId5" Type="http://schemas.openxmlformats.org/officeDocument/2006/relationships/image" Target="../media/image2.png"/><Relationship Id="rId4" Type="http://schemas.openxmlformats.org/officeDocument/2006/relationships/hyperlink" Target="3%20Orden%20del%20D&#237;a.doc"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1.jpeg"/><Relationship Id="rId5" Type="http://schemas.microsoft.com/office/2007/relationships/hdphoto" Target="../media/hdphoto1.wdp"/><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5.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image" Target="../media/image74.jpeg"/><Relationship Id="rId5" Type="http://schemas.openxmlformats.org/officeDocument/2006/relationships/diagramQuickStyle" Target="../diagrams/quickStyle7.xml"/><Relationship Id="rId10" Type="http://schemas.openxmlformats.org/officeDocument/2006/relationships/image" Target="../media/image73.jpeg"/><Relationship Id="rId4" Type="http://schemas.openxmlformats.org/officeDocument/2006/relationships/diagramLayout" Target="../diagrams/layout7.xml"/><Relationship Id="rId9" Type="http://schemas.openxmlformats.org/officeDocument/2006/relationships/image" Target="../media/image72.jpe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11.2%20Seguimiento%20a%20PTCI_DIC%202018%20ITST.xlsx"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11.2%20Seguimiento%20a%20PTCI_DIC%202018%20ITST.xlsx"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902506"/>
            <a:ext cx="7543800" cy="2110670"/>
          </a:xfrm>
        </p:spPr>
        <p:txBody>
          <a:bodyPr/>
          <a:lstStyle/>
          <a:p>
            <a:pPr algn="ctr"/>
            <a:r>
              <a:rPr lang="es-MX" sz="4400" b="1" dirty="0">
                <a:solidFill>
                  <a:schemeClr val="accent5"/>
                </a:solidFill>
                <a:latin typeface="Montserrat ExtraBold" panose="00000900000000000000" pitchFamily="2" charset="0"/>
              </a:rPr>
              <a:t>1ª. Sesión Ordinaria </a:t>
            </a:r>
            <a:br>
              <a:rPr lang="es-MX" sz="4400" b="1" dirty="0">
                <a:solidFill>
                  <a:schemeClr val="accent5"/>
                </a:solidFill>
                <a:latin typeface="Montserrat ExtraBold" panose="00000900000000000000" pitchFamily="2" charset="0"/>
              </a:rPr>
            </a:br>
            <a:r>
              <a:rPr lang="es-MX" sz="4400" b="1" dirty="0">
                <a:solidFill>
                  <a:schemeClr val="accent5"/>
                </a:solidFill>
                <a:latin typeface="Montserrat ExtraBold" panose="00000900000000000000" pitchFamily="2" charset="0"/>
              </a:rPr>
              <a:t>Comité de Control y Desempeño Institucional (COCODI)</a:t>
            </a:r>
          </a:p>
        </p:txBody>
      </p:sp>
      <p:pic>
        <p:nvPicPr>
          <p:cNvPr id="4" name="Imagen 4"/>
          <p:cNvPicPr>
            <a:picLocks noChangeAspect="1"/>
          </p:cNvPicPr>
          <p:nvPr/>
        </p:nvPicPr>
        <p:blipFill>
          <a:blip r:embed="rId2"/>
          <a:stretch>
            <a:fillRect/>
          </a:stretch>
        </p:blipFill>
        <p:spPr>
          <a:xfrm>
            <a:off x="3131840" y="548680"/>
            <a:ext cx="2142698" cy="1318583"/>
          </a:xfrm>
          <a:prstGeom prst="rect">
            <a:avLst/>
          </a:prstGeom>
        </p:spPr>
      </p:pic>
      <p:sp>
        <p:nvSpPr>
          <p:cNvPr id="5" name="1 Título"/>
          <p:cNvSpPr txBox="1">
            <a:spLocks/>
          </p:cNvSpPr>
          <p:nvPr/>
        </p:nvSpPr>
        <p:spPr>
          <a:xfrm>
            <a:off x="838200" y="5661248"/>
            <a:ext cx="7543800" cy="505743"/>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kern="1200" cap="none" spc="-100" baseline="0">
                <a:ln>
                  <a:noFill/>
                </a:ln>
                <a:solidFill>
                  <a:schemeClr val="tx2"/>
                </a:solidFill>
                <a:effectLst/>
                <a:latin typeface="+mj-lt"/>
                <a:ea typeface="+mj-ea"/>
                <a:cs typeface="+mj-cs"/>
              </a:defRPr>
            </a:lvl1pPr>
          </a:lstStyle>
          <a:p>
            <a:pPr algn="r"/>
            <a:r>
              <a:rPr lang="es-MX" sz="2000" dirty="0">
                <a:solidFill>
                  <a:schemeClr val="accent5"/>
                </a:solidFill>
                <a:latin typeface="Montserrat Medium" panose="00000600000000000000" pitchFamily="2" charset="0"/>
              </a:rPr>
              <a:t>febrero 18, 2019.</a:t>
            </a:r>
          </a:p>
        </p:txBody>
      </p:sp>
    </p:spTree>
    <p:extLst>
      <p:ext uri="{BB962C8B-B14F-4D97-AF65-F5344CB8AC3E}">
        <p14:creationId xmlns:p14="http://schemas.microsoft.com/office/powerpoint/2010/main" val="290398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6991685" y="265212"/>
            <a:ext cx="1396740" cy="859532"/>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5" y="710896"/>
            <a:ext cx="3744415"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http://tectamazunchale.edu.mx/itstmz/images/desfile18/des_24091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4621608"/>
            <a:ext cx="2938284" cy="1975744"/>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452" y="2391428"/>
            <a:ext cx="4018508" cy="2157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016" y="1303673"/>
            <a:ext cx="3576887"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b="50000"/>
          <a:stretch/>
        </p:blipFill>
        <p:spPr bwMode="auto">
          <a:xfrm>
            <a:off x="5083572" y="2803493"/>
            <a:ext cx="2656780" cy="1993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b="50000"/>
          <a:stretch/>
        </p:blipFill>
        <p:spPr bwMode="auto">
          <a:xfrm>
            <a:off x="4916828" y="4951434"/>
            <a:ext cx="2967540" cy="1717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71315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6991685" y="116632"/>
            <a:ext cx="1396740" cy="859532"/>
          </a:xfrm>
          <a:prstGeom prst="rect">
            <a:avLst/>
          </a:prstGeom>
        </p:spPr>
      </p:pic>
      <p:sp>
        <p:nvSpPr>
          <p:cNvPr id="3" name="3 Marcador de contenido"/>
          <p:cNvSpPr>
            <a:spLocks noGrp="1"/>
          </p:cNvSpPr>
          <p:nvPr>
            <p:ph sz="half" idx="4294967295"/>
          </p:nvPr>
        </p:nvSpPr>
        <p:spPr>
          <a:xfrm>
            <a:off x="179512" y="116632"/>
            <a:ext cx="3888432" cy="6192688"/>
          </a:xfrm>
          <a:prstGeom prst="rect">
            <a:avLst/>
          </a:prstGeom>
        </p:spPr>
        <p:txBody>
          <a:bodyPr>
            <a:normAutofit lnSpcReduction="10000"/>
          </a:bodyPr>
          <a:lstStyle/>
          <a:p>
            <a:pPr marL="0" indent="0" algn="just">
              <a:buNone/>
            </a:pPr>
            <a:r>
              <a:rPr lang="es-MX" sz="1800" b="1" dirty="0"/>
              <a:t>3.3 El % de estudiantes inscritos en algún curso o programa de enseñanza de las lenguas extranjeras</a:t>
            </a:r>
            <a:r>
              <a:rPr lang="es-MX" sz="1800" dirty="0"/>
              <a:t> fue del 50%, logrando superar la meta en el 2018, al inscribirse el 65.22% de la matrícula en los módulos de inglés impartidos a los estudiantes durante cuatro semestres y al curso de acreditación.</a:t>
            </a:r>
          </a:p>
          <a:p>
            <a:pPr marL="0" indent="0" algn="just">
              <a:buNone/>
            </a:pPr>
            <a:r>
              <a:rPr lang="es-MX" sz="1800" dirty="0"/>
              <a:t> </a:t>
            </a:r>
          </a:p>
          <a:p>
            <a:pPr marL="0" indent="0">
              <a:buNone/>
            </a:pPr>
            <a:endParaRPr lang="es-MX" sz="1800" dirty="0"/>
          </a:p>
          <a:p>
            <a:pPr marL="0" indent="0">
              <a:buNone/>
            </a:pPr>
            <a:endParaRPr lang="es-MX" sz="1800" dirty="0"/>
          </a:p>
          <a:p>
            <a:pPr marL="0" indent="0">
              <a:buNone/>
            </a:pPr>
            <a:endParaRPr lang="es-MX" sz="1800" dirty="0"/>
          </a:p>
          <a:p>
            <a:pPr marL="0" indent="0">
              <a:buNone/>
            </a:pPr>
            <a:endParaRPr lang="es-MX" sz="1800" dirty="0"/>
          </a:p>
          <a:p>
            <a:pPr marL="0" indent="0">
              <a:buNone/>
            </a:pPr>
            <a:endParaRPr lang="es-MX" sz="1800" dirty="0"/>
          </a:p>
          <a:p>
            <a:pPr marL="0" indent="0">
              <a:buNone/>
            </a:pPr>
            <a:endParaRPr lang="es-MX" sz="1800" dirty="0"/>
          </a:p>
          <a:p>
            <a:pPr marL="0" indent="0">
              <a:buNone/>
            </a:pPr>
            <a:endParaRPr lang="es-MX" sz="1800" b="1" dirty="0"/>
          </a:p>
          <a:p>
            <a:pPr marL="0" indent="0">
              <a:buNone/>
            </a:pPr>
            <a:r>
              <a:rPr lang="es-MX" sz="1800" b="1" dirty="0"/>
              <a:t>4.2 El PIID 2013-2018 estableció como meta el 5% de Profesores de tiempo completo adscritos al Sistema Nacional de Investigadores, </a:t>
            </a:r>
            <a:r>
              <a:rPr lang="es-MX" sz="1800" dirty="0"/>
              <a:t>lo cual al 2018 no se logró.</a:t>
            </a:r>
          </a:p>
          <a:p>
            <a:pPr marL="0" indent="0">
              <a:buNone/>
            </a:pPr>
            <a:endParaRPr lang="es-MX" sz="1800" dirty="0"/>
          </a:p>
        </p:txBody>
      </p:sp>
      <p:pic>
        <p:nvPicPr>
          <p:cNvPr id="4"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353" t="17493" r="34037" b="51195"/>
          <a:stretch/>
        </p:blipFill>
        <p:spPr bwMode="auto">
          <a:xfrm>
            <a:off x="72008" y="2708920"/>
            <a:ext cx="4211960" cy="1597418"/>
          </a:xfrm>
          <a:prstGeom prst="rect">
            <a:avLst/>
          </a:prstGeom>
          <a:ln>
            <a:noFill/>
          </a:ln>
          <a:effectLst>
            <a:outerShdw blurRad="190500" algn="tl" rotWithShape="0">
              <a:srgbClr val="000000">
                <a:alpha val="70000"/>
              </a:srgbClr>
            </a:outerShdw>
          </a:effectLst>
          <a:extLst/>
        </p:spPr>
        <p:style>
          <a:lnRef idx="0">
            <a:schemeClr val="accent2"/>
          </a:lnRef>
          <a:fillRef idx="3">
            <a:schemeClr val="accent2"/>
          </a:fillRef>
          <a:effectRef idx="3">
            <a:schemeClr val="accent2"/>
          </a:effectRef>
          <a:fontRef idx="minor">
            <a:schemeClr val="lt1"/>
          </a:fontRef>
        </p:style>
      </p:pic>
      <p:sp>
        <p:nvSpPr>
          <p:cNvPr id="5" name="5 Marcador de contenido"/>
          <p:cNvSpPr>
            <a:spLocks noGrp="1"/>
          </p:cNvSpPr>
          <p:nvPr>
            <p:ph sz="quarter" idx="4294967295"/>
          </p:nvPr>
        </p:nvSpPr>
        <p:spPr>
          <a:xfrm>
            <a:off x="4644007" y="1012810"/>
            <a:ext cx="3528393" cy="5867644"/>
          </a:xfrm>
          <a:prstGeom prst="rect">
            <a:avLst/>
          </a:prstGeom>
        </p:spPr>
        <p:txBody>
          <a:bodyPr/>
          <a:lstStyle/>
          <a:p>
            <a:pPr marL="0" indent="0" algn="just">
              <a:buNone/>
            </a:pPr>
            <a:r>
              <a:rPr lang="es-MX" sz="1800" b="1" dirty="0"/>
              <a:t>4.3</a:t>
            </a:r>
            <a:r>
              <a:rPr lang="es-MX" sz="1800" dirty="0"/>
              <a:t> En el indicador de </a:t>
            </a:r>
            <a:r>
              <a:rPr lang="es-MX" sz="1800" b="1" dirty="0"/>
              <a:t>Proyectos de Investigación, desarrollo tecnológico e innovación</a:t>
            </a:r>
            <a:r>
              <a:rPr lang="es-MX" sz="1800" dirty="0"/>
              <a:t>, se concluyeron 4 proyectos de los 47 programados en el PIID 2013-2018: NOCHEZTLI, Dispositivo Despierta y Vive, </a:t>
            </a:r>
            <a:r>
              <a:rPr lang="es-MX" sz="1800" dirty="0" err="1"/>
              <a:t>Nutri-Cer</a:t>
            </a:r>
            <a:r>
              <a:rPr lang="es-MX" sz="1800" dirty="0"/>
              <a:t> y Pro-</a:t>
            </a:r>
            <a:r>
              <a:rPr lang="es-MX" sz="1800" dirty="0" err="1"/>
              <a:t>Xitón</a:t>
            </a:r>
            <a:r>
              <a:rPr lang="es-MX" sz="1800" dirty="0"/>
              <a:t>, proyectos ganadores a nivel nacional, con representatividad a nivel internacional. Aún cuando se contó con 29 proyectos en etapa local, 7 regional y 2 estatales.</a:t>
            </a:r>
          </a:p>
          <a:p>
            <a:endParaRPr lang="es-MX" dirty="0"/>
          </a:p>
        </p:txBody>
      </p:sp>
      <p:pic>
        <p:nvPicPr>
          <p:cNvPr id="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674" r="9310"/>
          <a:stretch/>
        </p:blipFill>
        <p:spPr bwMode="auto">
          <a:xfrm>
            <a:off x="4860032" y="4653136"/>
            <a:ext cx="3096344" cy="175391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53730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6991685" y="265212"/>
            <a:ext cx="1396740" cy="859532"/>
          </a:xfrm>
          <a:prstGeom prst="rect">
            <a:avLst/>
          </a:prstGeom>
        </p:spPr>
      </p:pic>
      <p:sp>
        <p:nvSpPr>
          <p:cNvPr id="3" name="3 Marcador de contenido"/>
          <p:cNvSpPr>
            <a:spLocks noGrp="1"/>
          </p:cNvSpPr>
          <p:nvPr>
            <p:ph sz="half" idx="4294967295"/>
          </p:nvPr>
        </p:nvSpPr>
        <p:spPr>
          <a:xfrm>
            <a:off x="251520" y="694978"/>
            <a:ext cx="4245868" cy="5758358"/>
          </a:xfrm>
          <a:prstGeom prst="rect">
            <a:avLst/>
          </a:prstGeom>
        </p:spPr>
        <p:txBody>
          <a:bodyPr>
            <a:normAutofit/>
          </a:bodyPr>
          <a:lstStyle/>
          <a:p>
            <a:pPr marL="0" indent="0" algn="just">
              <a:buNone/>
            </a:pPr>
            <a:r>
              <a:rPr lang="es-MX" sz="1800" b="1" dirty="0"/>
              <a:t>4.4 El total de estudiantes de licenciatura que participan en proyectos de investigación científica y tecnológica e innovación </a:t>
            </a:r>
            <a:r>
              <a:rPr lang="es-MX" sz="1800" dirty="0"/>
              <a:t>en el ENEIT 2017 en su Etapa Nacional, realizado en 2018, el ENEIT 2018 realizado en mayo en su Etapa Local, el Evento </a:t>
            </a:r>
            <a:r>
              <a:rPr lang="es-MX" sz="1800" dirty="0" err="1"/>
              <a:t>Expociencias</a:t>
            </a:r>
            <a:r>
              <a:rPr lang="es-MX" sz="1800" dirty="0"/>
              <a:t> Regional, </a:t>
            </a:r>
            <a:r>
              <a:rPr lang="es-MX" sz="1800" dirty="0" err="1"/>
              <a:t>Estatl</a:t>
            </a:r>
            <a:r>
              <a:rPr lang="es-MX" sz="1800" dirty="0"/>
              <a:t> y Nacional Congreso Nacional  Agroalimentario y </a:t>
            </a:r>
            <a:r>
              <a:rPr lang="es-MX" sz="1800" dirty="0" err="1"/>
              <a:t>Simposium</a:t>
            </a:r>
            <a:r>
              <a:rPr lang="es-MX" sz="1800" dirty="0"/>
              <a:t> Internacional Semilleros de Investigación,  fue de 172, contra los 196 programados en el PIID 2013-2018 , logrando un 87.76% de avance.</a:t>
            </a:r>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832" t="18307" r="35107" b="56684"/>
          <a:stretch/>
        </p:blipFill>
        <p:spPr bwMode="auto">
          <a:xfrm>
            <a:off x="251520" y="4693480"/>
            <a:ext cx="4115969" cy="17132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style>
          <a:lnRef idx="0">
            <a:schemeClr val="accent1"/>
          </a:lnRef>
          <a:fillRef idx="3">
            <a:schemeClr val="accent1"/>
          </a:fillRef>
          <a:effectRef idx="3">
            <a:schemeClr val="accent1"/>
          </a:effectRef>
          <a:fontRef idx="minor">
            <a:schemeClr val="lt1"/>
          </a:fontRef>
        </p:style>
      </p:pic>
      <p:graphicFrame>
        <p:nvGraphicFramePr>
          <p:cNvPr id="2" name="1 Marcador de contenido"/>
          <p:cNvGraphicFramePr>
            <a:graphicFrameLocks noGrp="1"/>
          </p:cNvGraphicFramePr>
          <p:nvPr>
            <p:ph sz="quarter" idx="4294967295"/>
            <p:extLst/>
          </p:nvPr>
        </p:nvGraphicFramePr>
        <p:xfrm>
          <a:off x="4716016" y="1556792"/>
          <a:ext cx="3672408" cy="3600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042962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6991685" y="265212"/>
            <a:ext cx="1396740" cy="859532"/>
          </a:xfrm>
          <a:prstGeom prst="rect">
            <a:avLst/>
          </a:prstGeom>
        </p:spPr>
      </p:pic>
      <p:sp>
        <p:nvSpPr>
          <p:cNvPr id="3" name="3 Marcador de contenido"/>
          <p:cNvSpPr>
            <a:spLocks noGrp="1"/>
          </p:cNvSpPr>
          <p:nvPr>
            <p:ph sz="half" idx="4294967295"/>
          </p:nvPr>
        </p:nvSpPr>
        <p:spPr>
          <a:xfrm>
            <a:off x="121295" y="476672"/>
            <a:ext cx="4464496" cy="5112568"/>
          </a:xfrm>
          <a:prstGeom prst="rect">
            <a:avLst/>
          </a:prstGeom>
        </p:spPr>
        <p:txBody>
          <a:bodyPr>
            <a:normAutofit/>
          </a:bodyPr>
          <a:lstStyle/>
          <a:p>
            <a:pPr marL="0" indent="0" algn="just">
              <a:buNone/>
            </a:pPr>
            <a:r>
              <a:rPr lang="es-MX" sz="1800" b="1" dirty="0"/>
              <a:t>5.3 El total de proyectos vinculados con los sectores público, social y privado a través de convenios o acuerdos de colaboración </a:t>
            </a:r>
            <a:r>
              <a:rPr lang="es-MX" sz="1800" dirty="0"/>
              <a:t>fueron 43 en el 2018, de los 32 que se tenían programados, superando la meta establecida</a:t>
            </a:r>
            <a:r>
              <a:rPr lang="es-MX" sz="1800" b="1" dirty="0"/>
              <a:t>.</a:t>
            </a:r>
          </a:p>
          <a:p>
            <a:pPr marL="0" indent="0" algn="just">
              <a:buNone/>
            </a:pPr>
            <a:endParaRPr lang="es-MX" sz="1800" b="1" dirty="0"/>
          </a:p>
          <a:p>
            <a:pPr marL="0" indent="0" algn="just">
              <a:buNone/>
            </a:pPr>
            <a:endParaRPr lang="es-MX" sz="1800" b="1" dirty="0"/>
          </a:p>
          <a:p>
            <a:pPr marL="0" indent="0" algn="just">
              <a:buNone/>
            </a:pPr>
            <a:endParaRPr lang="es-MX" sz="1800" b="1" dirty="0"/>
          </a:p>
          <a:p>
            <a:pPr marL="0" indent="0" algn="just">
              <a:buNone/>
            </a:pPr>
            <a:endParaRPr lang="es-MX" sz="1800" b="1" dirty="0"/>
          </a:p>
          <a:p>
            <a:pPr marL="0" indent="0" algn="just">
              <a:buNone/>
            </a:pPr>
            <a:endParaRPr lang="es-MX" sz="1800" b="1" dirty="0"/>
          </a:p>
          <a:p>
            <a:pPr marL="0" indent="0" algn="just">
              <a:buNone/>
            </a:pPr>
            <a:endParaRPr lang="es-MX" sz="1800" b="1" dirty="0"/>
          </a:p>
          <a:p>
            <a:pPr marL="0" indent="0" algn="just">
              <a:buNone/>
            </a:pPr>
            <a:endParaRPr lang="es-MX" sz="1800" b="1" dirty="0"/>
          </a:p>
          <a:p>
            <a:pPr marL="0" indent="0" algn="just">
              <a:buNone/>
            </a:pPr>
            <a:endParaRPr lang="es-MX" sz="1800" b="1" dirty="0"/>
          </a:p>
        </p:txBody>
      </p:sp>
      <p:graphicFrame>
        <p:nvGraphicFramePr>
          <p:cNvPr id="4" name="66 Gráfico"/>
          <p:cNvGraphicFramePr/>
          <p:nvPr>
            <p:extLst/>
          </p:nvPr>
        </p:nvGraphicFramePr>
        <p:xfrm>
          <a:off x="107504" y="2204864"/>
          <a:ext cx="4104456" cy="2232248"/>
        </p:xfrm>
        <a:graphic>
          <a:graphicData uri="http://schemas.openxmlformats.org/drawingml/2006/chart">
            <c:chart xmlns:c="http://schemas.openxmlformats.org/drawingml/2006/chart" xmlns:r="http://schemas.openxmlformats.org/officeDocument/2006/relationships" r:id="rId3"/>
          </a:graphicData>
        </a:graphic>
      </p:graphicFrame>
      <p:sp>
        <p:nvSpPr>
          <p:cNvPr id="5" name="5 Marcador de contenido"/>
          <p:cNvSpPr>
            <a:spLocks noGrp="1"/>
          </p:cNvSpPr>
          <p:nvPr>
            <p:ph sz="quarter" idx="4294967295"/>
          </p:nvPr>
        </p:nvSpPr>
        <p:spPr>
          <a:xfrm>
            <a:off x="4909737" y="1268760"/>
            <a:ext cx="3456384" cy="1728192"/>
          </a:xfrm>
          <a:prstGeom prst="rect">
            <a:avLst/>
          </a:prstGeom>
        </p:spPr>
        <p:txBody>
          <a:bodyPr>
            <a:normAutofit fontScale="92500"/>
          </a:bodyPr>
          <a:lstStyle/>
          <a:p>
            <a:pPr marL="0" indent="0">
              <a:buNone/>
            </a:pPr>
            <a:r>
              <a:rPr lang="es-MX" sz="1800" b="1" dirty="0"/>
              <a:t>5.4 el total de estudiantes que participan en proyectos vinculados con los sectores público, social y privado </a:t>
            </a:r>
            <a:r>
              <a:rPr lang="es-MX" sz="1800" dirty="0"/>
              <a:t>fue de 919 en el 2018, superando la meta establecida en el PIID 2013-2018, que fue de 220.</a:t>
            </a:r>
          </a:p>
          <a:p>
            <a:pPr marL="0" indent="0">
              <a:buNone/>
            </a:pPr>
            <a:endParaRPr lang="es-MX" sz="1800" dirty="0"/>
          </a:p>
          <a:p>
            <a:pPr marL="0" indent="0">
              <a:buNone/>
            </a:pPr>
            <a:endParaRPr lang="es-MX" dirty="0"/>
          </a:p>
        </p:txBody>
      </p:sp>
      <p:graphicFrame>
        <p:nvGraphicFramePr>
          <p:cNvPr id="6" name="5 Gráfico">
            <a:extLst>
              <a:ext uri="{FF2B5EF4-FFF2-40B4-BE49-F238E27FC236}">
                <a16:creationId xmlns:a16="http://schemas.microsoft.com/office/drawing/2014/main" id="{00000000-0008-0000-0100-000009000000}"/>
              </a:ext>
            </a:extLst>
          </p:cNvPr>
          <p:cNvGraphicFramePr/>
          <p:nvPr>
            <p:extLst/>
          </p:nvPr>
        </p:nvGraphicFramePr>
        <p:xfrm>
          <a:off x="4411580" y="3068960"/>
          <a:ext cx="4001764" cy="2304256"/>
        </p:xfrm>
        <a:graphic>
          <a:graphicData uri="http://schemas.openxmlformats.org/drawingml/2006/chart">
            <c:chart xmlns:c="http://schemas.openxmlformats.org/drawingml/2006/chart" xmlns:r="http://schemas.openxmlformats.org/officeDocument/2006/relationships" r:id="rId4"/>
          </a:graphicData>
        </a:graphic>
      </p:graphicFrame>
      <p:sp>
        <p:nvSpPr>
          <p:cNvPr id="7" name="6 Forma libre"/>
          <p:cNvSpPr/>
          <p:nvPr/>
        </p:nvSpPr>
        <p:spPr>
          <a:xfrm>
            <a:off x="1032223" y="5517232"/>
            <a:ext cx="6708129" cy="1152129"/>
          </a:xfrm>
          <a:custGeom>
            <a:avLst/>
            <a:gdLst>
              <a:gd name="connsiteX0" fmla="*/ 0 w 4539934"/>
              <a:gd name="connsiteY0" fmla="*/ 0 h 1477328"/>
              <a:gd name="connsiteX1" fmla="*/ 3801270 w 4539934"/>
              <a:gd name="connsiteY1" fmla="*/ 0 h 1477328"/>
              <a:gd name="connsiteX2" fmla="*/ 4539934 w 4539934"/>
              <a:gd name="connsiteY2" fmla="*/ 738664 h 1477328"/>
              <a:gd name="connsiteX3" fmla="*/ 3801270 w 4539934"/>
              <a:gd name="connsiteY3" fmla="*/ 1477328 h 1477328"/>
              <a:gd name="connsiteX4" fmla="*/ 0 w 4539934"/>
              <a:gd name="connsiteY4" fmla="*/ 1477328 h 1477328"/>
              <a:gd name="connsiteX5" fmla="*/ 0 w 4539934"/>
              <a:gd name="connsiteY5" fmla="*/ 0 h 14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39934" h="1477328">
                <a:moveTo>
                  <a:pt x="4539934" y="1477327"/>
                </a:moveTo>
                <a:lnTo>
                  <a:pt x="738664" y="1477327"/>
                </a:lnTo>
                <a:lnTo>
                  <a:pt x="0" y="738664"/>
                </a:lnTo>
                <a:lnTo>
                  <a:pt x="738664" y="1"/>
                </a:lnTo>
                <a:lnTo>
                  <a:pt x="4539934" y="1"/>
                </a:lnTo>
                <a:lnTo>
                  <a:pt x="4539934" y="1477327"/>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20793" tIns="72390" rIns="135128" bIns="72391" numCol="1" spcCol="1270" anchor="ctr" anchorCtr="0">
            <a:noAutofit/>
          </a:bodyPr>
          <a:lstStyle/>
          <a:p>
            <a:pPr lvl="0" algn="r" defTabSz="844550" rtl="0">
              <a:lnSpc>
                <a:spcPct val="90000"/>
              </a:lnSpc>
              <a:spcBef>
                <a:spcPct val="0"/>
              </a:spcBef>
              <a:spcAft>
                <a:spcPct val="35000"/>
              </a:spcAft>
            </a:pPr>
            <a:r>
              <a:rPr lang="es-MX" sz="1900" kern="1200" dirty="0"/>
              <a:t>Proyecto: Identificar las condiciones que afectan la productividad del ser humano en el medio laboral, en una institución de la región (Jurisdicción Sanitaria).</a:t>
            </a:r>
          </a:p>
        </p:txBody>
      </p:sp>
      <p:pic>
        <p:nvPicPr>
          <p:cNvPr id="8" name="7 Imagen" descr="IMG_20181130_134504544"/>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9777" y="5371490"/>
            <a:ext cx="1895959" cy="14436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504839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7022234" y="116632"/>
            <a:ext cx="1396740" cy="859532"/>
          </a:xfrm>
          <a:prstGeom prst="rect">
            <a:avLst/>
          </a:prstGeom>
        </p:spPr>
      </p:pic>
      <p:graphicFrame>
        <p:nvGraphicFramePr>
          <p:cNvPr id="3" name="4 Marcador de contenido"/>
          <p:cNvGraphicFramePr>
            <a:graphicFrameLocks noGrp="1"/>
          </p:cNvGraphicFramePr>
          <p:nvPr>
            <p:ph sz="half" idx="4294967295"/>
            <p:extLst/>
          </p:nvPr>
        </p:nvGraphicFramePr>
        <p:xfrm>
          <a:off x="109466" y="332656"/>
          <a:ext cx="6912768" cy="3240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4 Marcador de contenido"/>
          <p:cNvGraphicFramePr>
            <a:graphicFrameLocks noGrp="1"/>
          </p:cNvGraphicFramePr>
          <p:nvPr>
            <p:ph sz="half" idx="4294967295"/>
            <p:extLst/>
          </p:nvPr>
        </p:nvGraphicFramePr>
        <p:xfrm>
          <a:off x="251519" y="3501008"/>
          <a:ext cx="7992889" cy="302433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7292853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6991685" y="265212"/>
            <a:ext cx="1396740" cy="859532"/>
          </a:xfrm>
          <a:prstGeom prst="rect">
            <a:avLst/>
          </a:prstGeom>
        </p:spPr>
      </p:pic>
      <p:sp>
        <p:nvSpPr>
          <p:cNvPr id="6" name="1 Título"/>
          <p:cNvSpPr txBox="1">
            <a:spLocks/>
          </p:cNvSpPr>
          <p:nvPr/>
        </p:nvSpPr>
        <p:spPr>
          <a:xfrm>
            <a:off x="158825" y="2708920"/>
            <a:ext cx="8229600" cy="129614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s-MX" sz="2000" b="1" spc="-100" dirty="0">
                <a:solidFill>
                  <a:schemeClr val="tx2"/>
                </a:solidFill>
                <a:latin typeface="+mj-lt"/>
                <a:ea typeface="+mj-ea"/>
                <a:cs typeface="+mj-cs"/>
              </a:rPr>
              <a:t>VII. AVANCES DEL POA CORRESPONDIENTES AL EJERCICIO FISCAL 2018</a:t>
            </a:r>
          </a:p>
        </p:txBody>
      </p:sp>
    </p:spTree>
    <p:extLst>
      <p:ext uri="{BB962C8B-B14F-4D97-AF65-F5344CB8AC3E}">
        <p14:creationId xmlns:p14="http://schemas.microsoft.com/office/powerpoint/2010/main" val="28730186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6991685" y="265212"/>
            <a:ext cx="1396740" cy="859532"/>
          </a:xfrm>
          <a:prstGeom prst="rect">
            <a:avLst/>
          </a:prstGeom>
        </p:spPr>
      </p:pic>
      <p:graphicFrame>
        <p:nvGraphicFramePr>
          <p:cNvPr id="3" name="2 Tabla"/>
          <p:cNvGraphicFramePr>
            <a:graphicFrameLocks noGrp="1"/>
          </p:cNvGraphicFramePr>
          <p:nvPr>
            <p:extLst/>
          </p:nvPr>
        </p:nvGraphicFramePr>
        <p:xfrm>
          <a:off x="179512" y="1268760"/>
          <a:ext cx="8051105" cy="1220534"/>
        </p:xfrm>
        <a:graphic>
          <a:graphicData uri="http://schemas.openxmlformats.org/drawingml/2006/table">
            <a:tbl>
              <a:tblPr firstRow="1" firstCol="1" bandRow="1">
                <a:tableStyleId>{5C22544A-7EE6-4342-B048-85BDC9FD1C3A}</a:tableStyleId>
              </a:tblPr>
              <a:tblGrid>
                <a:gridCol w="1574656">
                  <a:extLst>
                    <a:ext uri="{9D8B030D-6E8A-4147-A177-3AD203B41FA5}">
                      <a16:colId xmlns:a16="http://schemas.microsoft.com/office/drawing/2014/main" val="20000"/>
                    </a:ext>
                  </a:extLst>
                </a:gridCol>
                <a:gridCol w="1075849">
                  <a:extLst>
                    <a:ext uri="{9D8B030D-6E8A-4147-A177-3AD203B41FA5}">
                      <a16:colId xmlns:a16="http://schemas.microsoft.com/office/drawing/2014/main" val="20001"/>
                    </a:ext>
                  </a:extLst>
                </a:gridCol>
                <a:gridCol w="1872208">
                  <a:extLst>
                    <a:ext uri="{9D8B030D-6E8A-4147-A177-3AD203B41FA5}">
                      <a16:colId xmlns:a16="http://schemas.microsoft.com/office/drawing/2014/main" val="20002"/>
                    </a:ext>
                  </a:extLst>
                </a:gridCol>
                <a:gridCol w="1080120">
                  <a:extLst>
                    <a:ext uri="{9D8B030D-6E8A-4147-A177-3AD203B41FA5}">
                      <a16:colId xmlns:a16="http://schemas.microsoft.com/office/drawing/2014/main" val="20003"/>
                    </a:ext>
                  </a:extLst>
                </a:gridCol>
                <a:gridCol w="1224136">
                  <a:extLst>
                    <a:ext uri="{9D8B030D-6E8A-4147-A177-3AD203B41FA5}">
                      <a16:colId xmlns:a16="http://schemas.microsoft.com/office/drawing/2014/main" val="20004"/>
                    </a:ext>
                  </a:extLst>
                </a:gridCol>
                <a:gridCol w="1224136">
                  <a:extLst>
                    <a:ext uri="{9D8B030D-6E8A-4147-A177-3AD203B41FA5}">
                      <a16:colId xmlns:a16="http://schemas.microsoft.com/office/drawing/2014/main" val="20005"/>
                    </a:ext>
                  </a:extLst>
                </a:gridCol>
              </a:tblGrid>
              <a:tr h="590550">
                <a:tc>
                  <a:txBody>
                    <a:bodyPr/>
                    <a:lstStyle/>
                    <a:p>
                      <a:pPr algn="ctr">
                        <a:lnSpc>
                          <a:spcPct val="115000"/>
                        </a:lnSpc>
                        <a:spcAft>
                          <a:spcPts val="0"/>
                        </a:spcAft>
                      </a:pPr>
                      <a:r>
                        <a:rPr lang="es-MX" sz="1200" dirty="0">
                          <a:effectLst/>
                        </a:rPr>
                        <a:t>PROGRAMAS DEL POA 2018 ITST</a:t>
                      </a:r>
                      <a:endParaRPr lang="es-MX" sz="12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200" dirty="0">
                          <a:effectLst/>
                        </a:rPr>
                        <a:t>META ANUAL</a:t>
                      </a:r>
                      <a:endParaRPr lang="es-MX" sz="12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200" dirty="0">
                          <a:effectLst/>
                        </a:rPr>
                        <a:t>UNIDAD DE MEDIDA</a:t>
                      </a:r>
                      <a:endParaRPr lang="es-MX" sz="12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200">
                          <a:effectLst/>
                        </a:rPr>
                        <a:t>META LOGRADA AL PERIODO</a:t>
                      </a:r>
                      <a:endParaRPr lang="es-MX" sz="12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200">
                          <a:effectLst/>
                        </a:rPr>
                        <a:t>% AVANCE DE LA META AL PERIODO</a:t>
                      </a:r>
                      <a:endParaRPr lang="es-MX" sz="12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200">
                          <a:effectLst/>
                        </a:rPr>
                        <a:t>% AVANCE ANUAL DEL PROGRAMA</a:t>
                      </a:r>
                      <a:endParaRPr lang="es-MX" sz="1200">
                        <a:effectLst/>
                        <a:latin typeface="Calibri"/>
                        <a:ea typeface="Calibri"/>
                        <a:cs typeface="Times New Roman"/>
                      </a:endParaRPr>
                    </a:p>
                  </a:txBody>
                  <a:tcPr marL="44450" marR="44450" marT="0" marB="0" anchor="ctr"/>
                </a:tc>
                <a:extLst>
                  <a:ext uri="{0D108BD9-81ED-4DB2-BD59-A6C34878D82A}">
                    <a16:rowId xmlns:a16="http://schemas.microsoft.com/office/drawing/2014/main" val="10000"/>
                  </a:ext>
                </a:extLst>
              </a:tr>
              <a:tr h="371475">
                <a:tc rowSpan="2">
                  <a:txBody>
                    <a:bodyPr/>
                    <a:lstStyle/>
                    <a:p>
                      <a:pPr algn="ctr">
                        <a:lnSpc>
                          <a:spcPct val="115000"/>
                        </a:lnSpc>
                        <a:spcAft>
                          <a:spcPts val="0"/>
                        </a:spcAft>
                      </a:pPr>
                      <a:r>
                        <a:rPr lang="es-MX" sz="1400" dirty="0">
                          <a:effectLst/>
                        </a:rPr>
                        <a:t>1. Becas</a:t>
                      </a:r>
                      <a:endParaRPr lang="es-MX" sz="14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dirty="0">
                          <a:effectLst/>
                        </a:rPr>
                        <a:t>250</a:t>
                      </a:r>
                      <a:endParaRPr lang="es-MX" sz="14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dirty="0">
                          <a:effectLst/>
                        </a:rPr>
                        <a:t>Beca de manutención</a:t>
                      </a:r>
                      <a:endParaRPr lang="es-MX" sz="14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dirty="0">
                          <a:effectLst/>
                        </a:rPr>
                        <a:t>107</a:t>
                      </a:r>
                      <a:endParaRPr lang="es-MX" sz="14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dirty="0">
                          <a:effectLst/>
                        </a:rPr>
                        <a:t>43%</a:t>
                      </a:r>
                      <a:endParaRPr lang="es-MX" sz="1400" dirty="0">
                        <a:effectLst/>
                        <a:latin typeface="Calibri"/>
                        <a:ea typeface="Calibri"/>
                        <a:cs typeface="Times New Roman"/>
                      </a:endParaRPr>
                    </a:p>
                  </a:txBody>
                  <a:tcPr marL="44450" marR="44450" marT="0" marB="0" anchor="ctr"/>
                </a:tc>
                <a:tc rowSpan="2">
                  <a:txBody>
                    <a:bodyPr/>
                    <a:lstStyle/>
                    <a:p>
                      <a:pPr algn="ctr">
                        <a:lnSpc>
                          <a:spcPct val="115000"/>
                        </a:lnSpc>
                        <a:spcAft>
                          <a:spcPts val="0"/>
                        </a:spcAft>
                      </a:pPr>
                      <a:r>
                        <a:rPr lang="es-MX" sz="1400" dirty="0">
                          <a:effectLst/>
                        </a:rPr>
                        <a:t>72%</a:t>
                      </a:r>
                      <a:endParaRPr lang="es-MX" sz="1400" dirty="0">
                        <a:effectLst/>
                        <a:latin typeface="Calibri"/>
                        <a:ea typeface="Calibri"/>
                        <a:cs typeface="Times New Roman"/>
                      </a:endParaRPr>
                    </a:p>
                  </a:txBody>
                  <a:tcPr marL="44450" marR="44450" marT="0" marB="0" anchor="ctr"/>
                </a:tc>
                <a:extLst>
                  <a:ext uri="{0D108BD9-81ED-4DB2-BD59-A6C34878D82A}">
                    <a16:rowId xmlns:a16="http://schemas.microsoft.com/office/drawing/2014/main" val="10001"/>
                  </a:ext>
                </a:extLst>
              </a:tr>
              <a:tr h="190500">
                <a:tc vMerge="1">
                  <a:txBody>
                    <a:bodyPr/>
                    <a:lstStyle/>
                    <a:p>
                      <a:endParaRPr lang="es-MX"/>
                    </a:p>
                  </a:txBody>
                  <a:tcPr/>
                </a:tc>
                <a:tc>
                  <a:txBody>
                    <a:bodyPr/>
                    <a:lstStyle/>
                    <a:p>
                      <a:pPr algn="ctr">
                        <a:lnSpc>
                          <a:spcPct val="115000"/>
                        </a:lnSpc>
                        <a:spcAft>
                          <a:spcPts val="0"/>
                        </a:spcAft>
                      </a:pPr>
                      <a:r>
                        <a:rPr lang="es-MX" sz="1400" dirty="0">
                          <a:effectLst/>
                        </a:rPr>
                        <a:t>650</a:t>
                      </a:r>
                      <a:endParaRPr lang="es-MX" sz="14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dirty="0">
                          <a:effectLst/>
                        </a:rPr>
                        <a:t>Beca diversa</a:t>
                      </a:r>
                      <a:endParaRPr lang="es-MX" sz="14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dirty="0">
                          <a:effectLst/>
                        </a:rPr>
                        <a:t>881</a:t>
                      </a:r>
                      <a:endParaRPr lang="es-MX" sz="14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dirty="0">
                          <a:effectLst/>
                        </a:rPr>
                        <a:t>136%</a:t>
                      </a:r>
                      <a:endParaRPr lang="es-MX" sz="1400" dirty="0">
                        <a:effectLst/>
                        <a:latin typeface="Calibri"/>
                        <a:ea typeface="Calibri"/>
                        <a:cs typeface="Times New Roman"/>
                      </a:endParaRPr>
                    </a:p>
                  </a:txBody>
                  <a:tcPr marL="44450" marR="44450" marT="0" marB="0" anchor="ctr"/>
                </a:tc>
                <a:tc vMerge="1">
                  <a:txBody>
                    <a:bodyPr/>
                    <a:lstStyle/>
                    <a:p>
                      <a:endParaRPr lang="es-MX"/>
                    </a:p>
                  </a:txBody>
                  <a:tcPr/>
                </a:tc>
                <a:extLst>
                  <a:ext uri="{0D108BD9-81ED-4DB2-BD59-A6C34878D82A}">
                    <a16:rowId xmlns:a16="http://schemas.microsoft.com/office/drawing/2014/main" val="10002"/>
                  </a:ext>
                </a:extLst>
              </a:tr>
            </a:tbl>
          </a:graphicData>
        </a:graphic>
      </p:graphicFrame>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844" t="17344" r="4372" b="31088"/>
          <a:stretch/>
        </p:blipFill>
        <p:spPr bwMode="auto">
          <a:xfrm>
            <a:off x="2372172" y="4509120"/>
            <a:ext cx="6016254" cy="223224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2707611"/>
            <a:ext cx="4248472" cy="20895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53969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6991685" y="265212"/>
            <a:ext cx="1396740" cy="859532"/>
          </a:xfrm>
          <a:prstGeom prst="rect">
            <a:avLst/>
          </a:prstGeom>
        </p:spPr>
      </p:pic>
      <p:graphicFrame>
        <p:nvGraphicFramePr>
          <p:cNvPr id="6" name="5 Tabla"/>
          <p:cNvGraphicFramePr>
            <a:graphicFrameLocks noGrp="1"/>
          </p:cNvGraphicFramePr>
          <p:nvPr>
            <p:extLst/>
          </p:nvPr>
        </p:nvGraphicFramePr>
        <p:xfrm>
          <a:off x="337321" y="1196752"/>
          <a:ext cx="7835079" cy="2017207"/>
        </p:xfrm>
        <a:graphic>
          <a:graphicData uri="http://schemas.openxmlformats.org/drawingml/2006/table">
            <a:tbl>
              <a:tblPr firstRow="1" firstCol="1" bandRow="1">
                <a:tableStyleId>{5C22544A-7EE6-4342-B048-85BDC9FD1C3A}</a:tableStyleId>
              </a:tblPr>
              <a:tblGrid>
                <a:gridCol w="1454359">
                  <a:extLst>
                    <a:ext uri="{9D8B030D-6E8A-4147-A177-3AD203B41FA5}">
                      <a16:colId xmlns:a16="http://schemas.microsoft.com/office/drawing/2014/main" val="20000"/>
                    </a:ext>
                  </a:extLst>
                </a:gridCol>
                <a:gridCol w="1052128">
                  <a:extLst>
                    <a:ext uri="{9D8B030D-6E8A-4147-A177-3AD203B41FA5}">
                      <a16:colId xmlns:a16="http://schemas.microsoft.com/office/drawing/2014/main" val="20001"/>
                    </a:ext>
                  </a:extLst>
                </a:gridCol>
                <a:gridCol w="2016490">
                  <a:extLst>
                    <a:ext uri="{9D8B030D-6E8A-4147-A177-3AD203B41FA5}">
                      <a16:colId xmlns:a16="http://schemas.microsoft.com/office/drawing/2014/main" val="20002"/>
                    </a:ext>
                  </a:extLst>
                </a:gridCol>
                <a:gridCol w="1022631">
                  <a:extLst>
                    <a:ext uri="{9D8B030D-6E8A-4147-A177-3AD203B41FA5}">
                      <a16:colId xmlns:a16="http://schemas.microsoft.com/office/drawing/2014/main" val="20003"/>
                    </a:ext>
                  </a:extLst>
                </a:gridCol>
                <a:gridCol w="1022631">
                  <a:extLst>
                    <a:ext uri="{9D8B030D-6E8A-4147-A177-3AD203B41FA5}">
                      <a16:colId xmlns:a16="http://schemas.microsoft.com/office/drawing/2014/main" val="20004"/>
                    </a:ext>
                  </a:extLst>
                </a:gridCol>
                <a:gridCol w="1266840">
                  <a:extLst>
                    <a:ext uri="{9D8B030D-6E8A-4147-A177-3AD203B41FA5}">
                      <a16:colId xmlns:a16="http://schemas.microsoft.com/office/drawing/2014/main" val="20005"/>
                    </a:ext>
                  </a:extLst>
                </a:gridCol>
              </a:tblGrid>
              <a:tr h="313564">
                <a:tc>
                  <a:txBody>
                    <a:bodyPr/>
                    <a:lstStyle/>
                    <a:p>
                      <a:pPr algn="ctr">
                        <a:lnSpc>
                          <a:spcPct val="115000"/>
                        </a:lnSpc>
                        <a:spcAft>
                          <a:spcPts val="0"/>
                        </a:spcAft>
                      </a:pPr>
                      <a:r>
                        <a:rPr lang="es-MX" sz="1200" dirty="0">
                          <a:effectLst/>
                        </a:rPr>
                        <a:t>PROGRAMAS DEL POA 2018 ITST</a:t>
                      </a:r>
                      <a:endParaRPr lang="es-MX" sz="12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200">
                          <a:effectLst/>
                        </a:rPr>
                        <a:t>META ANUAL</a:t>
                      </a:r>
                      <a:endParaRPr lang="es-MX" sz="12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200">
                          <a:effectLst/>
                        </a:rPr>
                        <a:t>UNIDAD DE MEDIDA</a:t>
                      </a:r>
                      <a:endParaRPr lang="es-MX" sz="12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200" dirty="0">
                          <a:effectLst/>
                        </a:rPr>
                        <a:t>META LOGRADA AL PERIODO</a:t>
                      </a:r>
                      <a:endParaRPr lang="es-MX" sz="12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200">
                          <a:effectLst/>
                        </a:rPr>
                        <a:t>% AVANCE DE LA META AL PERIODO</a:t>
                      </a:r>
                      <a:endParaRPr lang="es-MX" sz="12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200">
                          <a:effectLst/>
                        </a:rPr>
                        <a:t>% AVANCE ANUAL DEL PROGRAMA</a:t>
                      </a:r>
                      <a:endParaRPr lang="es-MX" sz="1200">
                        <a:effectLst/>
                        <a:latin typeface="Calibri"/>
                        <a:ea typeface="Calibri"/>
                        <a:cs typeface="Times New Roman"/>
                      </a:endParaRPr>
                    </a:p>
                  </a:txBody>
                  <a:tcPr marL="44450" marR="44450" marT="0" marB="0" anchor="ctr"/>
                </a:tc>
                <a:extLst>
                  <a:ext uri="{0D108BD9-81ED-4DB2-BD59-A6C34878D82A}">
                    <a16:rowId xmlns:a16="http://schemas.microsoft.com/office/drawing/2014/main" val="10000"/>
                  </a:ext>
                </a:extLst>
              </a:tr>
              <a:tr h="221239">
                <a:tc rowSpan="5">
                  <a:txBody>
                    <a:bodyPr/>
                    <a:lstStyle/>
                    <a:p>
                      <a:pPr algn="ctr">
                        <a:lnSpc>
                          <a:spcPct val="115000"/>
                        </a:lnSpc>
                        <a:spcAft>
                          <a:spcPts val="0"/>
                        </a:spcAft>
                      </a:pPr>
                      <a:r>
                        <a:rPr lang="es-MX" sz="1400" dirty="0">
                          <a:effectLst/>
                        </a:rPr>
                        <a:t>2. Promoción y Difusión Institucional</a:t>
                      </a:r>
                      <a:endParaRPr lang="es-MX" sz="14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dirty="0">
                          <a:effectLst/>
                        </a:rPr>
                        <a:t>3500</a:t>
                      </a:r>
                      <a:endParaRPr lang="es-MX" sz="14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a:effectLst/>
                        </a:rPr>
                        <a:t>Aspirante atendido</a:t>
                      </a:r>
                      <a:endParaRPr lang="es-MX" sz="14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a:effectLst/>
                        </a:rPr>
                        <a:t>1370</a:t>
                      </a:r>
                      <a:endParaRPr lang="es-MX" sz="14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a:effectLst/>
                        </a:rPr>
                        <a:t>39%</a:t>
                      </a:r>
                      <a:endParaRPr lang="es-MX" sz="1400">
                        <a:effectLst/>
                        <a:latin typeface="Calibri"/>
                        <a:ea typeface="Calibri"/>
                        <a:cs typeface="Times New Roman"/>
                      </a:endParaRPr>
                    </a:p>
                  </a:txBody>
                  <a:tcPr marL="44450" marR="44450" marT="0" marB="0" anchor="ctr"/>
                </a:tc>
                <a:tc rowSpan="5">
                  <a:txBody>
                    <a:bodyPr/>
                    <a:lstStyle/>
                    <a:p>
                      <a:pPr algn="ctr">
                        <a:lnSpc>
                          <a:spcPct val="115000"/>
                        </a:lnSpc>
                        <a:spcAft>
                          <a:spcPts val="0"/>
                        </a:spcAft>
                      </a:pPr>
                      <a:r>
                        <a:rPr lang="es-MX" sz="1400" dirty="0">
                          <a:effectLst/>
                        </a:rPr>
                        <a:t>87%</a:t>
                      </a:r>
                      <a:endParaRPr lang="es-MX" sz="1400" dirty="0">
                        <a:effectLst/>
                        <a:latin typeface="Calibri"/>
                        <a:ea typeface="Calibri"/>
                        <a:cs typeface="Times New Roman"/>
                      </a:endParaRPr>
                    </a:p>
                  </a:txBody>
                  <a:tcPr marL="44450" marR="44450" marT="0" marB="0" anchor="ctr"/>
                </a:tc>
                <a:extLst>
                  <a:ext uri="{0D108BD9-81ED-4DB2-BD59-A6C34878D82A}">
                    <a16:rowId xmlns:a16="http://schemas.microsoft.com/office/drawing/2014/main" val="10001"/>
                  </a:ext>
                </a:extLst>
              </a:tr>
              <a:tr h="221239">
                <a:tc vMerge="1">
                  <a:txBody>
                    <a:bodyPr/>
                    <a:lstStyle/>
                    <a:p>
                      <a:endParaRPr lang="es-MX"/>
                    </a:p>
                  </a:txBody>
                  <a:tcPr/>
                </a:tc>
                <a:tc>
                  <a:txBody>
                    <a:bodyPr/>
                    <a:lstStyle/>
                    <a:p>
                      <a:pPr algn="ctr">
                        <a:lnSpc>
                          <a:spcPct val="115000"/>
                        </a:lnSpc>
                        <a:spcAft>
                          <a:spcPts val="0"/>
                        </a:spcAft>
                      </a:pPr>
                      <a:r>
                        <a:rPr lang="es-MX" sz="1400" dirty="0">
                          <a:effectLst/>
                        </a:rPr>
                        <a:t>35</a:t>
                      </a:r>
                      <a:endParaRPr lang="es-MX" sz="14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dirty="0">
                          <a:effectLst/>
                        </a:rPr>
                        <a:t>Escuela atendida</a:t>
                      </a:r>
                      <a:endParaRPr lang="es-MX" sz="14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dirty="0">
                          <a:effectLst/>
                        </a:rPr>
                        <a:t>47</a:t>
                      </a:r>
                      <a:endParaRPr lang="es-MX" sz="14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dirty="0">
                          <a:effectLst/>
                        </a:rPr>
                        <a:t>134%</a:t>
                      </a:r>
                      <a:endParaRPr lang="es-MX" sz="1400" dirty="0">
                        <a:effectLst/>
                        <a:latin typeface="Calibri"/>
                        <a:ea typeface="Calibri"/>
                        <a:cs typeface="Times New Roman"/>
                      </a:endParaRPr>
                    </a:p>
                  </a:txBody>
                  <a:tcPr marL="44450" marR="44450" marT="0" marB="0" anchor="ctr"/>
                </a:tc>
                <a:tc vMerge="1">
                  <a:txBody>
                    <a:bodyPr/>
                    <a:lstStyle/>
                    <a:p>
                      <a:endParaRPr lang="es-MX"/>
                    </a:p>
                  </a:txBody>
                  <a:tcPr/>
                </a:tc>
                <a:extLst>
                  <a:ext uri="{0D108BD9-81ED-4DB2-BD59-A6C34878D82A}">
                    <a16:rowId xmlns:a16="http://schemas.microsoft.com/office/drawing/2014/main" val="10002"/>
                  </a:ext>
                </a:extLst>
              </a:tr>
              <a:tr h="221239">
                <a:tc vMerge="1">
                  <a:txBody>
                    <a:bodyPr/>
                    <a:lstStyle/>
                    <a:p>
                      <a:endParaRPr lang="es-MX"/>
                    </a:p>
                  </a:txBody>
                  <a:tcPr/>
                </a:tc>
                <a:tc>
                  <a:txBody>
                    <a:bodyPr/>
                    <a:lstStyle/>
                    <a:p>
                      <a:pPr algn="ctr">
                        <a:lnSpc>
                          <a:spcPct val="115000"/>
                        </a:lnSpc>
                        <a:spcAft>
                          <a:spcPts val="0"/>
                        </a:spcAft>
                      </a:pPr>
                      <a:r>
                        <a:rPr lang="es-MX" sz="1400" dirty="0">
                          <a:effectLst/>
                        </a:rPr>
                        <a:t>420</a:t>
                      </a:r>
                      <a:endParaRPr lang="es-MX" sz="14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a:effectLst/>
                        </a:rPr>
                        <a:t>Alumno preinscrito</a:t>
                      </a:r>
                      <a:endParaRPr lang="es-MX" sz="14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a:effectLst/>
                        </a:rPr>
                        <a:t>403</a:t>
                      </a:r>
                      <a:endParaRPr lang="es-MX" sz="14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a:effectLst/>
                        </a:rPr>
                        <a:t>96%</a:t>
                      </a:r>
                      <a:endParaRPr lang="es-MX" sz="1400">
                        <a:effectLst/>
                        <a:latin typeface="Calibri"/>
                        <a:ea typeface="Calibri"/>
                        <a:cs typeface="Times New Roman"/>
                      </a:endParaRPr>
                    </a:p>
                  </a:txBody>
                  <a:tcPr marL="44450" marR="44450" marT="0" marB="0" anchor="ctr"/>
                </a:tc>
                <a:tc vMerge="1">
                  <a:txBody>
                    <a:bodyPr/>
                    <a:lstStyle/>
                    <a:p>
                      <a:endParaRPr lang="es-MX"/>
                    </a:p>
                  </a:txBody>
                  <a:tcPr/>
                </a:tc>
                <a:extLst>
                  <a:ext uri="{0D108BD9-81ED-4DB2-BD59-A6C34878D82A}">
                    <a16:rowId xmlns:a16="http://schemas.microsoft.com/office/drawing/2014/main" val="10003"/>
                  </a:ext>
                </a:extLst>
              </a:tr>
              <a:tr h="390504">
                <a:tc vMerge="1">
                  <a:txBody>
                    <a:bodyPr/>
                    <a:lstStyle/>
                    <a:p>
                      <a:endParaRPr lang="es-MX"/>
                    </a:p>
                  </a:txBody>
                  <a:tcPr/>
                </a:tc>
                <a:tc>
                  <a:txBody>
                    <a:bodyPr/>
                    <a:lstStyle/>
                    <a:p>
                      <a:pPr algn="ctr">
                        <a:lnSpc>
                          <a:spcPct val="115000"/>
                        </a:lnSpc>
                        <a:spcAft>
                          <a:spcPts val="0"/>
                        </a:spcAft>
                      </a:pPr>
                      <a:r>
                        <a:rPr lang="es-MX" sz="1400" dirty="0">
                          <a:effectLst/>
                        </a:rPr>
                        <a:t>75</a:t>
                      </a:r>
                      <a:endParaRPr lang="es-MX" sz="14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dirty="0">
                          <a:effectLst/>
                        </a:rPr>
                        <a:t>Alumno de alto rendimiento captado</a:t>
                      </a:r>
                      <a:endParaRPr lang="es-MX" sz="14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dirty="0">
                          <a:effectLst/>
                        </a:rPr>
                        <a:t>95</a:t>
                      </a:r>
                      <a:endParaRPr lang="es-MX" sz="14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a:effectLst/>
                        </a:rPr>
                        <a:t>127%</a:t>
                      </a:r>
                      <a:endParaRPr lang="es-MX" sz="1400">
                        <a:effectLst/>
                        <a:latin typeface="Calibri"/>
                        <a:ea typeface="Calibri"/>
                        <a:cs typeface="Times New Roman"/>
                      </a:endParaRPr>
                    </a:p>
                  </a:txBody>
                  <a:tcPr marL="44450" marR="44450" marT="0" marB="0" anchor="ctr"/>
                </a:tc>
                <a:tc vMerge="1">
                  <a:txBody>
                    <a:bodyPr/>
                    <a:lstStyle/>
                    <a:p>
                      <a:endParaRPr lang="es-MX"/>
                    </a:p>
                  </a:txBody>
                  <a:tcPr/>
                </a:tc>
                <a:extLst>
                  <a:ext uri="{0D108BD9-81ED-4DB2-BD59-A6C34878D82A}">
                    <a16:rowId xmlns:a16="http://schemas.microsoft.com/office/drawing/2014/main" val="10004"/>
                  </a:ext>
                </a:extLst>
              </a:tr>
              <a:tr h="221239">
                <a:tc vMerge="1">
                  <a:txBody>
                    <a:bodyPr/>
                    <a:lstStyle/>
                    <a:p>
                      <a:endParaRPr lang="es-MX"/>
                    </a:p>
                  </a:txBody>
                  <a:tcPr/>
                </a:tc>
                <a:tc>
                  <a:txBody>
                    <a:bodyPr/>
                    <a:lstStyle/>
                    <a:p>
                      <a:pPr algn="ctr">
                        <a:lnSpc>
                          <a:spcPct val="115000"/>
                        </a:lnSpc>
                        <a:spcAft>
                          <a:spcPts val="0"/>
                        </a:spcAft>
                      </a:pPr>
                      <a:r>
                        <a:rPr lang="es-MX" sz="1400" dirty="0">
                          <a:effectLst/>
                        </a:rPr>
                        <a:t>100</a:t>
                      </a:r>
                      <a:endParaRPr lang="es-MX" sz="14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dirty="0">
                          <a:effectLst/>
                        </a:rPr>
                        <a:t>Actividad difundida</a:t>
                      </a:r>
                      <a:endParaRPr lang="es-MX" sz="14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dirty="0">
                          <a:effectLst/>
                        </a:rPr>
                        <a:t>107</a:t>
                      </a:r>
                      <a:endParaRPr lang="es-MX" sz="14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dirty="0">
                          <a:effectLst/>
                        </a:rPr>
                        <a:t>107%</a:t>
                      </a:r>
                      <a:endParaRPr lang="es-MX" sz="1400" dirty="0">
                        <a:effectLst/>
                        <a:latin typeface="Calibri"/>
                        <a:ea typeface="Calibri"/>
                        <a:cs typeface="Times New Roman"/>
                      </a:endParaRPr>
                    </a:p>
                  </a:txBody>
                  <a:tcPr marL="44450" marR="44450" marT="0" marB="0" anchor="ctr"/>
                </a:tc>
                <a:tc vMerge="1">
                  <a:txBody>
                    <a:bodyPr/>
                    <a:lstStyle/>
                    <a:p>
                      <a:endParaRPr lang="es-MX"/>
                    </a:p>
                  </a:txBody>
                  <a:tcPr/>
                </a:tc>
                <a:extLst>
                  <a:ext uri="{0D108BD9-81ED-4DB2-BD59-A6C34878D82A}">
                    <a16:rowId xmlns:a16="http://schemas.microsoft.com/office/drawing/2014/main" val="10005"/>
                  </a:ext>
                </a:extLst>
              </a:tr>
            </a:tbl>
          </a:graphicData>
        </a:graphic>
      </p:graphicFrame>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142" t="13914" r="33502" b="61071"/>
          <a:stretch/>
        </p:blipFill>
        <p:spPr bwMode="auto">
          <a:xfrm>
            <a:off x="2555776" y="3284984"/>
            <a:ext cx="3888431" cy="1383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4654152"/>
            <a:ext cx="1747798" cy="223123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79712" y="4682110"/>
            <a:ext cx="1728192" cy="220327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34795" t="16666" r="35583" b="7800"/>
          <a:stretch/>
        </p:blipFill>
        <p:spPr bwMode="auto">
          <a:xfrm>
            <a:off x="6444208" y="4077072"/>
            <a:ext cx="1880534" cy="272980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8891" t="36351" r="32250" b="16255"/>
          <a:stretch/>
        </p:blipFill>
        <p:spPr bwMode="auto">
          <a:xfrm>
            <a:off x="3995936" y="4941168"/>
            <a:ext cx="2137639" cy="170080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92701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6991685" y="265212"/>
            <a:ext cx="1396740" cy="859532"/>
          </a:xfrm>
          <a:prstGeom prst="rect">
            <a:avLst/>
          </a:prstGeom>
        </p:spPr>
      </p:pic>
      <p:graphicFrame>
        <p:nvGraphicFramePr>
          <p:cNvPr id="3" name="2 Tabla"/>
          <p:cNvGraphicFramePr>
            <a:graphicFrameLocks noGrp="1"/>
          </p:cNvGraphicFramePr>
          <p:nvPr>
            <p:extLst/>
          </p:nvPr>
        </p:nvGraphicFramePr>
        <p:xfrm>
          <a:off x="193303" y="1268760"/>
          <a:ext cx="7763073" cy="2722628"/>
        </p:xfrm>
        <a:graphic>
          <a:graphicData uri="http://schemas.openxmlformats.org/drawingml/2006/table">
            <a:tbl>
              <a:tblPr firstRow="1" firstCol="1" bandRow="1">
                <a:tableStyleId>{5C22544A-7EE6-4342-B048-85BDC9FD1C3A}</a:tableStyleId>
              </a:tblPr>
              <a:tblGrid>
                <a:gridCol w="1858417">
                  <a:extLst>
                    <a:ext uri="{9D8B030D-6E8A-4147-A177-3AD203B41FA5}">
                      <a16:colId xmlns:a16="http://schemas.microsoft.com/office/drawing/2014/main" val="20000"/>
                    </a:ext>
                  </a:extLst>
                </a:gridCol>
                <a:gridCol w="792088">
                  <a:extLst>
                    <a:ext uri="{9D8B030D-6E8A-4147-A177-3AD203B41FA5}">
                      <a16:colId xmlns:a16="http://schemas.microsoft.com/office/drawing/2014/main" val="20001"/>
                    </a:ext>
                  </a:extLst>
                </a:gridCol>
                <a:gridCol w="1830904">
                  <a:extLst>
                    <a:ext uri="{9D8B030D-6E8A-4147-A177-3AD203B41FA5}">
                      <a16:colId xmlns:a16="http://schemas.microsoft.com/office/drawing/2014/main" val="20002"/>
                    </a:ext>
                  </a:extLst>
                </a:gridCol>
                <a:gridCol w="1013233">
                  <a:extLst>
                    <a:ext uri="{9D8B030D-6E8A-4147-A177-3AD203B41FA5}">
                      <a16:colId xmlns:a16="http://schemas.microsoft.com/office/drawing/2014/main" val="20003"/>
                    </a:ext>
                  </a:extLst>
                </a:gridCol>
                <a:gridCol w="1013233">
                  <a:extLst>
                    <a:ext uri="{9D8B030D-6E8A-4147-A177-3AD203B41FA5}">
                      <a16:colId xmlns:a16="http://schemas.microsoft.com/office/drawing/2014/main" val="20004"/>
                    </a:ext>
                  </a:extLst>
                </a:gridCol>
                <a:gridCol w="1255198">
                  <a:extLst>
                    <a:ext uri="{9D8B030D-6E8A-4147-A177-3AD203B41FA5}">
                      <a16:colId xmlns:a16="http://schemas.microsoft.com/office/drawing/2014/main" val="20005"/>
                    </a:ext>
                  </a:extLst>
                </a:gridCol>
              </a:tblGrid>
              <a:tr h="582931">
                <a:tc>
                  <a:txBody>
                    <a:bodyPr/>
                    <a:lstStyle/>
                    <a:p>
                      <a:pPr algn="ctr">
                        <a:lnSpc>
                          <a:spcPct val="115000"/>
                        </a:lnSpc>
                        <a:spcAft>
                          <a:spcPts val="0"/>
                        </a:spcAft>
                      </a:pPr>
                      <a:r>
                        <a:rPr lang="es-MX" sz="1200" dirty="0">
                          <a:effectLst/>
                        </a:rPr>
                        <a:t>PROGRAMAS DEL POA 2018 ITST</a:t>
                      </a:r>
                      <a:endParaRPr lang="es-MX" sz="12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200" dirty="0">
                          <a:effectLst/>
                        </a:rPr>
                        <a:t>META ANUAL</a:t>
                      </a:r>
                      <a:endParaRPr lang="es-MX" sz="12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200" dirty="0">
                          <a:effectLst/>
                        </a:rPr>
                        <a:t>UNIDAD DE MEDIDA</a:t>
                      </a:r>
                      <a:endParaRPr lang="es-MX" sz="12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200" dirty="0">
                          <a:effectLst/>
                        </a:rPr>
                        <a:t>META LOGRADA AL PERIODO</a:t>
                      </a:r>
                      <a:endParaRPr lang="es-MX" sz="12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200" dirty="0">
                          <a:effectLst/>
                        </a:rPr>
                        <a:t>% AVANCE DE LA META AL PERIODO</a:t>
                      </a:r>
                      <a:endParaRPr lang="es-MX" sz="12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200" dirty="0">
                          <a:effectLst/>
                        </a:rPr>
                        <a:t>% AVANCE ANUAL DEL PROGRAMA</a:t>
                      </a:r>
                      <a:endParaRPr lang="es-MX" sz="1200" dirty="0">
                        <a:effectLst/>
                        <a:latin typeface="Calibri"/>
                        <a:ea typeface="Calibri"/>
                        <a:cs typeface="Times New Roman"/>
                      </a:endParaRPr>
                    </a:p>
                  </a:txBody>
                  <a:tcPr marL="44450" marR="44450" marT="0" marB="0" anchor="ctr"/>
                </a:tc>
                <a:extLst>
                  <a:ext uri="{0D108BD9-81ED-4DB2-BD59-A6C34878D82A}">
                    <a16:rowId xmlns:a16="http://schemas.microsoft.com/office/drawing/2014/main" val="10000"/>
                  </a:ext>
                </a:extLst>
              </a:tr>
              <a:tr h="680086">
                <a:tc>
                  <a:txBody>
                    <a:bodyPr/>
                    <a:lstStyle/>
                    <a:p>
                      <a:pPr algn="l">
                        <a:lnSpc>
                          <a:spcPct val="115000"/>
                        </a:lnSpc>
                        <a:spcAft>
                          <a:spcPts val="0"/>
                        </a:spcAft>
                      </a:pPr>
                      <a:r>
                        <a:rPr lang="es-MX" sz="1400" dirty="0">
                          <a:effectLst/>
                        </a:rPr>
                        <a:t>3. Fortalecimiento a la acreditación de los programas</a:t>
                      </a:r>
                      <a:endParaRPr lang="es-MX" sz="14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dirty="0">
                          <a:effectLst/>
                        </a:rPr>
                        <a:t>2</a:t>
                      </a:r>
                      <a:endParaRPr lang="es-MX" sz="14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dirty="0">
                          <a:effectLst/>
                        </a:rPr>
                        <a:t>Programa acreditado</a:t>
                      </a:r>
                      <a:endParaRPr lang="es-MX" sz="1400" dirty="0">
                        <a:effectLst/>
                        <a:latin typeface="Calibri"/>
                        <a:ea typeface="Calibri"/>
                        <a:cs typeface="Times New Roman"/>
                      </a:endParaRPr>
                    </a:p>
                  </a:txBody>
                  <a:tcPr marL="44450" marR="44450" marT="0" marB="0" anchor="ctr"/>
                </a:tc>
                <a:tc>
                  <a:txBody>
                    <a:bodyPr/>
                    <a:lstStyle/>
                    <a:p>
                      <a:pPr algn="ctr">
                        <a:lnSpc>
                          <a:spcPct val="115000"/>
                        </a:lnSpc>
                        <a:spcAft>
                          <a:spcPts val="1000"/>
                        </a:spcAft>
                      </a:pPr>
                      <a:r>
                        <a:rPr lang="es-MX" sz="1400">
                          <a:effectLst/>
                        </a:rPr>
                        <a:t>0%</a:t>
                      </a:r>
                      <a:endParaRPr lang="es-MX" sz="1400">
                        <a:effectLst/>
                        <a:latin typeface="Calibri"/>
                        <a:ea typeface="Calibri"/>
                        <a:cs typeface="Times New Roman"/>
                      </a:endParaRPr>
                    </a:p>
                  </a:txBody>
                  <a:tcPr marL="44450" marR="44450" marT="0" marB="0" anchor="ctr"/>
                </a:tc>
                <a:tc>
                  <a:txBody>
                    <a:bodyPr/>
                    <a:lstStyle/>
                    <a:p>
                      <a:pPr algn="ctr">
                        <a:lnSpc>
                          <a:spcPct val="115000"/>
                        </a:lnSpc>
                        <a:spcAft>
                          <a:spcPts val="1000"/>
                        </a:spcAft>
                      </a:pPr>
                      <a:r>
                        <a:rPr lang="es-MX" sz="1400">
                          <a:effectLst/>
                        </a:rPr>
                        <a:t>0%</a:t>
                      </a:r>
                      <a:endParaRPr lang="es-MX" sz="14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dirty="0">
                          <a:effectLst/>
                        </a:rPr>
                        <a:t>0%</a:t>
                      </a:r>
                      <a:endParaRPr lang="es-MX" sz="1400" dirty="0">
                        <a:effectLst/>
                        <a:latin typeface="Calibri"/>
                        <a:ea typeface="Calibri"/>
                        <a:cs typeface="Times New Roman"/>
                      </a:endParaRPr>
                    </a:p>
                  </a:txBody>
                  <a:tcPr marL="44450" marR="44450" marT="0" marB="0" anchor="ctr"/>
                </a:tc>
                <a:extLst>
                  <a:ext uri="{0D108BD9-81ED-4DB2-BD59-A6C34878D82A}">
                    <a16:rowId xmlns:a16="http://schemas.microsoft.com/office/drawing/2014/main" val="10001"/>
                  </a:ext>
                </a:extLst>
              </a:tr>
              <a:tr h="453391">
                <a:tc>
                  <a:txBody>
                    <a:bodyPr/>
                    <a:lstStyle/>
                    <a:p>
                      <a:pPr algn="l">
                        <a:lnSpc>
                          <a:spcPct val="115000"/>
                        </a:lnSpc>
                        <a:spcAft>
                          <a:spcPts val="0"/>
                        </a:spcAft>
                      </a:pPr>
                      <a:r>
                        <a:rPr lang="es-MX" sz="1400" dirty="0">
                          <a:effectLst/>
                        </a:rPr>
                        <a:t>4. Modelo de Educación Dual</a:t>
                      </a:r>
                      <a:endParaRPr lang="es-MX" sz="14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dirty="0">
                          <a:effectLst/>
                        </a:rPr>
                        <a:t>1</a:t>
                      </a:r>
                      <a:endParaRPr lang="es-MX" sz="14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dirty="0">
                          <a:effectLst/>
                        </a:rPr>
                        <a:t>Modelo implementado</a:t>
                      </a:r>
                      <a:endParaRPr lang="es-MX" sz="14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dirty="0">
                          <a:effectLst/>
                        </a:rPr>
                        <a:t>1</a:t>
                      </a:r>
                      <a:endParaRPr lang="es-MX" sz="14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dirty="0">
                          <a:effectLst/>
                        </a:rPr>
                        <a:t>100%</a:t>
                      </a:r>
                      <a:endParaRPr lang="es-MX" sz="14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dirty="0">
                          <a:effectLst/>
                        </a:rPr>
                        <a:t>100%</a:t>
                      </a:r>
                      <a:endParaRPr lang="es-MX" sz="1400" dirty="0">
                        <a:effectLst/>
                        <a:latin typeface="Calibri"/>
                        <a:ea typeface="Calibri"/>
                        <a:cs typeface="Times New Roman"/>
                      </a:endParaRPr>
                    </a:p>
                  </a:txBody>
                  <a:tcPr marL="44450" marR="44450" marT="0" marB="0" anchor="ctr"/>
                </a:tc>
                <a:extLst>
                  <a:ext uri="{0D108BD9-81ED-4DB2-BD59-A6C34878D82A}">
                    <a16:rowId xmlns:a16="http://schemas.microsoft.com/office/drawing/2014/main" val="10002"/>
                  </a:ext>
                </a:extLst>
              </a:tr>
              <a:tr h="341490">
                <a:tc rowSpan="2">
                  <a:txBody>
                    <a:bodyPr/>
                    <a:lstStyle/>
                    <a:p>
                      <a:pPr algn="l">
                        <a:lnSpc>
                          <a:spcPct val="115000"/>
                        </a:lnSpc>
                        <a:spcAft>
                          <a:spcPts val="0"/>
                        </a:spcAft>
                      </a:pPr>
                      <a:r>
                        <a:rPr lang="es-MX" sz="1400" dirty="0">
                          <a:effectLst/>
                        </a:rPr>
                        <a:t>5. Equipamiento y Profesionalización del Centro de Información</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100</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Volumen adquirido</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171</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171%</a:t>
                      </a:r>
                      <a:endParaRPr lang="es-MX" sz="1400" dirty="0">
                        <a:effectLst/>
                        <a:latin typeface="Calibri"/>
                        <a:ea typeface="Calibri"/>
                        <a:cs typeface="Times New Roman"/>
                      </a:endParaRPr>
                    </a:p>
                  </a:txBody>
                  <a:tcPr marL="23380" marR="23380" marT="0" marB="0" anchor="ctr"/>
                </a:tc>
                <a:tc rowSpan="2">
                  <a:txBody>
                    <a:bodyPr/>
                    <a:lstStyle/>
                    <a:p>
                      <a:pPr algn="ctr">
                        <a:lnSpc>
                          <a:spcPct val="115000"/>
                        </a:lnSpc>
                        <a:spcAft>
                          <a:spcPts val="0"/>
                        </a:spcAft>
                      </a:pPr>
                      <a:r>
                        <a:rPr lang="es-MX" sz="1400" dirty="0">
                          <a:effectLst/>
                        </a:rPr>
                        <a:t>50%</a:t>
                      </a:r>
                      <a:endParaRPr lang="es-MX" sz="1400" dirty="0">
                        <a:effectLst/>
                        <a:latin typeface="Calibri"/>
                        <a:ea typeface="Calibri"/>
                        <a:cs typeface="Times New Roman"/>
                      </a:endParaRPr>
                    </a:p>
                  </a:txBody>
                  <a:tcPr marL="23380" marR="23380" marT="0" marB="0" anchor="ctr"/>
                </a:tc>
                <a:extLst>
                  <a:ext uri="{0D108BD9-81ED-4DB2-BD59-A6C34878D82A}">
                    <a16:rowId xmlns:a16="http://schemas.microsoft.com/office/drawing/2014/main" val="10003"/>
                  </a:ext>
                </a:extLst>
              </a:tr>
              <a:tr h="565291">
                <a:tc vMerge="1">
                  <a:txBody>
                    <a:bodyPr/>
                    <a:lstStyle/>
                    <a:p>
                      <a:endParaRPr lang="es-MX"/>
                    </a:p>
                  </a:txBody>
                  <a:tcPr/>
                </a:tc>
                <a:tc>
                  <a:txBody>
                    <a:bodyPr/>
                    <a:lstStyle/>
                    <a:p>
                      <a:pPr algn="ctr">
                        <a:lnSpc>
                          <a:spcPct val="115000"/>
                        </a:lnSpc>
                        <a:spcAft>
                          <a:spcPts val="0"/>
                        </a:spcAft>
                      </a:pPr>
                      <a:r>
                        <a:rPr lang="es-MX" sz="1400" dirty="0">
                          <a:effectLst/>
                        </a:rPr>
                        <a:t>10</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Suscripción a revistas</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0</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0%</a:t>
                      </a:r>
                      <a:endParaRPr lang="es-MX" sz="1400" dirty="0">
                        <a:effectLst/>
                        <a:latin typeface="Calibri"/>
                        <a:ea typeface="Calibri"/>
                        <a:cs typeface="Times New Roman"/>
                      </a:endParaRPr>
                    </a:p>
                  </a:txBody>
                  <a:tcPr marL="23380" marR="23380" marT="0" marB="0" anchor="ctr"/>
                </a:tc>
                <a:tc vMerge="1">
                  <a:txBody>
                    <a:bodyPr/>
                    <a:lstStyle/>
                    <a:p>
                      <a:endParaRPr lang="es-MX"/>
                    </a:p>
                  </a:txBody>
                  <a:tcPr/>
                </a:tc>
                <a:extLst>
                  <a:ext uri="{0D108BD9-81ED-4DB2-BD59-A6C34878D82A}">
                    <a16:rowId xmlns:a16="http://schemas.microsoft.com/office/drawing/2014/main" val="10004"/>
                  </a:ext>
                </a:extLst>
              </a:tr>
            </a:tbl>
          </a:graphicData>
        </a:graphic>
      </p:graphicFrame>
      <p:graphicFrame>
        <p:nvGraphicFramePr>
          <p:cNvPr id="4" name="3 Diagrama"/>
          <p:cNvGraphicFramePr/>
          <p:nvPr>
            <p:extLst/>
          </p:nvPr>
        </p:nvGraphicFramePr>
        <p:xfrm>
          <a:off x="337319" y="4293096"/>
          <a:ext cx="7763073" cy="2376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002799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6991685" y="265212"/>
            <a:ext cx="1396740" cy="859532"/>
          </a:xfrm>
          <a:prstGeom prst="rect">
            <a:avLst/>
          </a:prstGeom>
        </p:spPr>
      </p:pic>
      <p:graphicFrame>
        <p:nvGraphicFramePr>
          <p:cNvPr id="3" name="2 Tabla"/>
          <p:cNvGraphicFramePr>
            <a:graphicFrameLocks noGrp="1"/>
          </p:cNvGraphicFramePr>
          <p:nvPr>
            <p:extLst/>
          </p:nvPr>
        </p:nvGraphicFramePr>
        <p:xfrm>
          <a:off x="323529" y="1268760"/>
          <a:ext cx="7632849" cy="2149604"/>
        </p:xfrm>
        <a:graphic>
          <a:graphicData uri="http://schemas.openxmlformats.org/drawingml/2006/table">
            <a:tbl>
              <a:tblPr firstRow="1" firstCol="1" bandRow="1">
                <a:tableStyleId>{5C22544A-7EE6-4342-B048-85BDC9FD1C3A}</a:tableStyleId>
              </a:tblPr>
              <a:tblGrid>
                <a:gridCol w="2016223">
                  <a:extLst>
                    <a:ext uri="{9D8B030D-6E8A-4147-A177-3AD203B41FA5}">
                      <a16:colId xmlns:a16="http://schemas.microsoft.com/office/drawing/2014/main" val="20000"/>
                    </a:ext>
                  </a:extLst>
                </a:gridCol>
                <a:gridCol w="895306">
                  <a:extLst>
                    <a:ext uri="{9D8B030D-6E8A-4147-A177-3AD203B41FA5}">
                      <a16:colId xmlns:a16="http://schemas.microsoft.com/office/drawing/2014/main" val="20001"/>
                    </a:ext>
                  </a:extLst>
                </a:gridCol>
                <a:gridCol w="1584285">
                  <a:extLst>
                    <a:ext uri="{9D8B030D-6E8A-4147-A177-3AD203B41FA5}">
                      <a16:colId xmlns:a16="http://schemas.microsoft.com/office/drawing/2014/main" val="20002"/>
                    </a:ext>
                  </a:extLst>
                </a:gridCol>
                <a:gridCol w="906657">
                  <a:extLst>
                    <a:ext uri="{9D8B030D-6E8A-4147-A177-3AD203B41FA5}">
                      <a16:colId xmlns:a16="http://schemas.microsoft.com/office/drawing/2014/main" val="20003"/>
                    </a:ext>
                  </a:extLst>
                </a:gridCol>
                <a:gridCol w="1071039">
                  <a:extLst>
                    <a:ext uri="{9D8B030D-6E8A-4147-A177-3AD203B41FA5}">
                      <a16:colId xmlns:a16="http://schemas.microsoft.com/office/drawing/2014/main" val="20004"/>
                    </a:ext>
                  </a:extLst>
                </a:gridCol>
                <a:gridCol w="1159339">
                  <a:extLst>
                    <a:ext uri="{9D8B030D-6E8A-4147-A177-3AD203B41FA5}">
                      <a16:colId xmlns:a16="http://schemas.microsoft.com/office/drawing/2014/main" val="20005"/>
                    </a:ext>
                  </a:extLst>
                </a:gridCol>
              </a:tblGrid>
              <a:tr h="864096">
                <a:tc>
                  <a:txBody>
                    <a:bodyPr/>
                    <a:lstStyle/>
                    <a:p>
                      <a:pPr algn="ctr">
                        <a:lnSpc>
                          <a:spcPct val="115000"/>
                        </a:lnSpc>
                        <a:spcAft>
                          <a:spcPts val="0"/>
                        </a:spcAft>
                      </a:pPr>
                      <a:r>
                        <a:rPr lang="es-MX" sz="1400" dirty="0">
                          <a:effectLst/>
                        </a:rPr>
                        <a:t>PROGRAMAS DEL POA 2018 ITST</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a:effectLst/>
                        </a:rPr>
                        <a:t>META ANUAL</a:t>
                      </a:r>
                      <a:endParaRPr lang="es-MX" sz="140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a:effectLst/>
                        </a:rPr>
                        <a:t>UNIDAD DE MEDIDA</a:t>
                      </a:r>
                      <a:endParaRPr lang="es-MX" sz="140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META LOGRADA AL PERIODO</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 AVANCE DE LA META AL PERIODO</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 AVANCE ANUAL DEL PROGRAMA</a:t>
                      </a:r>
                      <a:endParaRPr lang="es-MX" sz="1400" dirty="0">
                        <a:effectLst/>
                        <a:latin typeface="Calibri"/>
                        <a:ea typeface="Calibri"/>
                        <a:cs typeface="Times New Roman"/>
                      </a:endParaRPr>
                    </a:p>
                  </a:txBody>
                  <a:tcPr marL="23380" marR="23380" marT="0" marB="0" anchor="ctr"/>
                </a:tc>
                <a:extLst>
                  <a:ext uri="{0D108BD9-81ED-4DB2-BD59-A6C34878D82A}">
                    <a16:rowId xmlns:a16="http://schemas.microsoft.com/office/drawing/2014/main" val="10000"/>
                  </a:ext>
                </a:extLst>
              </a:tr>
              <a:tr h="432048">
                <a:tc>
                  <a:txBody>
                    <a:bodyPr/>
                    <a:lstStyle/>
                    <a:p>
                      <a:pPr algn="l">
                        <a:lnSpc>
                          <a:spcPct val="115000"/>
                        </a:lnSpc>
                        <a:spcAft>
                          <a:spcPts val="0"/>
                        </a:spcAft>
                      </a:pPr>
                      <a:r>
                        <a:rPr lang="es-MX" sz="1400" dirty="0">
                          <a:effectLst/>
                        </a:rPr>
                        <a:t>6. Evaluación del Desempeño Escolar</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a:effectLst/>
                        </a:rPr>
                        <a:t>1</a:t>
                      </a:r>
                      <a:endParaRPr lang="es-MX" sz="140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Implementación de trayectoria escolar</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a:effectLst/>
                        </a:rPr>
                        <a:t>0</a:t>
                      </a:r>
                      <a:endParaRPr lang="es-MX" sz="140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a:effectLst/>
                        </a:rPr>
                        <a:t>0%</a:t>
                      </a:r>
                      <a:endParaRPr lang="es-MX" sz="140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0%</a:t>
                      </a:r>
                      <a:endParaRPr lang="es-MX" sz="1400" dirty="0">
                        <a:effectLst/>
                        <a:latin typeface="Calibri"/>
                        <a:ea typeface="Calibri"/>
                        <a:cs typeface="Times New Roman"/>
                      </a:endParaRPr>
                    </a:p>
                  </a:txBody>
                  <a:tcPr marL="23380" marR="23380" marT="0" marB="0" anchor="ctr"/>
                </a:tc>
                <a:extLst>
                  <a:ext uri="{0D108BD9-81ED-4DB2-BD59-A6C34878D82A}">
                    <a16:rowId xmlns:a16="http://schemas.microsoft.com/office/drawing/2014/main" val="10001"/>
                  </a:ext>
                </a:extLst>
              </a:tr>
              <a:tr h="216024">
                <a:tc>
                  <a:txBody>
                    <a:bodyPr/>
                    <a:lstStyle/>
                    <a:p>
                      <a:pPr algn="l">
                        <a:lnSpc>
                          <a:spcPct val="115000"/>
                        </a:lnSpc>
                        <a:spcAft>
                          <a:spcPts val="0"/>
                        </a:spcAft>
                      </a:pPr>
                      <a:r>
                        <a:rPr lang="es-MX" sz="1400" dirty="0">
                          <a:effectLst/>
                        </a:rPr>
                        <a:t>7. Evaluación al Ingreso</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350</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a:effectLst/>
                        </a:rPr>
                        <a:t>Aspirante evaluado</a:t>
                      </a:r>
                      <a:endParaRPr lang="es-MX" sz="140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a:effectLst/>
                        </a:rPr>
                        <a:t>348</a:t>
                      </a:r>
                      <a:endParaRPr lang="es-MX" sz="140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a:effectLst/>
                        </a:rPr>
                        <a:t>99%</a:t>
                      </a:r>
                      <a:endParaRPr lang="es-MX" sz="140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a:effectLst/>
                        </a:rPr>
                        <a:t>99%</a:t>
                      </a:r>
                      <a:endParaRPr lang="es-MX" sz="1400">
                        <a:effectLst/>
                        <a:latin typeface="Calibri"/>
                        <a:ea typeface="Calibri"/>
                        <a:cs typeface="Times New Roman"/>
                      </a:endParaRPr>
                    </a:p>
                  </a:txBody>
                  <a:tcPr marL="23380" marR="23380" marT="0" marB="0" anchor="ctr"/>
                </a:tc>
                <a:extLst>
                  <a:ext uri="{0D108BD9-81ED-4DB2-BD59-A6C34878D82A}">
                    <a16:rowId xmlns:a16="http://schemas.microsoft.com/office/drawing/2014/main" val="10002"/>
                  </a:ext>
                </a:extLst>
              </a:tr>
              <a:tr h="432048">
                <a:tc>
                  <a:txBody>
                    <a:bodyPr/>
                    <a:lstStyle/>
                    <a:p>
                      <a:pPr algn="l">
                        <a:lnSpc>
                          <a:spcPct val="115000"/>
                        </a:lnSpc>
                        <a:spcAft>
                          <a:spcPts val="0"/>
                        </a:spcAft>
                      </a:pPr>
                      <a:r>
                        <a:rPr lang="es-MX" sz="1400" dirty="0">
                          <a:effectLst/>
                        </a:rPr>
                        <a:t>8. Actos Protocolarios de Titulación</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170</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Alumno titulado</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193</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114%</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100%</a:t>
                      </a:r>
                      <a:endParaRPr lang="es-MX" sz="1400" dirty="0">
                        <a:effectLst/>
                        <a:latin typeface="Calibri"/>
                        <a:ea typeface="Calibri"/>
                        <a:cs typeface="Times New Roman"/>
                      </a:endParaRPr>
                    </a:p>
                  </a:txBody>
                  <a:tcPr marL="23380" marR="23380" marT="0" marB="0" anchor="ctr"/>
                </a:tc>
                <a:extLst>
                  <a:ext uri="{0D108BD9-81ED-4DB2-BD59-A6C34878D82A}">
                    <a16:rowId xmlns:a16="http://schemas.microsoft.com/office/drawing/2014/main" val="10003"/>
                  </a:ext>
                </a:extLst>
              </a:tr>
            </a:tbl>
          </a:graphicData>
        </a:graphic>
      </p:graphicFrame>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18" y="4025002"/>
            <a:ext cx="3580326" cy="192427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4025002"/>
            <a:ext cx="3424656" cy="192427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65581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947006"/>
            <a:ext cx="7620000" cy="1143000"/>
          </a:xfrm>
        </p:spPr>
        <p:txBody>
          <a:bodyPr/>
          <a:lstStyle/>
          <a:p>
            <a:r>
              <a:rPr lang="es-MX" sz="2000" b="1" dirty="0">
                <a:hlinkClick r:id="rId2" action="ppaction://hlinkfile"/>
              </a:rPr>
              <a:t>I. LISTA DE ASISTENCIA</a:t>
            </a:r>
            <a:endParaRPr lang="es-MX" sz="2000" b="1" dirty="0">
              <a:hlinkClick r:id="rId3" action="ppaction://hlinkfile">
                <a:extLst>
                  <a:ext uri="{A12FA001-AC4F-418D-AE19-62706E023703}">
                    <ahyp:hlinkClr xmlns:ahyp="http://schemas.microsoft.com/office/drawing/2018/hyperlinkcolor" val="tx"/>
                  </a:ext>
                </a:extLst>
              </a:hlinkClick>
            </a:endParaRPr>
          </a:p>
        </p:txBody>
      </p:sp>
      <p:sp>
        <p:nvSpPr>
          <p:cNvPr id="5" name="1 Título">
            <a:extLst>
              <a:ext uri="{FF2B5EF4-FFF2-40B4-BE49-F238E27FC236}">
                <a16:creationId xmlns:a16="http://schemas.microsoft.com/office/drawing/2014/main" id="{EBAEFF95-45FF-4FFC-89AF-1FE82DA13044}"/>
              </a:ext>
            </a:extLst>
          </p:cNvPr>
          <p:cNvSpPr txBox="1">
            <a:spLocks/>
          </p:cNvSpPr>
          <p:nvPr/>
        </p:nvSpPr>
        <p:spPr>
          <a:xfrm>
            <a:off x="457200" y="2090006"/>
            <a:ext cx="76200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s-MX" sz="2000" b="1" dirty="0"/>
              <a:t>II. DECLARACIÓN DE QUÓRUM E INICIO DE SESIÓN</a:t>
            </a:r>
          </a:p>
        </p:txBody>
      </p:sp>
      <p:sp>
        <p:nvSpPr>
          <p:cNvPr id="7" name="1 Título">
            <a:extLst>
              <a:ext uri="{FF2B5EF4-FFF2-40B4-BE49-F238E27FC236}">
                <a16:creationId xmlns:a16="http://schemas.microsoft.com/office/drawing/2014/main" id="{BB3F2641-5E05-4997-92EC-9D0929BC79E1}"/>
              </a:ext>
            </a:extLst>
          </p:cNvPr>
          <p:cNvSpPr txBox="1">
            <a:spLocks/>
          </p:cNvSpPr>
          <p:nvPr/>
        </p:nvSpPr>
        <p:spPr>
          <a:xfrm>
            <a:off x="457200" y="3053495"/>
            <a:ext cx="76200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s-MX" sz="2000" b="1" dirty="0">
                <a:hlinkClick r:id="rId4" action="ppaction://hlinkfile"/>
              </a:rPr>
              <a:t>III. LECTURA Y APROBACIÓN DEL ORDEN DEL DÍA</a:t>
            </a:r>
            <a:endParaRPr lang="es-MX" sz="2000" b="1" dirty="0"/>
          </a:p>
        </p:txBody>
      </p:sp>
      <p:pic>
        <p:nvPicPr>
          <p:cNvPr id="11" name="Imagen 4">
            <a:extLst>
              <a:ext uri="{FF2B5EF4-FFF2-40B4-BE49-F238E27FC236}">
                <a16:creationId xmlns:a16="http://schemas.microsoft.com/office/drawing/2014/main" id="{A06FFDC9-805E-4BC5-ABCC-74DC4CFE937E}"/>
              </a:ext>
            </a:extLst>
          </p:cNvPr>
          <p:cNvPicPr>
            <a:picLocks noChangeAspect="1"/>
          </p:cNvPicPr>
          <p:nvPr/>
        </p:nvPicPr>
        <p:blipFill>
          <a:blip r:embed="rId5"/>
          <a:stretch>
            <a:fillRect/>
          </a:stretch>
        </p:blipFill>
        <p:spPr>
          <a:xfrm>
            <a:off x="6991685" y="265212"/>
            <a:ext cx="1396740" cy="859532"/>
          </a:xfrm>
          <a:prstGeom prst="rect">
            <a:avLst/>
          </a:prstGeom>
        </p:spPr>
      </p:pic>
      <p:sp>
        <p:nvSpPr>
          <p:cNvPr id="3" name="Rectángulo 2">
            <a:extLst>
              <a:ext uri="{FF2B5EF4-FFF2-40B4-BE49-F238E27FC236}">
                <a16:creationId xmlns:a16="http://schemas.microsoft.com/office/drawing/2014/main" id="{B1A71239-9995-4D1B-9BA2-F547F2EB7967}"/>
              </a:ext>
            </a:extLst>
          </p:cNvPr>
          <p:cNvSpPr/>
          <p:nvPr/>
        </p:nvSpPr>
        <p:spPr>
          <a:xfrm>
            <a:off x="457200" y="4386148"/>
            <a:ext cx="7859216" cy="400110"/>
          </a:xfrm>
          <a:prstGeom prst="rect">
            <a:avLst/>
          </a:prstGeom>
        </p:spPr>
        <p:txBody>
          <a:bodyPr wrap="square">
            <a:spAutoFit/>
          </a:bodyPr>
          <a:lstStyle/>
          <a:p>
            <a:pPr marL="457200" lvl="0" indent="-457200">
              <a:buClr>
                <a:schemeClr val="accent6">
                  <a:lumMod val="75000"/>
                </a:schemeClr>
              </a:buClr>
              <a:buNone/>
            </a:pPr>
            <a:r>
              <a:rPr lang="es-MX" altLang="es-MX" sz="2000" b="1" spc="-100" dirty="0">
                <a:solidFill>
                  <a:schemeClr val="tx2"/>
                </a:solidFill>
                <a:latin typeface="+mj-lt"/>
                <a:ea typeface="+mj-ea"/>
                <a:cs typeface="+mj-cs"/>
                <a:hlinkClick r:id="rId6" action="ppaction://hlinkfile"/>
              </a:rPr>
              <a:t>IV. RATIFICACIÓN DEL ACTA DE LA SESIÓN ANTERIOR.</a:t>
            </a:r>
            <a:endParaRPr lang="es-MX" altLang="es-MX" sz="2000" b="1" spc="-100" dirty="0">
              <a:solidFill>
                <a:schemeClr val="tx2"/>
              </a:solidFill>
              <a:latin typeface="+mj-lt"/>
              <a:ea typeface="+mj-ea"/>
              <a:cs typeface="+mj-cs"/>
            </a:endParaRPr>
          </a:p>
        </p:txBody>
      </p:sp>
      <p:sp>
        <p:nvSpPr>
          <p:cNvPr id="8" name="1 Título">
            <a:extLst>
              <a:ext uri="{FF2B5EF4-FFF2-40B4-BE49-F238E27FC236}">
                <a16:creationId xmlns:a16="http://schemas.microsoft.com/office/drawing/2014/main" id="{EACC2062-539A-47E6-AC06-9D6546F43AF8}"/>
              </a:ext>
            </a:extLst>
          </p:cNvPr>
          <p:cNvSpPr txBox="1">
            <a:spLocks/>
          </p:cNvSpPr>
          <p:nvPr/>
        </p:nvSpPr>
        <p:spPr>
          <a:xfrm>
            <a:off x="457200" y="4957648"/>
            <a:ext cx="76200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s-MX" sz="2000" b="1" dirty="0"/>
              <a:t>V. SEGUIMIENTO DE ACUERDOS</a:t>
            </a:r>
          </a:p>
        </p:txBody>
      </p:sp>
    </p:spTree>
    <p:extLst>
      <p:ext uri="{BB962C8B-B14F-4D97-AF65-F5344CB8AC3E}">
        <p14:creationId xmlns:p14="http://schemas.microsoft.com/office/powerpoint/2010/main" val="1732318949"/>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6991685" y="265212"/>
            <a:ext cx="1396740" cy="859532"/>
          </a:xfrm>
          <a:prstGeom prst="rect">
            <a:avLst/>
          </a:prstGeom>
        </p:spPr>
      </p:pic>
      <p:graphicFrame>
        <p:nvGraphicFramePr>
          <p:cNvPr id="3" name="2 Tabla"/>
          <p:cNvGraphicFramePr>
            <a:graphicFrameLocks noGrp="1"/>
          </p:cNvGraphicFramePr>
          <p:nvPr>
            <p:extLst/>
          </p:nvPr>
        </p:nvGraphicFramePr>
        <p:xfrm>
          <a:off x="330423" y="1268760"/>
          <a:ext cx="7841977" cy="2277239"/>
        </p:xfrm>
        <a:graphic>
          <a:graphicData uri="http://schemas.openxmlformats.org/drawingml/2006/table">
            <a:tbl>
              <a:tblPr firstRow="1" firstCol="1" bandRow="1">
                <a:tableStyleId>{5C22544A-7EE6-4342-B048-85BDC9FD1C3A}</a:tableStyleId>
              </a:tblPr>
              <a:tblGrid>
                <a:gridCol w="1455641">
                  <a:extLst>
                    <a:ext uri="{9D8B030D-6E8A-4147-A177-3AD203B41FA5}">
                      <a16:colId xmlns:a16="http://schemas.microsoft.com/office/drawing/2014/main" val="20000"/>
                    </a:ext>
                  </a:extLst>
                </a:gridCol>
                <a:gridCol w="1273768">
                  <a:extLst>
                    <a:ext uri="{9D8B030D-6E8A-4147-A177-3AD203B41FA5}">
                      <a16:colId xmlns:a16="http://schemas.microsoft.com/office/drawing/2014/main" val="20001"/>
                    </a:ext>
                  </a:extLst>
                </a:gridCol>
                <a:gridCol w="1797552">
                  <a:extLst>
                    <a:ext uri="{9D8B030D-6E8A-4147-A177-3AD203B41FA5}">
                      <a16:colId xmlns:a16="http://schemas.microsoft.com/office/drawing/2014/main" val="20002"/>
                    </a:ext>
                  </a:extLst>
                </a:gridCol>
                <a:gridCol w="1023530">
                  <a:extLst>
                    <a:ext uri="{9D8B030D-6E8A-4147-A177-3AD203B41FA5}">
                      <a16:colId xmlns:a16="http://schemas.microsoft.com/office/drawing/2014/main" val="20003"/>
                    </a:ext>
                  </a:extLst>
                </a:gridCol>
                <a:gridCol w="1023530">
                  <a:extLst>
                    <a:ext uri="{9D8B030D-6E8A-4147-A177-3AD203B41FA5}">
                      <a16:colId xmlns:a16="http://schemas.microsoft.com/office/drawing/2014/main" val="20004"/>
                    </a:ext>
                  </a:extLst>
                </a:gridCol>
                <a:gridCol w="1267956">
                  <a:extLst>
                    <a:ext uri="{9D8B030D-6E8A-4147-A177-3AD203B41FA5}">
                      <a16:colId xmlns:a16="http://schemas.microsoft.com/office/drawing/2014/main" val="20005"/>
                    </a:ext>
                  </a:extLst>
                </a:gridCol>
              </a:tblGrid>
              <a:tr h="572900">
                <a:tc>
                  <a:txBody>
                    <a:bodyPr/>
                    <a:lstStyle/>
                    <a:p>
                      <a:pPr algn="ctr">
                        <a:lnSpc>
                          <a:spcPct val="115000"/>
                        </a:lnSpc>
                        <a:spcAft>
                          <a:spcPts val="0"/>
                        </a:spcAft>
                      </a:pPr>
                      <a:r>
                        <a:rPr lang="es-MX" sz="1200" dirty="0">
                          <a:effectLst/>
                        </a:rPr>
                        <a:t>PROGRAMAS DEL POA 2018 ITST</a:t>
                      </a:r>
                      <a:endParaRPr lang="es-MX" sz="12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200">
                          <a:effectLst/>
                        </a:rPr>
                        <a:t>META ANUAL</a:t>
                      </a:r>
                      <a:endParaRPr lang="es-MX" sz="120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200">
                          <a:effectLst/>
                        </a:rPr>
                        <a:t>UNIDAD DE MEDIDA</a:t>
                      </a:r>
                      <a:endParaRPr lang="es-MX" sz="120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200">
                          <a:effectLst/>
                        </a:rPr>
                        <a:t>META LOGRADA AL PERIODO</a:t>
                      </a:r>
                      <a:endParaRPr lang="es-MX" sz="120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200">
                          <a:effectLst/>
                        </a:rPr>
                        <a:t>% AVANCE DE LA META AL PERIODO</a:t>
                      </a:r>
                      <a:endParaRPr lang="es-MX" sz="120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200">
                          <a:effectLst/>
                        </a:rPr>
                        <a:t>% AVANCE ANUAL DEL PROGRAMA</a:t>
                      </a:r>
                      <a:endParaRPr lang="es-MX" sz="1200">
                        <a:effectLst/>
                        <a:latin typeface="Calibri"/>
                        <a:ea typeface="Calibri"/>
                        <a:cs typeface="Times New Roman"/>
                      </a:endParaRPr>
                    </a:p>
                  </a:txBody>
                  <a:tcPr marL="23380" marR="23380" marT="0" marB="0" anchor="ctr"/>
                </a:tc>
                <a:extLst>
                  <a:ext uri="{0D108BD9-81ED-4DB2-BD59-A6C34878D82A}">
                    <a16:rowId xmlns:a16="http://schemas.microsoft.com/office/drawing/2014/main" val="10000"/>
                  </a:ext>
                </a:extLst>
              </a:tr>
              <a:tr h="222794">
                <a:tc rowSpan="4">
                  <a:txBody>
                    <a:bodyPr/>
                    <a:lstStyle/>
                    <a:p>
                      <a:pPr algn="ctr">
                        <a:lnSpc>
                          <a:spcPct val="115000"/>
                        </a:lnSpc>
                        <a:spcAft>
                          <a:spcPts val="0"/>
                        </a:spcAft>
                      </a:pPr>
                      <a:r>
                        <a:rPr lang="es-MX" sz="1400" dirty="0">
                          <a:effectLst/>
                        </a:rPr>
                        <a:t>9. Atención compensatoria</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876</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Alumno beneficiado</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1177</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134%</a:t>
                      </a:r>
                      <a:endParaRPr lang="es-MX" sz="1400" dirty="0">
                        <a:effectLst/>
                        <a:latin typeface="Calibri"/>
                        <a:ea typeface="Calibri"/>
                        <a:cs typeface="Times New Roman"/>
                      </a:endParaRPr>
                    </a:p>
                  </a:txBody>
                  <a:tcPr marL="23380" marR="23380" marT="0" marB="0" anchor="ctr"/>
                </a:tc>
                <a:tc rowSpan="4">
                  <a:txBody>
                    <a:bodyPr/>
                    <a:lstStyle/>
                    <a:p>
                      <a:pPr algn="ctr">
                        <a:lnSpc>
                          <a:spcPct val="115000"/>
                        </a:lnSpc>
                        <a:spcAft>
                          <a:spcPts val="0"/>
                        </a:spcAft>
                      </a:pPr>
                      <a:r>
                        <a:rPr lang="es-MX" sz="1400" dirty="0">
                          <a:effectLst/>
                        </a:rPr>
                        <a:t>100%</a:t>
                      </a:r>
                      <a:endParaRPr lang="es-MX" sz="1400" dirty="0">
                        <a:effectLst/>
                        <a:latin typeface="Calibri"/>
                        <a:ea typeface="Calibri"/>
                        <a:cs typeface="Times New Roman"/>
                      </a:endParaRPr>
                    </a:p>
                  </a:txBody>
                  <a:tcPr marL="23380" marR="23380" marT="0" marB="0" anchor="ctr"/>
                </a:tc>
                <a:extLst>
                  <a:ext uri="{0D108BD9-81ED-4DB2-BD59-A6C34878D82A}">
                    <a16:rowId xmlns:a16="http://schemas.microsoft.com/office/drawing/2014/main" val="10001"/>
                  </a:ext>
                </a:extLst>
              </a:tr>
              <a:tr h="445589">
                <a:tc vMerge="1">
                  <a:txBody>
                    <a:bodyPr/>
                    <a:lstStyle/>
                    <a:p>
                      <a:endParaRPr lang="es-MX"/>
                    </a:p>
                  </a:txBody>
                  <a:tcPr/>
                </a:tc>
                <a:tc>
                  <a:txBody>
                    <a:bodyPr/>
                    <a:lstStyle/>
                    <a:p>
                      <a:pPr algn="ctr">
                        <a:lnSpc>
                          <a:spcPct val="115000"/>
                        </a:lnSpc>
                        <a:spcAft>
                          <a:spcPts val="0"/>
                        </a:spcAft>
                      </a:pPr>
                      <a:r>
                        <a:rPr lang="es-MX" sz="1400" dirty="0">
                          <a:effectLst/>
                        </a:rPr>
                        <a:t>1</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Semana del estudiante realizada</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1</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100%</a:t>
                      </a:r>
                      <a:endParaRPr lang="es-MX" sz="1400" dirty="0">
                        <a:effectLst/>
                        <a:latin typeface="Calibri"/>
                        <a:ea typeface="Calibri"/>
                        <a:cs typeface="Times New Roman"/>
                      </a:endParaRPr>
                    </a:p>
                  </a:txBody>
                  <a:tcPr marL="23380" marR="23380" marT="0" marB="0" anchor="ctr"/>
                </a:tc>
                <a:tc vMerge="1">
                  <a:txBody>
                    <a:bodyPr/>
                    <a:lstStyle/>
                    <a:p>
                      <a:endParaRPr lang="es-MX"/>
                    </a:p>
                  </a:txBody>
                  <a:tcPr/>
                </a:tc>
                <a:extLst>
                  <a:ext uri="{0D108BD9-81ED-4DB2-BD59-A6C34878D82A}">
                    <a16:rowId xmlns:a16="http://schemas.microsoft.com/office/drawing/2014/main" val="10002"/>
                  </a:ext>
                </a:extLst>
              </a:tr>
              <a:tr h="445589">
                <a:tc vMerge="1">
                  <a:txBody>
                    <a:bodyPr/>
                    <a:lstStyle/>
                    <a:p>
                      <a:endParaRPr lang="es-MX"/>
                    </a:p>
                  </a:txBody>
                  <a:tcPr/>
                </a:tc>
                <a:tc>
                  <a:txBody>
                    <a:bodyPr/>
                    <a:lstStyle/>
                    <a:p>
                      <a:pPr algn="ctr">
                        <a:lnSpc>
                          <a:spcPct val="115000"/>
                        </a:lnSpc>
                        <a:spcAft>
                          <a:spcPts val="0"/>
                        </a:spcAft>
                      </a:pPr>
                      <a:r>
                        <a:rPr lang="es-MX" sz="1400" dirty="0">
                          <a:effectLst/>
                        </a:rPr>
                        <a:t>9</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Curso propedéutico impartido</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21</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233%</a:t>
                      </a:r>
                      <a:endParaRPr lang="es-MX" sz="1400" dirty="0">
                        <a:effectLst/>
                        <a:latin typeface="Calibri"/>
                        <a:ea typeface="Calibri"/>
                        <a:cs typeface="Times New Roman"/>
                      </a:endParaRPr>
                    </a:p>
                  </a:txBody>
                  <a:tcPr marL="23380" marR="23380" marT="0" marB="0" anchor="ctr"/>
                </a:tc>
                <a:tc vMerge="1">
                  <a:txBody>
                    <a:bodyPr/>
                    <a:lstStyle/>
                    <a:p>
                      <a:endParaRPr lang="es-MX"/>
                    </a:p>
                  </a:txBody>
                  <a:tcPr/>
                </a:tc>
                <a:extLst>
                  <a:ext uri="{0D108BD9-81ED-4DB2-BD59-A6C34878D82A}">
                    <a16:rowId xmlns:a16="http://schemas.microsoft.com/office/drawing/2014/main" val="10003"/>
                  </a:ext>
                </a:extLst>
              </a:tr>
              <a:tr h="445589">
                <a:tc vMerge="1">
                  <a:txBody>
                    <a:bodyPr/>
                    <a:lstStyle/>
                    <a:p>
                      <a:endParaRPr lang="es-MX"/>
                    </a:p>
                  </a:txBody>
                  <a:tcPr/>
                </a:tc>
                <a:tc>
                  <a:txBody>
                    <a:bodyPr/>
                    <a:lstStyle/>
                    <a:p>
                      <a:pPr algn="ctr">
                        <a:lnSpc>
                          <a:spcPct val="115000"/>
                        </a:lnSpc>
                        <a:spcAft>
                          <a:spcPts val="0"/>
                        </a:spcAft>
                      </a:pPr>
                      <a:r>
                        <a:rPr lang="es-MX" sz="1400" dirty="0">
                          <a:effectLst/>
                        </a:rPr>
                        <a:t>10</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Curso de Verano impartido</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20</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200%</a:t>
                      </a:r>
                      <a:endParaRPr lang="es-MX" sz="1400" dirty="0">
                        <a:effectLst/>
                        <a:latin typeface="Calibri"/>
                        <a:ea typeface="Calibri"/>
                        <a:cs typeface="Times New Roman"/>
                      </a:endParaRPr>
                    </a:p>
                  </a:txBody>
                  <a:tcPr marL="23380" marR="23380" marT="0" marB="0" anchor="ctr"/>
                </a:tc>
                <a:tc vMerge="1">
                  <a:txBody>
                    <a:bodyPr/>
                    <a:lstStyle/>
                    <a:p>
                      <a:endParaRPr lang="es-MX"/>
                    </a:p>
                  </a:txBody>
                  <a:tcPr/>
                </a:tc>
                <a:extLst>
                  <a:ext uri="{0D108BD9-81ED-4DB2-BD59-A6C34878D82A}">
                    <a16:rowId xmlns:a16="http://schemas.microsoft.com/office/drawing/2014/main" val="10004"/>
                  </a:ext>
                </a:extLst>
              </a:tr>
            </a:tbl>
          </a:graphicData>
        </a:graphic>
      </p:graphicFrame>
      <p:pic>
        <p:nvPicPr>
          <p:cNvPr id="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4433" t="23422" r="35103" b="8167"/>
          <a:stretch/>
        </p:blipFill>
        <p:spPr bwMode="auto">
          <a:xfrm>
            <a:off x="251520" y="4077071"/>
            <a:ext cx="2302615" cy="27505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5066" t="31747" r="36007" b="21455"/>
          <a:stretch/>
        </p:blipFill>
        <p:spPr bwMode="auto">
          <a:xfrm>
            <a:off x="2915816" y="4038718"/>
            <a:ext cx="2520279" cy="27889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3689" t="18283" r="34709" b="12757"/>
          <a:stretch/>
        </p:blipFill>
        <p:spPr bwMode="auto">
          <a:xfrm>
            <a:off x="5724128" y="4038717"/>
            <a:ext cx="2540957" cy="2788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08777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6991685" y="265212"/>
            <a:ext cx="1396740" cy="859532"/>
          </a:xfrm>
          <a:prstGeom prst="rect">
            <a:avLst/>
          </a:prstGeom>
        </p:spPr>
      </p:pic>
      <p:graphicFrame>
        <p:nvGraphicFramePr>
          <p:cNvPr id="3" name="2 Tabla"/>
          <p:cNvGraphicFramePr>
            <a:graphicFrameLocks noGrp="1"/>
          </p:cNvGraphicFramePr>
          <p:nvPr>
            <p:extLst/>
          </p:nvPr>
        </p:nvGraphicFramePr>
        <p:xfrm>
          <a:off x="251520" y="1155230"/>
          <a:ext cx="7992888" cy="2431122"/>
        </p:xfrm>
        <a:graphic>
          <a:graphicData uri="http://schemas.openxmlformats.org/drawingml/2006/table">
            <a:tbl>
              <a:tblPr firstRow="1" firstCol="1" bandRow="1">
                <a:tableStyleId>{5C22544A-7EE6-4342-B048-85BDC9FD1C3A}</a:tableStyleId>
              </a:tblPr>
              <a:tblGrid>
                <a:gridCol w="1800200">
                  <a:extLst>
                    <a:ext uri="{9D8B030D-6E8A-4147-A177-3AD203B41FA5}">
                      <a16:colId xmlns:a16="http://schemas.microsoft.com/office/drawing/2014/main" val="20000"/>
                    </a:ext>
                  </a:extLst>
                </a:gridCol>
                <a:gridCol w="1080120">
                  <a:extLst>
                    <a:ext uri="{9D8B030D-6E8A-4147-A177-3AD203B41FA5}">
                      <a16:colId xmlns:a16="http://schemas.microsoft.com/office/drawing/2014/main" val="20001"/>
                    </a:ext>
                  </a:extLst>
                </a:gridCol>
                <a:gridCol w="1733755">
                  <a:extLst>
                    <a:ext uri="{9D8B030D-6E8A-4147-A177-3AD203B41FA5}">
                      <a16:colId xmlns:a16="http://schemas.microsoft.com/office/drawing/2014/main" val="20002"/>
                    </a:ext>
                  </a:extLst>
                </a:gridCol>
                <a:gridCol w="1043227">
                  <a:extLst>
                    <a:ext uri="{9D8B030D-6E8A-4147-A177-3AD203B41FA5}">
                      <a16:colId xmlns:a16="http://schemas.microsoft.com/office/drawing/2014/main" val="20003"/>
                    </a:ext>
                  </a:extLst>
                </a:gridCol>
                <a:gridCol w="1043227">
                  <a:extLst>
                    <a:ext uri="{9D8B030D-6E8A-4147-A177-3AD203B41FA5}">
                      <a16:colId xmlns:a16="http://schemas.microsoft.com/office/drawing/2014/main" val="20004"/>
                    </a:ext>
                  </a:extLst>
                </a:gridCol>
                <a:gridCol w="1292359">
                  <a:extLst>
                    <a:ext uri="{9D8B030D-6E8A-4147-A177-3AD203B41FA5}">
                      <a16:colId xmlns:a16="http://schemas.microsoft.com/office/drawing/2014/main" val="20005"/>
                    </a:ext>
                  </a:extLst>
                </a:gridCol>
              </a:tblGrid>
              <a:tr h="693806">
                <a:tc>
                  <a:txBody>
                    <a:bodyPr/>
                    <a:lstStyle/>
                    <a:p>
                      <a:pPr algn="ctr">
                        <a:lnSpc>
                          <a:spcPct val="115000"/>
                        </a:lnSpc>
                        <a:spcAft>
                          <a:spcPts val="0"/>
                        </a:spcAft>
                      </a:pPr>
                      <a:r>
                        <a:rPr lang="es-MX" sz="1400" dirty="0">
                          <a:effectLst/>
                        </a:rPr>
                        <a:t>PROGRAMAS DEL POA 2018 ITST</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META ANUAL</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UNIDAD DE MEDIDA</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a:effectLst/>
                        </a:rPr>
                        <a:t>META LOGRADA AL PERIODO</a:t>
                      </a:r>
                      <a:endParaRPr lang="es-MX" sz="140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a:effectLst/>
                        </a:rPr>
                        <a:t>% AVANCE DE LA META AL PERIODO</a:t>
                      </a:r>
                      <a:endParaRPr lang="es-MX" sz="140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a:effectLst/>
                        </a:rPr>
                        <a:t>% AVANCE ANUAL DEL PROGRAMA</a:t>
                      </a:r>
                      <a:endParaRPr lang="es-MX" sz="1400">
                        <a:effectLst/>
                        <a:latin typeface="Calibri"/>
                        <a:ea typeface="Calibri"/>
                        <a:cs typeface="Times New Roman"/>
                      </a:endParaRPr>
                    </a:p>
                  </a:txBody>
                  <a:tcPr marL="23380" marR="23380" marT="0" marB="0" anchor="ctr"/>
                </a:tc>
                <a:extLst>
                  <a:ext uri="{0D108BD9-81ED-4DB2-BD59-A6C34878D82A}">
                    <a16:rowId xmlns:a16="http://schemas.microsoft.com/office/drawing/2014/main" val="10000"/>
                  </a:ext>
                </a:extLst>
              </a:tr>
              <a:tr h="462537">
                <a:tc rowSpan="2">
                  <a:txBody>
                    <a:bodyPr/>
                    <a:lstStyle/>
                    <a:p>
                      <a:pPr algn="l">
                        <a:lnSpc>
                          <a:spcPct val="115000"/>
                        </a:lnSpc>
                        <a:spcAft>
                          <a:spcPts val="0"/>
                        </a:spcAft>
                      </a:pPr>
                      <a:r>
                        <a:rPr lang="es-MX" sz="1400" dirty="0">
                          <a:effectLst/>
                        </a:rPr>
                        <a:t>10. Ciencias Básicas</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70</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Participante en etapa local</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78</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111%</a:t>
                      </a:r>
                      <a:endParaRPr lang="es-MX" sz="1400" dirty="0">
                        <a:effectLst/>
                        <a:latin typeface="Calibri"/>
                        <a:ea typeface="Calibri"/>
                        <a:cs typeface="Times New Roman"/>
                      </a:endParaRPr>
                    </a:p>
                  </a:txBody>
                  <a:tcPr marL="23380" marR="23380" marT="0" marB="0" anchor="ctr"/>
                </a:tc>
                <a:tc rowSpan="2">
                  <a:txBody>
                    <a:bodyPr/>
                    <a:lstStyle/>
                    <a:p>
                      <a:pPr algn="ctr">
                        <a:lnSpc>
                          <a:spcPct val="115000"/>
                        </a:lnSpc>
                        <a:spcAft>
                          <a:spcPts val="0"/>
                        </a:spcAft>
                      </a:pPr>
                      <a:r>
                        <a:rPr lang="es-MX" sz="1400" dirty="0">
                          <a:effectLst/>
                        </a:rPr>
                        <a:t>50%</a:t>
                      </a:r>
                      <a:endParaRPr lang="es-MX" sz="1400" dirty="0">
                        <a:effectLst/>
                        <a:latin typeface="Calibri"/>
                        <a:ea typeface="Calibri"/>
                        <a:cs typeface="Times New Roman"/>
                      </a:endParaRPr>
                    </a:p>
                  </a:txBody>
                  <a:tcPr marL="23380" marR="23380" marT="0" marB="0" anchor="ctr"/>
                </a:tc>
                <a:extLst>
                  <a:ext uri="{0D108BD9-81ED-4DB2-BD59-A6C34878D82A}">
                    <a16:rowId xmlns:a16="http://schemas.microsoft.com/office/drawing/2014/main" val="10001"/>
                  </a:ext>
                </a:extLst>
              </a:tr>
              <a:tr h="462537">
                <a:tc vMerge="1">
                  <a:txBody>
                    <a:bodyPr/>
                    <a:lstStyle/>
                    <a:p>
                      <a:endParaRPr lang="es-MX"/>
                    </a:p>
                  </a:txBody>
                  <a:tcPr/>
                </a:tc>
                <a:tc>
                  <a:txBody>
                    <a:bodyPr/>
                    <a:lstStyle/>
                    <a:p>
                      <a:pPr algn="ctr">
                        <a:lnSpc>
                          <a:spcPct val="115000"/>
                        </a:lnSpc>
                        <a:spcAft>
                          <a:spcPts val="0"/>
                        </a:spcAft>
                      </a:pPr>
                      <a:r>
                        <a:rPr lang="es-MX" sz="1400">
                          <a:effectLst/>
                        </a:rPr>
                        <a:t>1</a:t>
                      </a:r>
                      <a:endParaRPr lang="es-MX" sz="140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a:effectLst/>
                        </a:rPr>
                        <a:t>Participante en etapa nacional</a:t>
                      </a:r>
                      <a:endParaRPr lang="es-MX" sz="140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latin typeface="Calibri"/>
                          <a:ea typeface="Calibri"/>
                          <a:cs typeface="Times New Roman"/>
                        </a:rPr>
                        <a:t>0</a:t>
                      </a:r>
                    </a:p>
                  </a:txBody>
                  <a:tcPr marL="23380" marR="23380" marT="0" marB="0" anchor="ctr"/>
                </a:tc>
                <a:tc>
                  <a:txBody>
                    <a:bodyPr/>
                    <a:lstStyle/>
                    <a:p>
                      <a:pPr algn="ctr">
                        <a:lnSpc>
                          <a:spcPct val="115000"/>
                        </a:lnSpc>
                        <a:spcAft>
                          <a:spcPts val="0"/>
                        </a:spcAft>
                      </a:pPr>
                      <a:r>
                        <a:rPr lang="es-MX" sz="1400" dirty="0">
                          <a:effectLst/>
                          <a:latin typeface="Calibri"/>
                          <a:ea typeface="Calibri"/>
                          <a:cs typeface="Times New Roman"/>
                        </a:rPr>
                        <a:t>0%</a:t>
                      </a:r>
                    </a:p>
                  </a:txBody>
                  <a:tcPr marL="23380" marR="23380" marT="0" marB="0" anchor="ctr"/>
                </a:tc>
                <a:tc vMerge="1">
                  <a:txBody>
                    <a:bodyPr/>
                    <a:lstStyle/>
                    <a:p>
                      <a:endParaRPr lang="es-MX"/>
                    </a:p>
                  </a:txBody>
                  <a:tcPr/>
                </a:tc>
                <a:extLst>
                  <a:ext uri="{0D108BD9-81ED-4DB2-BD59-A6C34878D82A}">
                    <a16:rowId xmlns:a16="http://schemas.microsoft.com/office/drawing/2014/main" val="10002"/>
                  </a:ext>
                </a:extLst>
              </a:tr>
              <a:tr h="281518">
                <a:tc>
                  <a:txBody>
                    <a:bodyPr/>
                    <a:lstStyle/>
                    <a:p>
                      <a:pPr algn="l">
                        <a:lnSpc>
                          <a:spcPct val="115000"/>
                        </a:lnSpc>
                        <a:spcAft>
                          <a:spcPts val="0"/>
                        </a:spcAft>
                      </a:pPr>
                      <a:r>
                        <a:rPr lang="es-MX" sz="1400" dirty="0">
                          <a:effectLst/>
                        </a:rPr>
                        <a:t>11. Tutorías</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400</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Alumno beneficiado</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1274</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319%</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100%</a:t>
                      </a:r>
                      <a:endParaRPr lang="es-MX" sz="1400" dirty="0">
                        <a:effectLst/>
                        <a:latin typeface="Calibri"/>
                        <a:ea typeface="Calibri"/>
                        <a:cs typeface="Times New Roman"/>
                      </a:endParaRPr>
                    </a:p>
                  </a:txBody>
                  <a:tcPr marL="23380" marR="23380" marT="0" marB="0" anchor="ctr"/>
                </a:tc>
                <a:extLst>
                  <a:ext uri="{0D108BD9-81ED-4DB2-BD59-A6C34878D82A}">
                    <a16:rowId xmlns:a16="http://schemas.microsoft.com/office/drawing/2014/main" val="10003"/>
                  </a:ext>
                </a:extLst>
              </a:tr>
              <a:tr h="462537">
                <a:tc>
                  <a:txBody>
                    <a:bodyPr/>
                    <a:lstStyle/>
                    <a:p>
                      <a:pPr algn="l">
                        <a:lnSpc>
                          <a:spcPct val="115000"/>
                        </a:lnSpc>
                        <a:spcAft>
                          <a:spcPts val="0"/>
                        </a:spcAft>
                      </a:pPr>
                      <a:r>
                        <a:rPr lang="es-MX" sz="1400" dirty="0">
                          <a:effectLst/>
                        </a:rPr>
                        <a:t>12. Programa de Inglés</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a:effectLst/>
                        </a:rPr>
                        <a:t>60</a:t>
                      </a:r>
                      <a:endParaRPr lang="es-MX" sz="140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a:effectLst/>
                        </a:rPr>
                        <a:t>Alumno certificado en toefl</a:t>
                      </a:r>
                      <a:endParaRPr lang="es-MX" sz="140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48</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80%</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80%</a:t>
                      </a:r>
                      <a:endParaRPr lang="es-MX" sz="1400" dirty="0">
                        <a:effectLst/>
                        <a:latin typeface="Calibri"/>
                        <a:ea typeface="Calibri"/>
                        <a:cs typeface="Times New Roman"/>
                      </a:endParaRPr>
                    </a:p>
                  </a:txBody>
                  <a:tcPr marL="23380" marR="23380" marT="0" marB="0" anchor="ctr"/>
                </a:tc>
                <a:extLst>
                  <a:ext uri="{0D108BD9-81ED-4DB2-BD59-A6C34878D82A}">
                    <a16:rowId xmlns:a16="http://schemas.microsoft.com/office/drawing/2014/main" val="10004"/>
                  </a:ext>
                </a:extLst>
              </a:tr>
            </a:tbl>
          </a:graphicData>
        </a:graphic>
      </p:graphicFrame>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611" y="3897052"/>
            <a:ext cx="3579317" cy="26844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897052"/>
            <a:ext cx="3579317" cy="26844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2739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6991685" y="265212"/>
            <a:ext cx="1396740" cy="859532"/>
          </a:xfrm>
          <a:prstGeom prst="rect">
            <a:avLst/>
          </a:prstGeom>
        </p:spPr>
      </p:pic>
      <p:graphicFrame>
        <p:nvGraphicFramePr>
          <p:cNvPr id="3" name="2 Tabla"/>
          <p:cNvGraphicFramePr>
            <a:graphicFrameLocks noGrp="1"/>
          </p:cNvGraphicFramePr>
          <p:nvPr>
            <p:extLst/>
          </p:nvPr>
        </p:nvGraphicFramePr>
        <p:xfrm>
          <a:off x="179512" y="1204005"/>
          <a:ext cx="7848869" cy="2526363"/>
        </p:xfrm>
        <a:graphic>
          <a:graphicData uri="http://schemas.openxmlformats.org/drawingml/2006/table">
            <a:tbl>
              <a:tblPr firstRow="1" firstCol="1" bandRow="1">
                <a:tableStyleId>{5C22544A-7EE6-4342-B048-85BDC9FD1C3A}</a:tableStyleId>
              </a:tblPr>
              <a:tblGrid>
                <a:gridCol w="1456921">
                  <a:extLst>
                    <a:ext uri="{9D8B030D-6E8A-4147-A177-3AD203B41FA5}">
                      <a16:colId xmlns:a16="http://schemas.microsoft.com/office/drawing/2014/main" val="20000"/>
                    </a:ext>
                  </a:extLst>
                </a:gridCol>
                <a:gridCol w="991348">
                  <a:extLst>
                    <a:ext uri="{9D8B030D-6E8A-4147-A177-3AD203B41FA5}">
                      <a16:colId xmlns:a16="http://schemas.microsoft.com/office/drawing/2014/main" val="20001"/>
                    </a:ext>
                  </a:extLst>
                </a:gridCol>
                <a:gridCol w="2016224">
                  <a:extLst>
                    <a:ext uri="{9D8B030D-6E8A-4147-A177-3AD203B41FA5}">
                      <a16:colId xmlns:a16="http://schemas.microsoft.com/office/drawing/2014/main" val="20002"/>
                    </a:ext>
                  </a:extLst>
                </a:gridCol>
                <a:gridCol w="1090874">
                  <a:extLst>
                    <a:ext uri="{9D8B030D-6E8A-4147-A177-3AD203B41FA5}">
                      <a16:colId xmlns:a16="http://schemas.microsoft.com/office/drawing/2014/main" val="20003"/>
                    </a:ext>
                  </a:extLst>
                </a:gridCol>
                <a:gridCol w="1024430">
                  <a:extLst>
                    <a:ext uri="{9D8B030D-6E8A-4147-A177-3AD203B41FA5}">
                      <a16:colId xmlns:a16="http://schemas.microsoft.com/office/drawing/2014/main" val="20004"/>
                    </a:ext>
                  </a:extLst>
                </a:gridCol>
                <a:gridCol w="1269072">
                  <a:extLst>
                    <a:ext uri="{9D8B030D-6E8A-4147-A177-3AD203B41FA5}">
                      <a16:colId xmlns:a16="http://schemas.microsoft.com/office/drawing/2014/main" val="20005"/>
                    </a:ext>
                  </a:extLst>
                </a:gridCol>
              </a:tblGrid>
              <a:tr h="667711">
                <a:tc>
                  <a:txBody>
                    <a:bodyPr/>
                    <a:lstStyle/>
                    <a:p>
                      <a:pPr algn="ctr">
                        <a:lnSpc>
                          <a:spcPct val="115000"/>
                        </a:lnSpc>
                        <a:spcAft>
                          <a:spcPts val="0"/>
                        </a:spcAft>
                      </a:pPr>
                      <a:r>
                        <a:rPr lang="es-MX" sz="1400" dirty="0">
                          <a:effectLst/>
                        </a:rPr>
                        <a:t>PROGRAMAS DEL POA 2018 ITST</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META ANUAL</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a:effectLst/>
                        </a:rPr>
                        <a:t>UNIDAD DE MEDIDA</a:t>
                      </a:r>
                      <a:endParaRPr lang="es-MX" sz="140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a:effectLst/>
                        </a:rPr>
                        <a:t>META LOGRADA AL PERIODO</a:t>
                      </a:r>
                      <a:endParaRPr lang="es-MX" sz="140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a:effectLst/>
                        </a:rPr>
                        <a:t>% AVANCE DE LA META AL PERIODO</a:t>
                      </a:r>
                      <a:endParaRPr lang="es-MX" sz="140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a:effectLst/>
                        </a:rPr>
                        <a:t>% AVANCE ANUAL DEL PROGRAMA</a:t>
                      </a:r>
                      <a:endParaRPr lang="es-MX" sz="1400">
                        <a:effectLst/>
                        <a:latin typeface="Calibri"/>
                        <a:ea typeface="Calibri"/>
                        <a:cs typeface="Times New Roman"/>
                      </a:endParaRPr>
                    </a:p>
                  </a:txBody>
                  <a:tcPr marL="23380" marR="23380" marT="0" marB="0" anchor="ctr"/>
                </a:tc>
                <a:extLst>
                  <a:ext uri="{0D108BD9-81ED-4DB2-BD59-A6C34878D82A}">
                    <a16:rowId xmlns:a16="http://schemas.microsoft.com/office/drawing/2014/main" val="10000"/>
                  </a:ext>
                </a:extLst>
              </a:tr>
              <a:tr h="222570">
                <a:tc rowSpan="5">
                  <a:txBody>
                    <a:bodyPr/>
                    <a:lstStyle/>
                    <a:p>
                      <a:pPr algn="ctr">
                        <a:lnSpc>
                          <a:spcPct val="115000"/>
                        </a:lnSpc>
                        <a:spcAft>
                          <a:spcPts val="0"/>
                        </a:spcAft>
                      </a:pPr>
                      <a:r>
                        <a:rPr lang="es-MX" sz="1400" dirty="0">
                          <a:effectLst/>
                        </a:rPr>
                        <a:t>13. Orientación Educativa</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350</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a:effectLst/>
                        </a:rPr>
                        <a:t>Paciente evaluado</a:t>
                      </a:r>
                      <a:endParaRPr lang="es-MX" sz="140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a:effectLst/>
                        </a:rPr>
                        <a:t>294</a:t>
                      </a:r>
                      <a:endParaRPr lang="es-MX" sz="140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a:effectLst/>
                        </a:rPr>
                        <a:t>84%</a:t>
                      </a:r>
                      <a:endParaRPr lang="es-MX" sz="1400">
                        <a:effectLst/>
                        <a:latin typeface="Calibri"/>
                        <a:ea typeface="Calibri"/>
                        <a:cs typeface="Times New Roman"/>
                      </a:endParaRPr>
                    </a:p>
                  </a:txBody>
                  <a:tcPr marL="23380" marR="23380" marT="0" marB="0" anchor="ctr"/>
                </a:tc>
                <a:tc rowSpan="5">
                  <a:txBody>
                    <a:bodyPr/>
                    <a:lstStyle/>
                    <a:p>
                      <a:pPr algn="ctr">
                        <a:lnSpc>
                          <a:spcPct val="115000"/>
                        </a:lnSpc>
                        <a:spcAft>
                          <a:spcPts val="0"/>
                        </a:spcAft>
                      </a:pPr>
                      <a:r>
                        <a:rPr lang="es-MX" sz="1400" dirty="0">
                          <a:effectLst/>
                        </a:rPr>
                        <a:t>89%</a:t>
                      </a:r>
                      <a:endParaRPr lang="es-MX" sz="1400" dirty="0">
                        <a:effectLst/>
                        <a:latin typeface="Calibri"/>
                        <a:ea typeface="Calibri"/>
                        <a:cs typeface="Times New Roman"/>
                      </a:endParaRPr>
                    </a:p>
                  </a:txBody>
                  <a:tcPr marL="23380" marR="23380" marT="0" marB="0" anchor="ctr"/>
                </a:tc>
                <a:extLst>
                  <a:ext uri="{0D108BD9-81ED-4DB2-BD59-A6C34878D82A}">
                    <a16:rowId xmlns:a16="http://schemas.microsoft.com/office/drawing/2014/main" val="10001"/>
                  </a:ext>
                </a:extLst>
              </a:tr>
              <a:tr h="222570">
                <a:tc vMerge="1">
                  <a:txBody>
                    <a:bodyPr/>
                    <a:lstStyle/>
                    <a:p>
                      <a:endParaRPr lang="es-MX"/>
                    </a:p>
                  </a:txBody>
                  <a:tcPr/>
                </a:tc>
                <a:tc>
                  <a:txBody>
                    <a:bodyPr/>
                    <a:lstStyle/>
                    <a:p>
                      <a:pPr algn="ctr">
                        <a:lnSpc>
                          <a:spcPct val="115000"/>
                        </a:lnSpc>
                        <a:spcAft>
                          <a:spcPts val="0"/>
                        </a:spcAft>
                      </a:pPr>
                      <a:r>
                        <a:rPr lang="es-MX" sz="1400" dirty="0">
                          <a:effectLst/>
                        </a:rPr>
                        <a:t>110</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Paciente atendido</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96</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87%</a:t>
                      </a:r>
                      <a:endParaRPr lang="es-MX" sz="1400" dirty="0">
                        <a:effectLst/>
                        <a:latin typeface="Calibri"/>
                        <a:ea typeface="Calibri"/>
                        <a:cs typeface="Times New Roman"/>
                      </a:endParaRPr>
                    </a:p>
                  </a:txBody>
                  <a:tcPr marL="23380" marR="23380" marT="0" marB="0" anchor="ctr"/>
                </a:tc>
                <a:tc vMerge="1">
                  <a:txBody>
                    <a:bodyPr/>
                    <a:lstStyle/>
                    <a:p>
                      <a:endParaRPr lang="es-MX"/>
                    </a:p>
                  </a:txBody>
                  <a:tcPr/>
                </a:tc>
                <a:extLst>
                  <a:ext uri="{0D108BD9-81ED-4DB2-BD59-A6C34878D82A}">
                    <a16:rowId xmlns:a16="http://schemas.microsoft.com/office/drawing/2014/main" val="10002"/>
                  </a:ext>
                </a:extLst>
              </a:tr>
              <a:tr h="667711">
                <a:tc vMerge="1">
                  <a:txBody>
                    <a:bodyPr/>
                    <a:lstStyle/>
                    <a:p>
                      <a:endParaRPr lang="es-MX"/>
                    </a:p>
                  </a:txBody>
                  <a:tcPr/>
                </a:tc>
                <a:tc>
                  <a:txBody>
                    <a:bodyPr/>
                    <a:lstStyle/>
                    <a:p>
                      <a:pPr algn="ctr">
                        <a:lnSpc>
                          <a:spcPct val="115000"/>
                        </a:lnSpc>
                        <a:spcAft>
                          <a:spcPts val="0"/>
                        </a:spcAft>
                      </a:pPr>
                      <a:r>
                        <a:rPr lang="es-MX" sz="1400" dirty="0">
                          <a:effectLst/>
                        </a:rPr>
                        <a:t>8</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a:effectLst/>
                        </a:rPr>
                        <a:t>Campañas preventivas realizadas</a:t>
                      </a:r>
                      <a:endParaRPr lang="es-MX" sz="140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a:effectLst/>
                        </a:rPr>
                        <a:t>9</a:t>
                      </a:r>
                      <a:endParaRPr lang="es-MX" sz="140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a:effectLst/>
                        </a:rPr>
                        <a:t>113%</a:t>
                      </a:r>
                      <a:endParaRPr lang="es-MX" sz="1400">
                        <a:effectLst/>
                        <a:latin typeface="Calibri"/>
                        <a:ea typeface="Calibri"/>
                        <a:cs typeface="Times New Roman"/>
                      </a:endParaRPr>
                    </a:p>
                  </a:txBody>
                  <a:tcPr marL="23380" marR="23380" marT="0" marB="0" anchor="ctr"/>
                </a:tc>
                <a:tc vMerge="1">
                  <a:txBody>
                    <a:bodyPr/>
                    <a:lstStyle/>
                    <a:p>
                      <a:endParaRPr lang="es-MX"/>
                    </a:p>
                  </a:txBody>
                  <a:tcPr/>
                </a:tc>
                <a:extLst>
                  <a:ext uri="{0D108BD9-81ED-4DB2-BD59-A6C34878D82A}">
                    <a16:rowId xmlns:a16="http://schemas.microsoft.com/office/drawing/2014/main" val="10003"/>
                  </a:ext>
                </a:extLst>
              </a:tr>
              <a:tr h="445140">
                <a:tc vMerge="1">
                  <a:txBody>
                    <a:bodyPr/>
                    <a:lstStyle/>
                    <a:p>
                      <a:endParaRPr lang="es-MX"/>
                    </a:p>
                  </a:txBody>
                  <a:tcPr/>
                </a:tc>
                <a:tc>
                  <a:txBody>
                    <a:bodyPr/>
                    <a:lstStyle/>
                    <a:p>
                      <a:pPr algn="ctr">
                        <a:lnSpc>
                          <a:spcPct val="115000"/>
                        </a:lnSpc>
                        <a:spcAft>
                          <a:spcPts val="0"/>
                        </a:spcAft>
                      </a:pPr>
                      <a:r>
                        <a:rPr lang="es-MX" sz="1400" dirty="0">
                          <a:effectLst/>
                        </a:rPr>
                        <a:t>5</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a:effectLst/>
                        </a:rPr>
                        <a:t>Conferencia impartida</a:t>
                      </a:r>
                      <a:endParaRPr lang="es-MX" sz="140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a:effectLst/>
                        </a:rPr>
                        <a:t>6</a:t>
                      </a:r>
                      <a:endParaRPr lang="es-MX" sz="140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a:effectLst/>
                        </a:rPr>
                        <a:t>120%</a:t>
                      </a:r>
                      <a:endParaRPr lang="es-MX" sz="1400">
                        <a:effectLst/>
                        <a:latin typeface="Calibri"/>
                        <a:ea typeface="Calibri"/>
                        <a:cs typeface="Times New Roman"/>
                      </a:endParaRPr>
                    </a:p>
                  </a:txBody>
                  <a:tcPr marL="23380" marR="23380" marT="0" marB="0" anchor="ctr"/>
                </a:tc>
                <a:tc vMerge="1">
                  <a:txBody>
                    <a:bodyPr/>
                    <a:lstStyle/>
                    <a:p>
                      <a:endParaRPr lang="es-MX"/>
                    </a:p>
                  </a:txBody>
                  <a:tcPr/>
                </a:tc>
                <a:extLst>
                  <a:ext uri="{0D108BD9-81ED-4DB2-BD59-A6C34878D82A}">
                    <a16:rowId xmlns:a16="http://schemas.microsoft.com/office/drawing/2014/main" val="10004"/>
                  </a:ext>
                </a:extLst>
              </a:tr>
              <a:tr h="222570">
                <a:tc vMerge="1">
                  <a:txBody>
                    <a:bodyPr/>
                    <a:lstStyle/>
                    <a:p>
                      <a:endParaRPr lang="es-MX"/>
                    </a:p>
                  </a:txBody>
                  <a:tcPr/>
                </a:tc>
                <a:tc>
                  <a:txBody>
                    <a:bodyPr/>
                    <a:lstStyle/>
                    <a:p>
                      <a:pPr algn="ctr">
                        <a:lnSpc>
                          <a:spcPct val="115000"/>
                        </a:lnSpc>
                        <a:spcAft>
                          <a:spcPts val="0"/>
                        </a:spcAft>
                      </a:pPr>
                      <a:r>
                        <a:rPr lang="es-MX" sz="1400" dirty="0">
                          <a:effectLst/>
                          <a:latin typeface="+mn-lt"/>
                          <a:ea typeface="+mn-ea"/>
                          <a:cs typeface="+mn-cs"/>
                        </a:rPr>
                        <a:t>1</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Semana de la Salud</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latin typeface="+mn-lt"/>
                          <a:ea typeface="+mn-ea"/>
                          <a:cs typeface="+mn-cs"/>
                        </a:rPr>
                        <a:t>1</a:t>
                      </a:r>
                      <a:endParaRPr lang="es-MX" sz="1400" dirty="0">
                        <a:effectLst/>
                        <a:latin typeface="Calibri"/>
                        <a:ea typeface="Calibri"/>
                        <a:cs typeface="Times New Roman"/>
                      </a:endParaRPr>
                    </a:p>
                  </a:txBody>
                  <a:tcPr marL="23380" marR="23380" marT="0" marB="0" anchor="ctr"/>
                </a:tc>
                <a:tc>
                  <a:txBody>
                    <a:bodyPr/>
                    <a:lstStyle/>
                    <a:p>
                      <a:pPr algn="ctr">
                        <a:lnSpc>
                          <a:spcPct val="115000"/>
                        </a:lnSpc>
                        <a:spcAft>
                          <a:spcPts val="0"/>
                        </a:spcAft>
                      </a:pPr>
                      <a:r>
                        <a:rPr lang="es-MX" sz="1400" dirty="0">
                          <a:effectLst/>
                        </a:rPr>
                        <a:t>100%</a:t>
                      </a:r>
                      <a:endParaRPr lang="es-MX" sz="1400" dirty="0">
                        <a:effectLst/>
                        <a:latin typeface="Calibri"/>
                        <a:ea typeface="Calibri"/>
                        <a:cs typeface="Times New Roman"/>
                      </a:endParaRPr>
                    </a:p>
                  </a:txBody>
                  <a:tcPr marL="23380" marR="23380" marT="0" marB="0" anchor="ctr"/>
                </a:tc>
                <a:tc vMerge="1">
                  <a:txBody>
                    <a:bodyPr/>
                    <a:lstStyle/>
                    <a:p>
                      <a:endParaRPr lang="es-MX"/>
                    </a:p>
                  </a:txBody>
                  <a:tcPr/>
                </a:tc>
                <a:extLst>
                  <a:ext uri="{0D108BD9-81ED-4DB2-BD59-A6C34878D82A}">
                    <a16:rowId xmlns:a16="http://schemas.microsoft.com/office/drawing/2014/main" val="10005"/>
                  </a:ext>
                </a:extLst>
              </a:tr>
            </a:tbl>
          </a:graphicData>
        </a:graphic>
      </p:graphicFrame>
      <p:pic>
        <p:nvPicPr>
          <p:cNvPr id="4" name="Picture 2" descr="La imagen puede contener: 9 personas, incluido Tiempo Semanario Huastec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4497372"/>
            <a:ext cx="2607951" cy="19559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4128" y="4509121"/>
            <a:ext cx="2592286" cy="19442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42694" y="4545507"/>
            <a:ext cx="3225450" cy="19798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59051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6991685" y="265212"/>
            <a:ext cx="1396740" cy="859532"/>
          </a:xfrm>
          <a:prstGeom prst="rect">
            <a:avLst/>
          </a:prstGeom>
        </p:spPr>
      </p:pic>
      <p:graphicFrame>
        <p:nvGraphicFramePr>
          <p:cNvPr id="3" name="2 Tabla"/>
          <p:cNvGraphicFramePr>
            <a:graphicFrameLocks noGrp="1"/>
          </p:cNvGraphicFramePr>
          <p:nvPr>
            <p:extLst/>
          </p:nvPr>
        </p:nvGraphicFramePr>
        <p:xfrm>
          <a:off x="251520" y="1556792"/>
          <a:ext cx="7992887" cy="4262649"/>
        </p:xfrm>
        <a:graphic>
          <a:graphicData uri="http://schemas.openxmlformats.org/drawingml/2006/table">
            <a:tbl>
              <a:tblPr firstRow="1" firstCol="1" bandRow="1">
                <a:tableStyleId>{5C22544A-7EE6-4342-B048-85BDC9FD1C3A}</a:tableStyleId>
              </a:tblPr>
              <a:tblGrid>
                <a:gridCol w="1961170">
                  <a:extLst>
                    <a:ext uri="{9D8B030D-6E8A-4147-A177-3AD203B41FA5}">
                      <a16:colId xmlns:a16="http://schemas.microsoft.com/office/drawing/2014/main" val="20000"/>
                    </a:ext>
                  </a:extLst>
                </a:gridCol>
                <a:gridCol w="811519">
                  <a:extLst>
                    <a:ext uri="{9D8B030D-6E8A-4147-A177-3AD203B41FA5}">
                      <a16:colId xmlns:a16="http://schemas.microsoft.com/office/drawing/2014/main" val="20001"/>
                    </a:ext>
                  </a:extLst>
                </a:gridCol>
                <a:gridCol w="1841388">
                  <a:extLst>
                    <a:ext uri="{9D8B030D-6E8A-4147-A177-3AD203B41FA5}">
                      <a16:colId xmlns:a16="http://schemas.microsoft.com/office/drawing/2014/main" val="20002"/>
                    </a:ext>
                  </a:extLst>
                </a:gridCol>
                <a:gridCol w="1043226">
                  <a:extLst>
                    <a:ext uri="{9D8B030D-6E8A-4147-A177-3AD203B41FA5}">
                      <a16:colId xmlns:a16="http://schemas.microsoft.com/office/drawing/2014/main" val="20003"/>
                    </a:ext>
                  </a:extLst>
                </a:gridCol>
                <a:gridCol w="1043226">
                  <a:extLst>
                    <a:ext uri="{9D8B030D-6E8A-4147-A177-3AD203B41FA5}">
                      <a16:colId xmlns:a16="http://schemas.microsoft.com/office/drawing/2014/main" val="20004"/>
                    </a:ext>
                  </a:extLst>
                </a:gridCol>
                <a:gridCol w="1292358">
                  <a:extLst>
                    <a:ext uri="{9D8B030D-6E8A-4147-A177-3AD203B41FA5}">
                      <a16:colId xmlns:a16="http://schemas.microsoft.com/office/drawing/2014/main" val="20005"/>
                    </a:ext>
                  </a:extLst>
                </a:gridCol>
              </a:tblGrid>
              <a:tr h="687068">
                <a:tc>
                  <a:txBody>
                    <a:bodyPr/>
                    <a:lstStyle/>
                    <a:p>
                      <a:pPr algn="ctr">
                        <a:lnSpc>
                          <a:spcPct val="115000"/>
                        </a:lnSpc>
                        <a:spcAft>
                          <a:spcPts val="0"/>
                        </a:spcAft>
                      </a:pPr>
                      <a:r>
                        <a:rPr lang="es-MX" sz="1200" dirty="0">
                          <a:effectLst/>
                        </a:rPr>
                        <a:t>PROGRAMAS DEL POA 2018 ITST</a:t>
                      </a:r>
                      <a:endParaRPr lang="es-MX" sz="12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dirty="0">
                          <a:effectLst/>
                        </a:rPr>
                        <a:t>META </a:t>
                      </a:r>
                    </a:p>
                    <a:p>
                      <a:pPr algn="ctr">
                        <a:lnSpc>
                          <a:spcPct val="115000"/>
                        </a:lnSpc>
                        <a:spcAft>
                          <a:spcPts val="0"/>
                        </a:spcAft>
                      </a:pPr>
                      <a:r>
                        <a:rPr lang="es-MX" sz="1200" dirty="0">
                          <a:effectLst/>
                        </a:rPr>
                        <a:t>ANUAL</a:t>
                      </a:r>
                      <a:endParaRPr lang="es-MX" sz="12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UNIDAD DE MEDIDA</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META LOGRADA AL PERIODO</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 AVANCE DE LA META AL PERIODO</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 AVANCE ANUAL DEL PROGRAMA</a:t>
                      </a:r>
                      <a:endParaRPr lang="es-MX" sz="1200">
                        <a:effectLst/>
                        <a:latin typeface="Calibri"/>
                        <a:ea typeface="Calibri"/>
                        <a:cs typeface="Times New Roman"/>
                      </a:endParaRPr>
                    </a:p>
                  </a:txBody>
                  <a:tcPr marL="7851" marR="7851" marT="0" marB="0" anchor="ctr"/>
                </a:tc>
                <a:extLst>
                  <a:ext uri="{0D108BD9-81ED-4DB2-BD59-A6C34878D82A}">
                    <a16:rowId xmlns:a16="http://schemas.microsoft.com/office/drawing/2014/main" val="10000"/>
                  </a:ext>
                </a:extLst>
              </a:tr>
              <a:tr h="255399">
                <a:tc rowSpan="8">
                  <a:txBody>
                    <a:bodyPr/>
                    <a:lstStyle/>
                    <a:p>
                      <a:pPr algn="ctr">
                        <a:lnSpc>
                          <a:spcPct val="115000"/>
                        </a:lnSpc>
                        <a:spcAft>
                          <a:spcPts val="0"/>
                        </a:spcAft>
                      </a:pPr>
                      <a:r>
                        <a:rPr lang="es-MX" sz="1400" dirty="0">
                          <a:effectLst/>
                        </a:rPr>
                        <a:t>14. Actividades Culturales, Deportivas y Cívicas</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3</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Talleres culturales</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3</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100%</a:t>
                      </a:r>
                      <a:endParaRPr lang="es-MX" sz="1400">
                        <a:effectLst/>
                        <a:latin typeface="Calibri"/>
                        <a:ea typeface="Calibri"/>
                        <a:cs typeface="Times New Roman"/>
                      </a:endParaRPr>
                    </a:p>
                  </a:txBody>
                  <a:tcPr marL="7851" marR="7851" marT="0" marB="0" anchor="ctr"/>
                </a:tc>
                <a:tc rowSpan="8">
                  <a:txBody>
                    <a:bodyPr/>
                    <a:lstStyle/>
                    <a:p>
                      <a:pPr algn="ctr">
                        <a:lnSpc>
                          <a:spcPct val="115000"/>
                        </a:lnSpc>
                        <a:spcAft>
                          <a:spcPts val="0"/>
                        </a:spcAft>
                      </a:pPr>
                      <a:r>
                        <a:rPr lang="es-MX" sz="1400">
                          <a:effectLst/>
                        </a:rPr>
                        <a:t>100%</a:t>
                      </a:r>
                      <a:endParaRPr lang="es-MX" sz="1400">
                        <a:effectLst/>
                        <a:latin typeface="Calibri"/>
                        <a:ea typeface="Calibri"/>
                        <a:cs typeface="Times New Roman"/>
                      </a:endParaRPr>
                    </a:p>
                  </a:txBody>
                  <a:tcPr marL="7851" marR="7851" marT="0" marB="0" anchor="ctr"/>
                </a:tc>
                <a:extLst>
                  <a:ext uri="{0D108BD9-81ED-4DB2-BD59-A6C34878D82A}">
                    <a16:rowId xmlns:a16="http://schemas.microsoft.com/office/drawing/2014/main" val="10001"/>
                  </a:ext>
                </a:extLst>
              </a:tr>
              <a:tr h="510797">
                <a:tc vMerge="1">
                  <a:txBody>
                    <a:bodyPr/>
                    <a:lstStyle/>
                    <a:p>
                      <a:endParaRPr lang="es-MX"/>
                    </a:p>
                  </a:txBody>
                  <a:tcPr/>
                </a:tc>
                <a:tc>
                  <a:txBody>
                    <a:bodyPr/>
                    <a:lstStyle/>
                    <a:p>
                      <a:pPr algn="ctr">
                        <a:lnSpc>
                          <a:spcPct val="115000"/>
                        </a:lnSpc>
                        <a:spcAft>
                          <a:spcPts val="0"/>
                        </a:spcAft>
                      </a:pPr>
                      <a:r>
                        <a:rPr lang="es-MX" sz="1400" dirty="0">
                          <a:effectLst/>
                        </a:rPr>
                        <a:t>575</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Alumno en actividad artística, cultural y cívica</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575</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100%</a:t>
                      </a:r>
                      <a:endParaRPr lang="es-MX" sz="1400">
                        <a:effectLst/>
                        <a:latin typeface="Calibri"/>
                        <a:ea typeface="Calibri"/>
                        <a:cs typeface="Times New Roman"/>
                      </a:endParaRPr>
                    </a:p>
                  </a:txBody>
                  <a:tcPr marL="7851" marR="7851" marT="0" marB="0" anchor="ctr"/>
                </a:tc>
                <a:tc vMerge="1">
                  <a:txBody>
                    <a:bodyPr/>
                    <a:lstStyle/>
                    <a:p>
                      <a:endParaRPr lang="es-MX"/>
                    </a:p>
                  </a:txBody>
                  <a:tcPr/>
                </a:tc>
                <a:extLst>
                  <a:ext uri="{0D108BD9-81ED-4DB2-BD59-A6C34878D82A}">
                    <a16:rowId xmlns:a16="http://schemas.microsoft.com/office/drawing/2014/main" val="10002"/>
                  </a:ext>
                </a:extLst>
              </a:tr>
              <a:tr h="510797">
                <a:tc vMerge="1">
                  <a:txBody>
                    <a:bodyPr/>
                    <a:lstStyle/>
                    <a:p>
                      <a:endParaRPr lang="es-MX"/>
                    </a:p>
                  </a:txBody>
                  <a:tcPr/>
                </a:tc>
                <a:tc>
                  <a:txBody>
                    <a:bodyPr/>
                    <a:lstStyle/>
                    <a:p>
                      <a:pPr algn="ctr">
                        <a:lnSpc>
                          <a:spcPct val="115000"/>
                        </a:lnSpc>
                        <a:spcAft>
                          <a:spcPts val="0"/>
                        </a:spcAft>
                      </a:pPr>
                      <a:r>
                        <a:rPr lang="es-MX" sz="1400" dirty="0">
                          <a:effectLst/>
                        </a:rPr>
                        <a:t>1</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Participación nacional de arte y cultura de los IT.</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1</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100%</a:t>
                      </a:r>
                      <a:endParaRPr lang="es-MX" sz="1400">
                        <a:effectLst/>
                        <a:latin typeface="Calibri"/>
                        <a:ea typeface="Calibri"/>
                        <a:cs typeface="Times New Roman"/>
                      </a:endParaRPr>
                    </a:p>
                  </a:txBody>
                  <a:tcPr marL="7851" marR="7851" marT="0" marB="0" anchor="ctr"/>
                </a:tc>
                <a:tc vMerge="1">
                  <a:txBody>
                    <a:bodyPr/>
                    <a:lstStyle/>
                    <a:p>
                      <a:endParaRPr lang="es-MX"/>
                    </a:p>
                  </a:txBody>
                  <a:tcPr/>
                </a:tc>
                <a:extLst>
                  <a:ext uri="{0D108BD9-81ED-4DB2-BD59-A6C34878D82A}">
                    <a16:rowId xmlns:a16="http://schemas.microsoft.com/office/drawing/2014/main" val="10003"/>
                  </a:ext>
                </a:extLst>
              </a:tr>
              <a:tr h="510797">
                <a:tc vMerge="1">
                  <a:txBody>
                    <a:bodyPr/>
                    <a:lstStyle/>
                    <a:p>
                      <a:endParaRPr lang="es-MX"/>
                    </a:p>
                  </a:txBody>
                  <a:tcPr/>
                </a:tc>
                <a:tc>
                  <a:txBody>
                    <a:bodyPr/>
                    <a:lstStyle/>
                    <a:p>
                      <a:pPr algn="ctr">
                        <a:lnSpc>
                          <a:spcPct val="115000"/>
                        </a:lnSpc>
                        <a:spcAft>
                          <a:spcPts val="0"/>
                        </a:spcAft>
                      </a:pPr>
                      <a:r>
                        <a:rPr lang="es-MX" sz="1400" dirty="0">
                          <a:effectLst/>
                        </a:rPr>
                        <a:t>16</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Estudiante reconocido por su talento artístico</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16</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100%</a:t>
                      </a:r>
                      <a:endParaRPr lang="es-MX" sz="1400" dirty="0">
                        <a:effectLst/>
                        <a:latin typeface="Calibri"/>
                        <a:ea typeface="Calibri"/>
                        <a:cs typeface="Times New Roman"/>
                      </a:endParaRPr>
                    </a:p>
                  </a:txBody>
                  <a:tcPr marL="7851" marR="7851" marT="0" marB="0" anchor="ctr"/>
                </a:tc>
                <a:tc vMerge="1">
                  <a:txBody>
                    <a:bodyPr/>
                    <a:lstStyle/>
                    <a:p>
                      <a:endParaRPr lang="es-MX"/>
                    </a:p>
                  </a:txBody>
                  <a:tcPr/>
                </a:tc>
                <a:extLst>
                  <a:ext uri="{0D108BD9-81ED-4DB2-BD59-A6C34878D82A}">
                    <a16:rowId xmlns:a16="http://schemas.microsoft.com/office/drawing/2014/main" val="10004"/>
                  </a:ext>
                </a:extLst>
              </a:tr>
              <a:tr h="255399">
                <a:tc vMerge="1">
                  <a:txBody>
                    <a:bodyPr/>
                    <a:lstStyle/>
                    <a:p>
                      <a:endParaRPr lang="es-MX"/>
                    </a:p>
                  </a:txBody>
                  <a:tcPr/>
                </a:tc>
                <a:tc>
                  <a:txBody>
                    <a:bodyPr/>
                    <a:lstStyle/>
                    <a:p>
                      <a:pPr algn="ctr">
                        <a:lnSpc>
                          <a:spcPct val="115000"/>
                        </a:lnSpc>
                        <a:spcAft>
                          <a:spcPts val="0"/>
                        </a:spcAft>
                      </a:pPr>
                      <a:r>
                        <a:rPr lang="es-MX" sz="1400">
                          <a:effectLst/>
                        </a:rPr>
                        <a:t>7</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Disciplina deportiva</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7</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100%</a:t>
                      </a:r>
                      <a:endParaRPr lang="es-MX" sz="1400">
                        <a:effectLst/>
                        <a:latin typeface="Calibri"/>
                        <a:ea typeface="Calibri"/>
                        <a:cs typeface="Times New Roman"/>
                      </a:endParaRPr>
                    </a:p>
                  </a:txBody>
                  <a:tcPr marL="7851" marR="7851" marT="0" marB="0" anchor="ctr"/>
                </a:tc>
                <a:tc vMerge="1">
                  <a:txBody>
                    <a:bodyPr/>
                    <a:lstStyle/>
                    <a:p>
                      <a:endParaRPr lang="es-MX"/>
                    </a:p>
                  </a:txBody>
                  <a:tcPr/>
                </a:tc>
                <a:extLst>
                  <a:ext uri="{0D108BD9-81ED-4DB2-BD59-A6C34878D82A}">
                    <a16:rowId xmlns:a16="http://schemas.microsoft.com/office/drawing/2014/main" val="10005"/>
                  </a:ext>
                </a:extLst>
              </a:tr>
              <a:tr h="510797">
                <a:tc vMerge="1">
                  <a:txBody>
                    <a:bodyPr/>
                    <a:lstStyle/>
                    <a:p>
                      <a:endParaRPr lang="es-MX"/>
                    </a:p>
                  </a:txBody>
                  <a:tcPr/>
                </a:tc>
                <a:tc>
                  <a:txBody>
                    <a:bodyPr/>
                    <a:lstStyle/>
                    <a:p>
                      <a:pPr algn="ctr">
                        <a:lnSpc>
                          <a:spcPct val="115000"/>
                        </a:lnSpc>
                        <a:spcAft>
                          <a:spcPts val="0"/>
                        </a:spcAft>
                      </a:pPr>
                      <a:r>
                        <a:rPr lang="es-MX" sz="1400">
                          <a:effectLst/>
                        </a:rPr>
                        <a:t>575</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Alumno en actividades deportivas y recreativas</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575</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100%</a:t>
                      </a:r>
                      <a:endParaRPr lang="es-MX" sz="1400">
                        <a:effectLst/>
                        <a:latin typeface="Calibri"/>
                        <a:ea typeface="Calibri"/>
                        <a:cs typeface="Times New Roman"/>
                      </a:endParaRPr>
                    </a:p>
                  </a:txBody>
                  <a:tcPr marL="7851" marR="7851" marT="0" marB="0" anchor="ctr"/>
                </a:tc>
                <a:tc vMerge="1">
                  <a:txBody>
                    <a:bodyPr/>
                    <a:lstStyle/>
                    <a:p>
                      <a:endParaRPr lang="es-MX"/>
                    </a:p>
                  </a:txBody>
                  <a:tcPr/>
                </a:tc>
                <a:extLst>
                  <a:ext uri="{0D108BD9-81ED-4DB2-BD59-A6C34878D82A}">
                    <a16:rowId xmlns:a16="http://schemas.microsoft.com/office/drawing/2014/main" val="10006"/>
                  </a:ext>
                </a:extLst>
              </a:tr>
              <a:tr h="766196">
                <a:tc vMerge="1">
                  <a:txBody>
                    <a:bodyPr/>
                    <a:lstStyle/>
                    <a:p>
                      <a:endParaRPr lang="es-MX"/>
                    </a:p>
                  </a:txBody>
                  <a:tcPr/>
                </a:tc>
                <a:tc>
                  <a:txBody>
                    <a:bodyPr/>
                    <a:lstStyle/>
                    <a:p>
                      <a:pPr algn="ctr">
                        <a:lnSpc>
                          <a:spcPct val="115000"/>
                        </a:lnSpc>
                        <a:spcAft>
                          <a:spcPts val="0"/>
                        </a:spcAft>
                      </a:pPr>
                      <a:r>
                        <a:rPr lang="es-MX" sz="1400">
                          <a:effectLst/>
                        </a:rPr>
                        <a:t>1</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Participación en el evento </a:t>
                      </a:r>
                      <a:r>
                        <a:rPr lang="es-MX" sz="1400" dirty="0" err="1">
                          <a:effectLst/>
                        </a:rPr>
                        <a:t>prenacional</a:t>
                      </a:r>
                      <a:r>
                        <a:rPr lang="es-MX" sz="1400" dirty="0">
                          <a:effectLst/>
                        </a:rPr>
                        <a:t> deportivo de los IT</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1</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100%</a:t>
                      </a:r>
                      <a:endParaRPr lang="es-MX" sz="1400">
                        <a:effectLst/>
                        <a:latin typeface="Calibri"/>
                        <a:ea typeface="Calibri"/>
                        <a:cs typeface="Times New Roman"/>
                      </a:endParaRPr>
                    </a:p>
                  </a:txBody>
                  <a:tcPr marL="7851" marR="7851" marT="0" marB="0" anchor="ctr"/>
                </a:tc>
                <a:tc vMerge="1">
                  <a:txBody>
                    <a:bodyPr/>
                    <a:lstStyle/>
                    <a:p>
                      <a:endParaRPr lang="es-MX"/>
                    </a:p>
                  </a:txBody>
                  <a:tcPr/>
                </a:tc>
                <a:extLst>
                  <a:ext uri="{0D108BD9-81ED-4DB2-BD59-A6C34878D82A}">
                    <a16:rowId xmlns:a16="http://schemas.microsoft.com/office/drawing/2014/main" val="10007"/>
                  </a:ext>
                </a:extLst>
              </a:tr>
              <a:tr h="255399">
                <a:tc vMerge="1">
                  <a:txBody>
                    <a:bodyPr/>
                    <a:lstStyle/>
                    <a:p>
                      <a:endParaRPr lang="es-MX"/>
                    </a:p>
                  </a:txBody>
                  <a:tcPr/>
                </a:tc>
                <a:tc>
                  <a:txBody>
                    <a:bodyPr/>
                    <a:lstStyle/>
                    <a:p>
                      <a:pPr algn="ctr">
                        <a:lnSpc>
                          <a:spcPct val="115000"/>
                        </a:lnSpc>
                        <a:spcAft>
                          <a:spcPts val="0"/>
                        </a:spcAft>
                      </a:pPr>
                      <a:r>
                        <a:rPr lang="es-MX" sz="1400">
                          <a:effectLst/>
                        </a:rPr>
                        <a:t>2</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Disciplina cívica</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2</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100%</a:t>
                      </a:r>
                      <a:endParaRPr lang="es-MX" sz="1400" dirty="0">
                        <a:effectLst/>
                        <a:latin typeface="Calibri"/>
                        <a:ea typeface="Calibri"/>
                        <a:cs typeface="Times New Roman"/>
                      </a:endParaRPr>
                    </a:p>
                  </a:txBody>
                  <a:tcPr marL="7851" marR="7851" marT="0" marB="0" anchor="ctr"/>
                </a:tc>
                <a:tc vMerge="1">
                  <a:txBody>
                    <a:bodyPr/>
                    <a:lstStyle/>
                    <a:p>
                      <a:endParaRPr lang="es-MX"/>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8096448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6991685" y="265212"/>
            <a:ext cx="1396740" cy="859532"/>
          </a:xfrm>
          <a:prstGeom prst="rect">
            <a:avLst/>
          </a:prstGeom>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824" y="620688"/>
            <a:ext cx="2769811" cy="28107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4167" t="20025" r="35629" b="15775"/>
          <a:stretch/>
        </p:blipFill>
        <p:spPr bwMode="auto">
          <a:xfrm>
            <a:off x="199522" y="620688"/>
            <a:ext cx="2589584" cy="26883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87824" y="3861048"/>
            <a:ext cx="2711577" cy="27633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34229" t="34461" r="35247" b="8598"/>
          <a:stretch/>
        </p:blipFill>
        <p:spPr bwMode="auto">
          <a:xfrm>
            <a:off x="179512" y="3861048"/>
            <a:ext cx="2609179" cy="27365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8144" y="4581128"/>
            <a:ext cx="2491928" cy="19928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40152" y="1196752"/>
            <a:ext cx="2501624" cy="3192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40401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6991685" y="265212"/>
            <a:ext cx="1396740" cy="859532"/>
          </a:xfrm>
          <a:prstGeom prst="rect">
            <a:avLst/>
          </a:prstGeom>
        </p:spPr>
      </p:pic>
      <p:pic>
        <p:nvPicPr>
          <p:cNvPr id="4"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4421"/>
          <a:stretch/>
        </p:blipFill>
        <p:spPr bwMode="auto">
          <a:xfrm>
            <a:off x="395536" y="3717032"/>
            <a:ext cx="3359610" cy="25705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33851" t="23915" r="35197" b="9819"/>
          <a:stretch/>
        </p:blipFill>
        <p:spPr bwMode="auto">
          <a:xfrm>
            <a:off x="4572000" y="1268760"/>
            <a:ext cx="3261233" cy="26449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548680"/>
            <a:ext cx="3359611" cy="251970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4293096"/>
            <a:ext cx="3229993" cy="24224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402840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6991685" y="265212"/>
            <a:ext cx="1396740" cy="859532"/>
          </a:xfrm>
          <a:prstGeom prst="rect">
            <a:avLst/>
          </a:prstGeom>
        </p:spPr>
      </p:pic>
      <p:graphicFrame>
        <p:nvGraphicFramePr>
          <p:cNvPr id="4" name="3 Tabla"/>
          <p:cNvGraphicFramePr>
            <a:graphicFrameLocks noGrp="1"/>
          </p:cNvGraphicFramePr>
          <p:nvPr>
            <p:extLst/>
          </p:nvPr>
        </p:nvGraphicFramePr>
        <p:xfrm>
          <a:off x="179512" y="1299224"/>
          <a:ext cx="8064896" cy="1094423"/>
        </p:xfrm>
        <a:graphic>
          <a:graphicData uri="http://schemas.openxmlformats.org/drawingml/2006/table">
            <a:tbl>
              <a:tblPr firstRow="1" firstCol="1" bandRow="1">
                <a:tableStyleId>{5C22544A-7EE6-4342-B048-85BDC9FD1C3A}</a:tableStyleId>
              </a:tblPr>
              <a:tblGrid>
                <a:gridCol w="1497021">
                  <a:extLst>
                    <a:ext uri="{9D8B030D-6E8A-4147-A177-3AD203B41FA5}">
                      <a16:colId xmlns:a16="http://schemas.microsoft.com/office/drawing/2014/main" val="20000"/>
                    </a:ext>
                  </a:extLst>
                </a:gridCol>
                <a:gridCol w="1579312">
                  <a:extLst>
                    <a:ext uri="{9D8B030D-6E8A-4147-A177-3AD203B41FA5}">
                      <a16:colId xmlns:a16="http://schemas.microsoft.com/office/drawing/2014/main" val="20001"/>
                    </a:ext>
                  </a:extLst>
                </a:gridCol>
                <a:gridCol w="1579312">
                  <a:extLst>
                    <a:ext uri="{9D8B030D-6E8A-4147-A177-3AD203B41FA5}">
                      <a16:colId xmlns:a16="http://schemas.microsoft.com/office/drawing/2014/main" val="20002"/>
                    </a:ext>
                  </a:extLst>
                </a:gridCol>
                <a:gridCol w="1052625">
                  <a:extLst>
                    <a:ext uri="{9D8B030D-6E8A-4147-A177-3AD203B41FA5}">
                      <a16:colId xmlns:a16="http://schemas.microsoft.com/office/drawing/2014/main" val="20003"/>
                    </a:ext>
                  </a:extLst>
                </a:gridCol>
                <a:gridCol w="1052625">
                  <a:extLst>
                    <a:ext uri="{9D8B030D-6E8A-4147-A177-3AD203B41FA5}">
                      <a16:colId xmlns:a16="http://schemas.microsoft.com/office/drawing/2014/main" val="20004"/>
                    </a:ext>
                  </a:extLst>
                </a:gridCol>
                <a:gridCol w="1304001">
                  <a:extLst>
                    <a:ext uri="{9D8B030D-6E8A-4147-A177-3AD203B41FA5}">
                      <a16:colId xmlns:a16="http://schemas.microsoft.com/office/drawing/2014/main" val="20005"/>
                    </a:ext>
                  </a:extLst>
                </a:gridCol>
              </a:tblGrid>
              <a:tr h="566489">
                <a:tc>
                  <a:txBody>
                    <a:bodyPr/>
                    <a:lstStyle/>
                    <a:p>
                      <a:pPr algn="ctr">
                        <a:lnSpc>
                          <a:spcPct val="115000"/>
                        </a:lnSpc>
                        <a:spcAft>
                          <a:spcPts val="0"/>
                        </a:spcAft>
                      </a:pPr>
                      <a:r>
                        <a:rPr lang="es-MX" sz="1200" dirty="0">
                          <a:effectLst/>
                        </a:rPr>
                        <a:t>PROGRAMAS DEL POA 2018 ITST</a:t>
                      </a:r>
                      <a:endParaRPr lang="es-MX" sz="12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dirty="0">
                          <a:effectLst/>
                        </a:rPr>
                        <a:t>META ANUAL</a:t>
                      </a:r>
                      <a:endParaRPr lang="es-MX" sz="12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UNIDAD DE MEDIDA</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META LOGRADA AL PERIODO</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 AVANCE DE LA META AL PERIODO</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 AVANCE ANUAL DEL PROGRAMA</a:t>
                      </a:r>
                      <a:endParaRPr lang="es-MX" sz="1200">
                        <a:effectLst/>
                        <a:latin typeface="Calibri"/>
                        <a:ea typeface="Calibri"/>
                        <a:cs typeface="Times New Roman"/>
                      </a:endParaRPr>
                    </a:p>
                  </a:txBody>
                  <a:tcPr marL="7851" marR="7851" marT="0" marB="0" anchor="ctr"/>
                </a:tc>
                <a:extLst>
                  <a:ext uri="{0D108BD9-81ED-4DB2-BD59-A6C34878D82A}">
                    <a16:rowId xmlns:a16="http://schemas.microsoft.com/office/drawing/2014/main" val="10000"/>
                  </a:ext>
                </a:extLst>
              </a:tr>
              <a:tr h="401169">
                <a:tc>
                  <a:txBody>
                    <a:bodyPr/>
                    <a:lstStyle/>
                    <a:p>
                      <a:pPr algn="ctr">
                        <a:lnSpc>
                          <a:spcPct val="115000"/>
                        </a:lnSpc>
                        <a:spcAft>
                          <a:spcPts val="0"/>
                        </a:spcAft>
                      </a:pPr>
                      <a:r>
                        <a:rPr lang="es-MX" sz="1400" dirty="0">
                          <a:effectLst/>
                        </a:rPr>
                        <a:t>15. Señorita </a:t>
                      </a:r>
                      <a:r>
                        <a:rPr lang="es-MX" sz="1400" dirty="0" err="1">
                          <a:effectLst/>
                        </a:rPr>
                        <a:t>Tec</a:t>
                      </a:r>
                      <a:r>
                        <a:rPr lang="es-MX" sz="1400" dirty="0">
                          <a:effectLst/>
                        </a:rPr>
                        <a:t>-Chico </a:t>
                      </a:r>
                      <a:r>
                        <a:rPr lang="es-MX" sz="1400" dirty="0" err="1">
                          <a:effectLst/>
                        </a:rPr>
                        <a:t>Tec</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1</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Evento realizado</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1</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100%</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100%</a:t>
                      </a:r>
                      <a:endParaRPr lang="es-MX" sz="1400" dirty="0">
                        <a:effectLst/>
                        <a:latin typeface="Calibri"/>
                        <a:ea typeface="Calibri"/>
                        <a:cs typeface="Times New Roman"/>
                      </a:endParaRPr>
                    </a:p>
                  </a:txBody>
                  <a:tcPr marL="7851" marR="7851" marT="0" marB="0" anchor="ctr"/>
                </a:tc>
                <a:extLst>
                  <a:ext uri="{0D108BD9-81ED-4DB2-BD59-A6C34878D82A}">
                    <a16:rowId xmlns:a16="http://schemas.microsoft.com/office/drawing/2014/main" val="10001"/>
                  </a:ext>
                </a:extLst>
              </a:tr>
            </a:tbl>
          </a:graphicData>
        </a:graphic>
      </p:graphicFrame>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833" y="2672330"/>
            <a:ext cx="2926087" cy="39493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2564904"/>
            <a:ext cx="3211559" cy="40770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71168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6991685" y="265212"/>
            <a:ext cx="1396740" cy="859532"/>
          </a:xfrm>
          <a:prstGeom prst="rect">
            <a:avLst/>
          </a:prstGeom>
        </p:spPr>
      </p:pic>
      <p:graphicFrame>
        <p:nvGraphicFramePr>
          <p:cNvPr id="7" name="6 Tabla"/>
          <p:cNvGraphicFramePr>
            <a:graphicFrameLocks noGrp="1"/>
          </p:cNvGraphicFramePr>
          <p:nvPr>
            <p:extLst/>
          </p:nvPr>
        </p:nvGraphicFramePr>
        <p:xfrm>
          <a:off x="251521" y="1196752"/>
          <a:ext cx="7992888" cy="3068346"/>
        </p:xfrm>
        <a:graphic>
          <a:graphicData uri="http://schemas.openxmlformats.org/drawingml/2006/table">
            <a:tbl>
              <a:tblPr firstRow="1" firstCol="1" bandRow="1">
                <a:tableStyleId>{5C22544A-7EE6-4342-B048-85BDC9FD1C3A}</a:tableStyleId>
              </a:tblPr>
              <a:tblGrid>
                <a:gridCol w="1483655">
                  <a:extLst>
                    <a:ext uri="{9D8B030D-6E8A-4147-A177-3AD203B41FA5}">
                      <a16:colId xmlns:a16="http://schemas.microsoft.com/office/drawing/2014/main" val="20000"/>
                    </a:ext>
                  </a:extLst>
                </a:gridCol>
                <a:gridCol w="1242897">
                  <a:extLst>
                    <a:ext uri="{9D8B030D-6E8A-4147-A177-3AD203B41FA5}">
                      <a16:colId xmlns:a16="http://schemas.microsoft.com/office/drawing/2014/main" val="20001"/>
                    </a:ext>
                  </a:extLst>
                </a:gridCol>
                <a:gridCol w="1887526">
                  <a:extLst>
                    <a:ext uri="{9D8B030D-6E8A-4147-A177-3AD203B41FA5}">
                      <a16:colId xmlns:a16="http://schemas.microsoft.com/office/drawing/2014/main" val="20002"/>
                    </a:ext>
                  </a:extLst>
                </a:gridCol>
                <a:gridCol w="1043226">
                  <a:extLst>
                    <a:ext uri="{9D8B030D-6E8A-4147-A177-3AD203B41FA5}">
                      <a16:colId xmlns:a16="http://schemas.microsoft.com/office/drawing/2014/main" val="20003"/>
                    </a:ext>
                  </a:extLst>
                </a:gridCol>
                <a:gridCol w="1043226">
                  <a:extLst>
                    <a:ext uri="{9D8B030D-6E8A-4147-A177-3AD203B41FA5}">
                      <a16:colId xmlns:a16="http://schemas.microsoft.com/office/drawing/2014/main" val="20004"/>
                    </a:ext>
                  </a:extLst>
                </a:gridCol>
                <a:gridCol w="1292358">
                  <a:extLst>
                    <a:ext uri="{9D8B030D-6E8A-4147-A177-3AD203B41FA5}">
                      <a16:colId xmlns:a16="http://schemas.microsoft.com/office/drawing/2014/main" val="20005"/>
                    </a:ext>
                  </a:extLst>
                </a:gridCol>
              </a:tblGrid>
              <a:tr h="595606">
                <a:tc>
                  <a:txBody>
                    <a:bodyPr/>
                    <a:lstStyle/>
                    <a:p>
                      <a:pPr algn="ctr">
                        <a:lnSpc>
                          <a:spcPct val="115000"/>
                        </a:lnSpc>
                        <a:spcAft>
                          <a:spcPts val="0"/>
                        </a:spcAft>
                      </a:pPr>
                      <a:r>
                        <a:rPr lang="es-MX" sz="1200" dirty="0">
                          <a:effectLst/>
                        </a:rPr>
                        <a:t>PROGRAMAS DEL POA 2018 ITST</a:t>
                      </a:r>
                      <a:endParaRPr lang="es-MX" sz="12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META ANUAL</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dirty="0">
                          <a:effectLst/>
                        </a:rPr>
                        <a:t>UNIDAD DE MEDIDA</a:t>
                      </a:r>
                      <a:endParaRPr lang="es-MX" sz="12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META LOGRADA AL PERIODO</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dirty="0">
                          <a:effectLst/>
                        </a:rPr>
                        <a:t>% AVANCE DE LA META AL PERIODO</a:t>
                      </a:r>
                      <a:endParaRPr lang="es-MX" sz="12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 AVANCE ANUAL DEL PROGRAMA</a:t>
                      </a:r>
                      <a:endParaRPr lang="es-MX" sz="1200">
                        <a:effectLst/>
                        <a:latin typeface="Calibri"/>
                        <a:ea typeface="Calibri"/>
                        <a:cs typeface="Times New Roman"/>
                      </a:endParaRPr>
                    </a:p>
                  </a:txBody>
                  <a:tcPr marL="7851" marR="7851" marT="0" marB="0" anchor="ctr"/>
                </a:tc>
                <a:extLst>
                  <a:ext uri="{0D108BD9-81ED-4DB2-BD59-A6C34878D82A}">
                    <a16:rowId xmlns:a16="http://schemas.microsoft.com/office/drawing/2014/main" val="10000"/>
                  </a:ext>
                </a:extLst>
              </a:tr>
              <a:tr h="202489">
                <a:tc rowSpan="3">
                  <a:txBody>
                    <a:bodyPr/>
                    <a:lstStyle/>
                    <a:p>
                      <a:pPr algn="ctr">
                        <a:lnSpc>
                          <a:spcPct val="115000"/>
                        </a:lnSpc>
                        <a:spcAft>
                          <a:spcPts val="0"/>
                        </a:spcAft>
                      </a:pPr>
                      <a:r>
                        <a:rPr lang="es-MX" sz="1200" dirty="0">
                          <a:effectLst/>
                        </a:rPr>
                        <a:t>16. Formación, Actualización y Evaluación Docente</a:t>
                      </a:r>
                      <a:endParaRPr lang="es-MX" sz="12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2</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Curso de formación</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4</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200%</a:t>
                      </a:r>
                      <a:endParaRPr lang="es-MX" sz="1200">
                        <a:effectLst/>
                        <a:latin typeface="Calibri"/>
                        <a:ea typeface="Calibri"/>
                        <a:cs typeface="Times New Roman"/>
                      </a:endParaRPr>
                    </a:p>
                  </a:txBody>
                  <a:tcPr marL="7851" marR="7851" marT="0" marB="0" anchor="ctr"/>
                </a:tc>
                <a:tc rowSpan="3">
                  <a:txBody>
                    <a:bodyPr/>
                    <a:lstStyle/>
                    <a:p>
                      <a:pPr algn="ctr">
                        <a:lnSpc>
                          <a:spcPct val="115000"/>
                        </a:lnSpc>
                        <a:spcAft>
                          <a:spcPts val="0"/>
                        </a:spcAft>
                      </a:pPr>
                      <a:r>
                        <a:rPr lang="es-MX" sz="1200">
                          <a:effectLst/>
                        </a:rPr>
                        <a:t>100%</a:t>
                      </a:r>
                      <a:endParaRPr lang="es-MX" sz="1200">
                        <a:effectLst/>
                        <a:latin typeface="Calibri"/>
                        <a:ea typeface="Calibri"/>
                        <a:cs typeface="Times New Roman"/>
                      </a:endParaRPr>
                    </a:p>
                  </a:txBody>
                  <a:tcPr marL="7851" marR="7851" marT="0" marB="0" anchor="ctr"/>
                </a:tc>
                <a:extLst>
                  <a:ext uri="{0D108BD9-81ED-4DB2-BD59-A6C34878D82A}">
                    <a16:rowId xmlns:a16="http://schemas.microsoft.com/office/drawing/2014/main" val="10001"/>
                  </a:ext>
                </a:extLst>
              </a:tr>
              <a:tr h="202489">
                <a:tc vMerge="1">
                  <a:txBody>
                    <a:bodyPr/>
                    <a:lstStyle/>
                    <a:p>
                      <a:endParaRPr lang="es-MX"/>
                    </a:p>
                  </a:txBody>
                  <a:tcPr/>
                </a:tc>
                <a:tc>
                  <a:txBody>
                    <a:bodyPr/>
                    <a:lstStyle/>
                    <a:p>
                      <a:pPr algn="ctr">
                        <a:lnSpc>
                          <a:spcPct val="115000"/>
                        </a:lnSpc>
                        <a:spcAft>
                          <a:spcPts val="0"/>
                        </a:spcAft>
                      </a:pPr>
                      <a:r>
                        <a:rPr lang="es-MX" sz="1200">
                          <a:effectLst/>
                        </a:rPr>
                        <a:t>1</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Curso de actualización</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9</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900%</a:t>
                      </a:r>
                      <a:endParaRPr lang="es-MX" sz="1200">
                        <a:effectLst/>
                        <a:latin typeface="Calibri"/>
                        <a:ea typeface="Calibri"/>
                        <a:cs typeface="Times New Roman"/>
                      </a:endParaRPr>
                    </a:p>
                  </a:txBody>
                  <a:tcPr marL="7851" marR="7851" marT="0" marB="0" anchor="ctr"/>
                </a:tc>
                <a:tc vMerge="1">
                  <a:txBody>
                    <a:bodyPr/>
                    <a:lstStyle/>
                    <a:p>
                      <a:endParaRPr lang="es-MX"/>
                    </a:p>
                  </a:txBody>
                  <a:tcPr/>
                </a:tc>
                <a:extLst>
                  <a:ext uri="{0D108BD9-81ED-4DB2-BD59-A6C34878D82A}">
                    <a16:rowId xmlns:a16="http://schemas.microsoft.com/office/drawing/2014/main" val="10002"/>
                  </a:ext>
                </a:extLst>
              </a:tr>
              <a:tr h="202489">
                <a:tc vMerge="1">
                  <a:txBody>
                    <a:bodyPr/>
                    <a:lstStyle/>
                    <a:p>
                      <a:endParaRPr lang="es-MX"/>
                    </a:p>
                  </a:txBody>
                  <a:tcPr/>
                </a:tc>
                <a:tc>
                  <a:txBody>
                    <a:bodyPr/>
                    <a:lstStyle/>
                    <a:p>
                      <a:pPr algn="ctr">
                        <a:lnSpc>
                          <a:spcPct val="115000"/>
                        </a:lnSpc>
                        <a:spcAft>
                          <a:spcPts val="0"/>
                        </a:spcAft>
                      </a:pPr>
                      <a:r>
                        <a:rPr lang="es-MX" sz="1200" dirty="0">
                          <a:effectLst/>
                        </a:rPr>
                        <a:t>1%</a:t>
                      </a:r>
                      <a:endParaRPr lang="es-MX" sz="12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Docente capacitado</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dirty="0">
                          <a:effectLst/>
                        </a:rPr>
                        <a:t>1%</a:t>
                      </a:r>
                      <a:endParaRPr lang="es-MX" sz="12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100%</a:t>
                      </a:r>
                      <a:endParaRPr lang="es-MX" sz="1200">
                        <a:effectLst/>
                        <a:latin typeface="Calibri"/>
                        <a:ea typeface="Calibri"/>
                        <a:cs typeface="Times New Roman"/>
                      </a:endParaRPr>
                    </a:p>
                  </a:txBody>
                  <a:tcPr marL="7851" marR="7851" marT="0" marB="0" anchor="ctr"/>
                </a:tc>
                <a:tc vMerge="1">
                  <a:txBody>
                    <a:bodyPr/>
                    <a:lstStyle/>
                    <a:p>
                      <a:endParaRPr lang="es-MX"/>
                    </a:p>
                  </a:txBody>
                  <a:tcPr/>
                </a:tc>
                <a:extLst>
                  <a:ext uri="{0D108BD9-81ED-4DB2-BD59-A6C34878D82A}">
                    <a16:rowId xmlns:a16="http://schemas.microsoft.com/office/drawing/2014/main" val="10003"/>
                  </a:ext>
                </a:extLst>
              </a:tr>
              <a:tr h="404978">
                <a:tc rowSpan="5">
                  <a:txBody>
                    <a:bodyPr/>
                    <a:lstStyle/>
                    <a:p>
                      <a:pPr algn="ctr">
                        <a:lnSpc>
                          <a:spcPct val="115000"/>
                        </a:lnSpc>
                        <a:spcAft>
                          <a:spcPts val="0"/>
                        </a:spcAft>
                      </a:pPr>
                      <a:r>
                        <a:rPr lang="es-MX" sz="1200" dirty="0">
                          <a:effectLst/>
                        </a:rPr>
                        <a:t>17. Formación, Capacitación y Actualización de Servidores Públicos, Directivos y Administrativos</a:t>
                      </a:r>
                      <a:endParaRPr lang="es-MX" sz="12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dirty="0">
                          <a:effectLst/>
                        </a:rPr>
                        <a:t>2</a:t>
                      </a:r>
                      <a:endParaRPr lang="es-MX" sz="12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Curso al personal administrativo</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2</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100%</a:t>
                      </a:r>
                      <a:endParaRPr lang="es-MX" sz="1200">
                        <a:effectLst/>
                        <a:latin typeface="Calibri"/>
                        <a:ea typeface="Calibri"/>
                        <a:cs typeface="Times New Roman"/>
                      </a:endParaRPr>
                    </a:p>
                  </a:txBody>
                  <a:tcPr marL="7851" marR="7851" marT="0" marB="0" anchor="ctr"/>
                </a:tc>
                <a:tc rowSpan="5">
                  <a:txBody>
                    <a:bodyPr/>
                    <a:lstStyle/>
                    <a:p>
                      <a:pPr algn="ctr">
                        <a:lnSpc>
                          <a:spcPct val="115000"/>
                        </a:lnSpc>
                        <a:spcAft>
                          <a:spcPts val="0"/>
                        </a:spcAft>
                      </a:pPr>
                      <a:r>
                        <a:rPr lang="es-MX" sz="1200">
                          <a:effectLst/>
                        </a:rPr>
                        <a:t>86%</a:t>
                      </a:r>
                      <a:endParaRPr lang="es-MX" sz="1200">
                        <a:effectLst/>
                        <a:latin typeface="Calibri"/>
                        <a:ea typeface="Calibri"/>
                        <a:cs typeface="Times New Roman"/>
                      </a:endParaRPr>
                    </a:p>
                  </a:txBody>
                  <a:tcPr marL="7851" marR="7851" marT="0" marB="0" anchor="ctr"/>
                </a:tc>
                <a:extLst>
                  <a:ext uri="{0D108BD9-81ED-4DB2-BD59-A6C34878D82A}">
                    <a16:rowId xmlns:a16="http://schemas.microsoft.com/office/drawing/2014/main" val="10004"/>
                  </a:ext>
                </a:extLst>
              </a:tr>
              <a:tr h="404978">
                <a:tc vMerge="1">
                  <a:txBody>
                    <a:bodyPr/>
                    <a:lstStyle/>
                    <a:p>
                      <a:endParaRPr lang="es-MX"/>
                    </a:p>
                  </a:txBody>
                  <a:tcPr/>
                </a:tc>
                <a:tc>
                  <a:txBody>
                    <a:bodyPr/>
                    <a:lstStyle/>
                    <a:p>
                      <a:pPr algn="ctr">
                        <a:lnSpc>
                          <a:spcPct val="115000"/>
                        </a:lnSpc>
                        <a:spcAft>
                          <a:spcPts val="0"/>
                        </a:spcAft>
                      </a:pPr>
                      <a:r>
                        <a:rPr lang="es-MX" sz="1200">
                          <a:effectLst/>
                        </a:rPr>
                        <a:t>2</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Curso al personal directivo</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2</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100%</a:t>
                      </a:r>
                      <a:endParaRPr lang="es-MX" sz="1200">
                        <a:effectLst/>
                        <a:latin typeface="Calibri"/>
                        <a:ea typeface="Calibri"/>
                        <a:cs typeface="Times New Roman"/>
                      </a:endParaRPr>
                    </a:p>
                  </a:txBody>
                  <a:tcPr marL="7851" marR="7851" marT="0" marB="0" anchor="ctr"/>
                </a:tc>
                <a:tc vMerge="1">
                  <a:txBody>
                    <a:bodyPr/>
                    <a:lstStyle/>
                    <a:p>
                      <a:endParaRPr lang="es-MX"/>
                    </a:p>
                  </a:txBody>
                  <a:tcPr/>
                </a:tc>
                <a:extLst>
                  <a:ext uri="{0D108BD9-81ED-4DB2-BD59-A6C34878D82A}">
                    <a16:rowId xmlns:a16="http://schemas.microsoft.com/office/drawing/2014/main" val="10005"/>
                  </a:ext>
                </a:extLst>
              </a:tr>
              <a:tr h="404978">
                <a:tc vMerge="1">
                  <a:txBody>
                    <a:bodyPr/>
                    <a:lstStyle/>
                    <a:p>
                      <a:endParaRPr lang="es-MX"/>
                    </a:p>
                  </a:txBody>
                  <a:tcPr/>
                </a:tc>
                <a:tc>
                  <a:txBody>
                    <a:bodyPr/>
                    <a:lstStyle/>
                    <a:p>
                      <a:pPr algn="ctr">
                        <a:lnSpc>
                          <a:spcPct val="115000"/>
                        </a:lnSpc>
                        <a:spcAft>
                          <a:spcPts val="0"/>
                        </a:spcAft>
                      </a:pPr>
                      <a:r>
                        <a:rPr lang="es-MX" sz="1200" dirty="0">
                          <a:effectLst/>
                        </a:rPr>
                        <a:t>2</a:t>
                      </a:r>
                      <a:endParaRPr lang="es-MX" sz="12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Curso al personal de servicios básicos</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1</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50%</a:t>
                      </a:r>
                      <a:endParaRPr lang="es-MX" sz="1200">
                        <a:effectLst/>
                        <a:latin typeface="Calibri"/>
                        <a:ea typeface="Calibri"/>
                        <a:cs typeface="Times New Roman"/>
                      </a:endParaRPr>
                    </a:p>
                  </a:txBody>
                  <a:tcPr marL="7851" marR="7851" marT="0" marB="0" anchor="ctr"/>
                </a:tc>
                <a:tc vMerge="1">
                  <a:txBody>
                    <a:bodyPr/>
                    <a:lstStyle/>
                    <a:p>
                      <a:endParaRPr lang="es-MX"/>
                    </a:p>
                  </a:txBody>
                  <a:tcPr/>
                </a:tc>
                <a:extLst>
                  <a:ext uri="{0D108BD9-81ED-4DB2-BD59-A6C34878D82A}">
                    <a16:rowId xmlns:a16="http://schemas.microsoft.com/office/drawing/2014/main" val="10006"/>
                  </a:ext>
                </a:extLst>
              </a:tr>
              <a:tr h="202489">
                <a:tc vMerge="1">
                  <a:txBody>
                    <a:bodyPr/>
                    <a:lstStyle/>
                    <a:p>
                      <a:endParaRPr lang="es-MX"/>
                    </a:p>
                  </a:txBody>
                  <a:tcPr/>
                </a:tc>
                <a:tc>
                  <a:txBody>
                    <a:bodyPr/>
                    <a:lstStyle/>
                    <a:p>
                      <a:pPr algn="ctr">
                        <a:lnSpc>
                          <a:spcPct val="115000"/>
                        </a:lnSpc>
                        <a:spcAft>
                          <a:spcPts val="0"/>
                        </a:spcAft>
                      </a:pPr>
                      <a:r>
                        <a:rPr lang="es-MX" sz="1200">
                          <a:effectLst/>
                        </a:rPr>
                        <a:t>90</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Personal capacitado</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74</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82%</a:t>
                      </a:r>
                      <a:endParaRPr lang="es-MX" sz="1200">
                        <a:effectLst/>
                        <a:latin typeface="Calibri"/>
                        <a:ea typeface="Calibri"/>
                        <a:cs typeface="Times New Roman"/>
                      </a:endParaRPr>
                    </a:p>
                  </a:txBody>
                  <a:tcPr marL="7851" marR="7851" marT="0" marB="0" anchor="ctr"/>
                </a:tc>
                <a:tc vMerge="1">
                  <a:txBody>
                    <a:bodyPr/>
                    <a:lstStyle/>
                    <a:p>
                      <a:endParaRPr lang="es-MX"/>
                    </a:p>
                  </a:txBody>
                  <a:tcPr/>
                </a:tc>
                <a:extLst>
                  <a:ext uri="{0D108BD9-81ED-4DB2-BD59-A6C34878D82A}">
                    <a16:rowId xmlns:a16="http://schemas.microsoft.com/office/drawing/2014/main" val="10007"/>
                  </a:ext>
                </a:extLst>
              </a:tr>
              <a:tr h="404978">
                <a:tc vMerge="1">
                  <a:txBody>
                    <a:bodyPr/>
                    <a:lstStyle/>
                    <a:p>
                      <a:endParaRPr lang="es-MX"/>
                    </a:p>
                  </a:txBody>
                  <a:tcPr/>
                </a:tc>
                <a:tc>
                  <a:txBody>
                    <a:bodyPr/>
                    <a:lstStyle/>
                    <a:p>
                      <a:pPr algn="ctr">
                        <a:lnSpc>
                          <a:spcPct val="115000"/>
                        </a:lnSpc>
                        <a:spcAft>
                          <a:spcPts val="0"/>
                        </a:spcAft>
                      </a:pPr>
                      <a:r>
                        <a:rPr lang="es-MX" sz="1200">
                          <a:effectLst/>
                        </a:rPr>
                        <a:t>1</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dirty="0">
                          <a:effectLst/>
                        </a:rPr>
                        <a:t>Curso a personal de recursos humanos</a:t>
                      </a:r>
                      <a:endParaRPr lang="es-MX" sz="12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3</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dirty="0">
                          <a:effectLst/>
                        </a:rPr>
                        <a:t>300%</a:t>
                      </a:r>
                      <a:endParaRPr lang="es-MX" sz="1200" dirty="0">
                        <a:effectLst/>
                        <a:latin typeface="Calibri"/>
                        <a:ea typeface="Calibri"/>
                        <a:cs typeface="Times New Roman"/>
                      </a:endParaRPr>
                    </a:p>
                  </a:txBody>
                  <a:tcPr marL="7851" marR="7851" marT="0" marB="0" anchor="ctr"/>
                </a:tc>
                <a:tc vMerge="1">
                  <a:txBody>
                    <a:bodyPr/>
                    <a:lstStyle/>
                    <a:p>
                      <a:endParaRPr lang="es-MX"/>
                    </a:p>
                  </a:txBody>
                  <a:tcPr/>
                </a:tc>
                <a:extLst>
                  <a:ext uri="{0D108BD9-81ED-4DB2-BD59-A6C34878D82A}">
                    <a16:rowId xmlns:a16="http://schemas.microsoft.com/office/drawing/2014/main" val="10008"/>
                  </a:ext>
                </a:extLst>
              </a:tr>
            </a:tbl>
          </a:graphicData>
        </a:graphic>
      </p:graphicFrame>
      <p:pic>
        <p:nvPicPr>
          <p:cNvPr id="8"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618"/>
          <a:stretch/>
        </p:blipFill>
        <p:spPr bwMode="auto">
          <a:xfrm>
            <a:off x="1422449" y="4393580"/>
            <a:ext cx="2285455" cy="24197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997"/>
          <a:stretch/>
        </p:blipFill>
        <p:spPr bwMode="auto">
          <a:xfrm>
            <a:off x="5292079" y="4462939"/>
            <a:ext cx="2519283" cy="23504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04453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6991685" y="265212"/>
            <a:ext cx="1396740" cy="859532"/>
          </a:xfrm>
          <a:prstGeom prst="rect">
            <a:avLst/>
          </a:prstGeom>
        </p:spPr>
      </p:pic>
      <p:graphicFrame>
        <p:nvGraphicFramePr>
          <p:cNvPr id="3" name="2 Tabla"/>
          <p:cNvGraphicFramePr>
            <a:graphicFrameLocks noGrp="1"/>
          </p:cNvGraphicFramePr>
          <p:nvPr>
            <p:extLst/>
          </p:nvPr>
        </p:nvGraphicFramePr>
        <p:xfrm>
          <a:off x="237729" y="1196752"/>
          <a:ext cx="7934671" cy="2674543"/>
        </p:xfrm>
        <a:graphic>
          <a:graphicData uri="http://schemas.openxmlformats.org/drawingml/2006/table">
            <a:tbl>
              <a:tblPr firstRow="1" firstCol="1" bandRow="1">
                <a:tableStyleId>{5C22544A-7EE6-4342-B048-85BDC9FD1C3A}</a:tableStyleId>
              </a:tblPr>
              <a:tblGrid>
                <a:gridCol w="1241949">
                  <a:extLst>
                    <a:ext uri="{9D8B030D-6E8A-4147-A177-3AD203B41FA5}">
                      <a16:colId xmlns:a16="http://schemas.microsoft.com/office/drawing/2014/main" val="20000"/>
                    </a:ext>
                  </a:extLst>
                </a:gridCol>
                <a:gridCol w="888316">
                  <a:extLst>
                    <a:ext uri="{9D8B030D-6E8A-4147-A177-3AD203B41FA5}">
                      <a16:colId xmlns:a16="http://schemas.microsoft.com/office/drawing/2014/main" val="20001"/>
                    </a:ext>
                  </a:extLst>
                </a:gridCol>
                <a:gridCol w="2450205">
                  <a:extLst>
                    <a:ext uri="{9D8B030D-6E8A-4147-A177-3AD203B41FA5}">
                      <a16:colId xmlns:a16="http://schemas.microsoft.com/office/drawing/2014/main" val="20002"/>
                    </a:ext>
                  </a:extLst>
                </a:gridCol>
                <a:gridCol w="1035628">
                  <a:extLst>
                    <a:ext uri="{9D8B030D-6E8A-4147-A177-3AD203B41FA5}">
                      <a16:colId xmlns:a16="http://schemas.microsoft.com/office/drawing/2014/main" val="20003"/>
                    </a:ext>
                  </a:extLst>
                </a:gridCol>
                <a:gridCol w="1035628">
                  <a:extLst>
                    <a:ext uri="{9D8B030D-6E8A-4147-A177-3AD203B41FA5}">
                      <a16:colId xmlns:a16="http://schemas.microsoft.com/office/drawing/2014/main" val="20004"/>
                    </a:ext>
                  </a:extLst>
                </a:gridCol>
                <a:gridCol w="1282945">
                  <a:extLst>
                    <a:ext uri="{9D8B030D-6E8A-4147-A177-3AD203B41FA5}">
                      <a16:colId xmlns:a16="http://schemas.microsoft.com/office/drawing/2014/main" val="20005"/>
                    </a:ext>
                  </a:extLst>
                </a:gridCol>
              </a:tblGrid>
              <a:tr h="583890">
                <a:tc>
                  <a:txBody>
                    <a:bodyPr/>
                    <a:lstStyle/>
                    <a:p>
                      <a:pPr algn="ctr">
                        <a:lnSpc>
                          <a:spcPct val="115000"/>
                        </a:lnSpc>
                        <a:spcAft>
                          <a:spcPts val="0"/>
                        </a:spcAft>
                      </a:pPr>
                      <a:r>
                        <a:rPr lang="es-MX" sz="1200" dirty="0">
                          <a:effectLst/>
                        </a:rPr>
                        <a:t>PROGRAMAS DEL POA 2018 ITST</a:t>
                      </a:r>
                      <a:endParaRPr lang="es-MX" sz="12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META ANUAL</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dirty="0">
                          <a:effectLst/>
                        </a:rPr>
                        <a:t>UNIDAD DE MEDIDA</a:t>
                      </a:r>
                      <a:endParaRPr lang="es-MX" sz="12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META LOGRADA AL PERIODO</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 AVANCE DE LA META AL PERIODO</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 AVANCE ANUAL DEL PROGRAMA</a:t>
                      </a:r>
                      <a:endParaRPr lang="es-MX" sz="1200">
                        <a:effectLst/>
                        <a:latin typeface="Calibri"/>
                        <a:ea typeface="Calibri"/>
                        <a:cs typeface="Times New Roman"/>
                      </a:endParaRPr>
                    </a:p>
                  </a:txBody>
                  <a:tcPr marL="7851" marR="7851" marT="0" marB="0" anchor="ctr"/>
                </a:tc>
                <a:extLst>
                  <a:ext uri="{0D108BD9-81ED-4DB2-BD59-A6C34878D82A}">
                    <a16:rowId xmlns:a16="http://schemas.microsoft.com/office/drawing/2014/main" val="10000"/>
                  </a:ext>
                </a:extLst>
              </a:tr>
              <a:tr h="449845">
                <a:tc rowSpan="5">
                  <a:txBody>
                    <a:bodyPr/>
                    <a:lstStyle/>
                    <a:p>
                      <a:pPr algn="ctr">
                        <a:lnSpc>
                          <a:spcPct val="115000"/>
                        </a:lnSpc>
                        <a:spcAft>
                          <a:spcPts val="0"/>
                        </a:spcAft>
                      </a:pPr>
                      <a:r>
                        <a:rPr lang="es-MX" sz="1400" dirty="0">
                          <a:effectLst/>
                        </a:rPr>
                        <a:t>18. Vinculación Institucional</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1</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Consejo de vinculación en operación</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1</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100%</a:t>
                      </a:r>
                      <a:endParaRPr lang="es-MX" sz="1400" dirty="0">
                        <a:effectLst/>
                        <a:latin typeface="Calibri"/>
                        <a:ea typeface="Calibri"/>
                        <a:cs typeface="Times New Roman"/>
                      </a:endParaRPr>
                    </a:p>
                  </a:txBody>
                  <a:tcPr marL="7851" marR="7851" marT="0" marB="0" anchor="ctr"/>
                </a:tc>
                <a:tc rowSpan="5">
                  <a:txBody>
                    <a:bodyPr/>
                    <a:lstStyle/>
                    <a:p>
                      <a:pPr algn="ctr">
                        <a:lnSpc>
                          <a:spcPct val="115000"/>
                        </a:lnSpc>
                        <a:spcAft>
                          <a:spcPts val="0"/>
                        </a:spcAft>
                      </a:pPr>
                      <a:r>
                        <a:rPr lang="es-MX" sz="1400" dirty="0">
                          <a:effectLst/>
                        </a:rPr>
                        <a:t>100%</a:t>
                      </a:r>
                      <a:endParaRPr lang="es-MX" sz="1400" dirty="0">
                        <a:effectLst/>
                        <a:latin typeface="Calibri"/>
                        <a:ea typeface="Calibri"/>
                        <a:cs typeface="Times New Roman"/>
                      </a:endParaRPr>
                    </a:p>
                  </a:txBody>
                  <a:tcPr marL="7851" marR="7851" marT="0" marB="0" anchor="ctr"/>
                </a:tc>
                <a:extLst>
                  <a:ext uri="{0D108BD9-81ED-4DB2-BD59-A6C34878D82A}">
                    <a16:rowId xmlns:a16="http://schemas.microsoft.com/office/drawing/2014/main" val="10001"/>
                  </a:ext>
                </a:extLst>
              </a:tr>
              <a:tr h="220150">
                <a:tc vMerge="1">
                  <a:txBody>
                    <a:bodyPr/>
                    <a:lstStyle/>
                    <a:p>
                      <a:endParaRPr lang="es-MX"/>
                    </a:p>
                  </a:txBody>
                  <a:tcPr/>
                </a:tc>
                <a:tc>
                  <a:txBody>
                    <a:bodyPr/>
                    <a:lstStyle/>
                    <a:p>
                      <a:pPr algn="ctr">
                        <a:lnSpc>
                          <a:spcPct val="115000"/>
                        </a:lnSpc>
                        <a:spcAft>
                          <a:spcPts val="0"/>
                        </a:spcAft>
                      </a:pPr>
                      <a:r>
                        <a:rPr lang="es-MX" sz="1400" dirty="0">
                          <a:effectLst/>
                        </a:rPr>
                        <a:t>40</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Convenio firmado</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64</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160%</a:t>
                      </a:r>
                      <a:endParaRPr lang="es-MX" sz="1400">
                        <a:effectLst/>
                        <a:latin typeface="Calibri"/>
                        <a:ea typeface="Calibri"/>
                        <a:cs typeface="Times New Roman"/>
                      </a:endParaRPr>
                    </a:p>
                  </a:txBody>
                  <a:tcPr marL="7851" marR="7851" marT="0" marB="0" anchor="ctr"/>
                </a:tc>
                <a:tc vMerge="1">
                  <a:txBody>
                    <a:bodyPr/>
                    <a:lstStyle/>
                    <a:p>
                      <a:endParaRPr lang="es-MX"/>
                    </a:p>
                  </a:txBody>
                  <a:tcPr/>
                </a:tc>
                <a:extLst>
                  <a:ext uri="{0D108BD9-81ED-4DB2-BD59-A6C34878D82A}">
                    <a16:rowId xmlns:a16="http://schemas.microsoft.com/office/drawing/2014/main" val="10002"/>
                  </a:ext>
                </a:extLst>
              </a:tr>
              <a:tr h="389260">
                <a:tc vMerge="1">
                  <a:txBody>
                    <a:bodyPr/>
                    <a:lstStyle/>
                    <a:p>
                      <a:endParaRPr lang="es-MX"/>
                    </a:p>
                  </a:txBody>
                  <a:tcPr/>
                </a:tc>
                <a:tc>
                  <a:txBody>
                    <a:bodyPr/>
                    <a:lstStyle/>
                    <a:p>
                      <a:pPr algn="ctr">
                        <a:lnSpc>
                          <a:spcPct val="115000"/>
                        </a:lnSpc>
                        <a:spcAft>
                          <a:spcPts val="0"/>
                        </a:spcAft>
                      </a:pPr>
                      <a:r>
                        <a:rPr lang="es-MX" sz="1400" dirty="0">
                          <a:effectLst/>
                        </a:rPr>
                        <a:t>90</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Eficiencia de convenios</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100</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111%</a:t>
                      </a:r>
                      <a:endParaRPr lang="es-MX" sz="1400">
                        <a:effectLst/>
                        <a:latin typeface="Calibri"/>
                        <a:ea typeface="Calibri"/>
                        <a:cs typeface="Times New Roman"/>
                      </a:endParaRPr>
                    </a:p>
                  </a:txBody>
                  <a:tcPr marL="7851" marR="7851" marT="0" marB="0" anchor="ctr"/>
                </a:tc>
                <a:tc vMerge="1">
                  <a:txBody>
                    <a:bodyPr/>
                    <a:lstStyle/>
                    <a:p>
                      <a:endParaRPr lang="es-MX"/>
                    </a:p>
                  </a:txBody>
                  <a:tcPr/>
                </a:tc>
                <a:extLst>
                  <a:ext uri="{0D108BD9-81ED-4DB2-BD59-A6C34878D82A}">
                    <a16:rowId xmlns:a16="http://schemas.microsoft.com/office/drawing/2014/main" val="10003"/>
                  </a:ext>
                </a:extLst>
              </a:tr>
              <a:tr h="484104">
                <a:tc vMerge="1">
                  <a:txBody>
                    <a:bodyPr/>
                    <a:lstStyle/>
                    <a:p>
                      <a:endParaRPr lang="es-MX"/>
                    </a:p>
                  </a:txBody>
                  <a:tcPr/>
                </a:tc>
                <a:tc>
                  <a:txBody>
                    <a:bodyPr/>
                    <a:lstStyle/>
                    <a:p>
                      <a:pPr algn="ctr">
                        <a:lnSpc>
                          <a:spcPct val="115000"/>
                        </a:lnSpc>
                        <a:spcAft>
                          <a:spcPts val="0"/>
                        </a:spcAft>
                      </a:pPr>
                      <a:r>
                        <a:rPr lang="es-MX" sz="1400" dirty="0">
                          <a:effectLst/>
                        </a:rPr>
                        <a:t>32</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Proyectos vinculados con diferentes sectores</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405</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1266%</a:t>
                      </a:r>
                      <a:endParaRPr lang="es-MX" sz="1400">
                        <a:effectLst/>
                        <a:latin typeface="Calibri"/>
                        <a:ea typeface="Calibri"/>
                        <a:cs typeface="Times New Roman"/>
                      </a:endParaRPr>
                    </a:p>
                  </a:txBody>
                  <a:tcPr marL="7851" marR="7851" marT="0" marB="0" anchor="ctr"/>
                </a:tc>
                <a:tc vMerge="1">
                  <a:txBody>
                    <a:bodyPr/>
                    <a:lstStyle/>
                    <a:p>
                      <a:endParaRPr lang="es-MX"/>
                    </a:p>
                  </a:txBody>
                  <a:tcPr/>
                </a:tc>
                <a:extLst>
                  <a:ext uri="{0D108BD9-81ED-4DB2-BD59-A6C34878D82A}">
                    <a16:rowId xmlns:a16="http://schemas.microsoft.com/office/drawing/2014/main" val="10004"/>
                  </a:ext>
                </a:extLst>
              </a:tr>
              <a:tr h="387650">
                <a:tc vMerge="1">
                  <a:txBody>
                    <a:bodyPr/>
                    <a:lstStyle/>
                    <a:p>
                      <a:endParaRPr lang="es-MX"/>
                    </a:p>
                  </a:txBody>
                  <a:tcPr/>
                </a:tc>
                <a:tc>
                  <a:txBody>
                    <a:bodyPr/>
                    <a:lstStyle/>
                    <a:p>
                      <a:pPr algn="ctr">
                        <a:lnSpc>
                          <a:spcPct val="115000"/>
                        </a:lnSpc>
                        <a:spcAft>
                          <a:spcPts val="0"/>
                        </a:spcAft>
                      </a:pPr>
                      <a:r>
                        <a:rPr lang="es-MX" sz="1400" dirty="0">
                          <a:effectLst/>
                        </a:rPr>
                        <a:t>160</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Estudiantes en proyectos vinculados</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1177</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736%</a:t>
                      </a:r>
                      <a:endParaRPr lang="es-MX" sz="1400" dirty="0">
                        <a:effectLst/>
                        <a:latin typeface="Calibri"/>
                        <a:ea typeface="Calibri"/>
                        <a:cs typeface="Times New Roman"/>
                      </a:endParaRPr>
                    </a:p>
                  </a:txBody>
                  <a:tcPr marL="7851" marR="7851" marT="0" marB="0" anchor="ctr"/>
                </a:tc>
                <a:tc vMerge="1">
                  <a:txBody>
                    <a:bodyPr/>
                    <a:lstStyle/>
                    <a:p>
                      <a:endParaRPr lang="es-MX"/>
                    </a:p>
                  </a:txBody>
                  <a:tcPr/>
                </a:tc>
                <a:extLst>
                  <a:ext uri="{0D108BD9-81ED-4DB2-BD59-A6C34878D82A}">
                    <a16:rowId xmlns:a16="http://schemas.microsoft.com/office/drawing/2014/main" val="10005"/>
                  </a:ext>
                </a:extLst>
              </a:tr>
            </a:tbl>
          </a:graphicData>
        </a:graphic>
      </p:graphicFrame>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4867" y="3933056"/>
            <a:ext cx="4809382" cy="20773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4 Imagen" descr="C:\Users\DPYV-EUSTOLIA\AppData\Local\Microsoft\Windows\Temporary Internet Files\Content.Word\20180920_133938.jpg"/>
          <p:cNvPicPr/>
          <p:nvPr/>
        </p:nvPicPr>
        <p:blipFill rotWithShape="1">
          <a:blip r:embed="rId4" cstate="print">
            <a:extLst>
              <a:ext uri="{28A0092B-C50C-407E-A947-70E740481C1C}">
                <a14:useLocalDpi xmlns:a14="http://schemas.microsoft.com/office/drawing/2010/main" val="0"/>
              </a:ext>
            </a:extLst>
          </a:blip>
          <a:srcRect l="13314" r="27058"/>
          <a:stretch/>
        </p:blipFill>
        <p:spPr bwMode="auto">
          <a:xfrm>
            <a:off x="35496" y="4896693"/>
            <a:ext cx="1955800" cy="184467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6" name="5 Imagen" descr="C:\Users\DPYV-EUSTOLIA\AppData\Local\Microsoft\Windows\Temporary Internet Files\Content.Word\20180921_135653.jpg"/>
          <p:cNvPicPr/>
          <p:nvPr/>
        </p:nvPicPr>
        <p:blipFill rotWithShape="1">
          <a:blip r:embed="rId5" cstate="print">
            <a:extLst>
              <a:ext uri="{28A0092B-C50C-407E-A947-70E740481C1C}">
                <a14:useLocalDpi xmlns:a14="http://schemas.microsoft.com/office/drawing/2010/main" val="0"/>
              </a:ext>
            </a:extLst>
          </a:blip>
          <a:srcRect l="1260" r="1866"/>
          <a:stretch/>
        </p:blipFill>
        <p:spPr bwMode="auto">
          <a:xfrm>
            <a:off x="6193497" y="5373216"/>
            <a:ext cx="2698983" cy="148478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548593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6991685" y="265212"/>
            <a:ext cx="1396740" cy="859532"/>
          </a:xfrm>
          <a:prstGeom prst="rect">
            <a:avLst/>
          </a:prstGeom>
        </p:spPr>
      </p:pic>
      <p:graphicFrame>
        <p:nvGraphicFramePr>
          <p:cNvPr id="3" name="2 Tabla"/>
          <p:cNvGraphicFramePr>
            <a:graphicFrameLocks noGrp="1"/>
          </p:cNvGraphicFramePr>
          <p:nvPr>
            <p:extLst/>
          </p:nvPr>
        </p:nvGraphicFramePr>
        <p:xfrm>
          <a:off x="123702" y="1196752"/>
          <a:ext cx="8120704" cy="2046543"/>
        </p:xfrm>
        <a:graphic>
          <a:graphicData uri="http://schemas.openxmlformats.org/drawingml/2006/table">
            <a:tbl>
              <a:tblPr firstRow="1" firstCol="1" bandRow="1">
                <a:tableStyleId>{5C22544A-7EE6-4342-B048-85BDC9FD1C3A}</a:tableStyleId>
              </a:tblPr>
              <a:tblGrid>
                <a:gridCol w="1507381">
                  <a:extLst>
                    <a:ext uri="{9D8B030D-6E8A-4147-A177-3AD203B41FA5}">
                      <a16:colId xmlns:a16="http://schemas.microsoft.com/office/drawing/2014/main" val="20000"/>
                    </a:ext>
                  </a:extLst>
                </a:gridCol>
                <a:gridCol w="1590240">
                  <a:extLst>
                    <a:ext uri="{9D8B030D-6E8A-4147-A177-3AD203B41FA5}">
                      <a16:colId xmlns:a16="http://schemas.microsoft.com/office/drawing/2014/main" val="20001"/>
                    </a:ext>
                  </a:extLst>
                </a:gridCol>
                <a:gridCol w="1590240">
                  <a:extLst>
                    <a:ext uri="{9D8B030D-6E8A-4147-A177-3AD203B41FA5}">
                      <a16:colId xmlns:a16="http://schemas.microsoft.com/office/drawing/2014/main" val="20002"/>
                    </a:ext>
                  </a:extLst>
                </a:gridCol>
                <a:gridCol w="1059909">
                  <a:extLst>
                    <a:ext uri="{9D8B030D-6E8A-4147-A177-3AD203B41FA5}">
                      <a16:colId xmlns:a16="http://schemas.microsoft.com/office/drawing/2014/main" val="20003"/>
                    </a:ext>
                  </a:extLst>
                </a:gridCol>
                <a:gridCol w="1059909">
                  <a:extLst>
                    <a:ext uri="{9D8B030D-6E8A-4147-A177-3AD203B41FA5}">
                      <a16:colId xmlns:a16="http://schemas.microsoft.com/office/drawing/2014/main" val="20004"/>
                    </a:ext>
                  </a:extLst>
                </a:gridCol>
                <a:gridCol w="1313025">
                  <a:extLst>
                    <a:ext uri="{9D8B030D-6E8A-4147-A177-3AD203B41FA5}">
                      <a16:colId xmlns:a16="http://schemas.microsoft.com/office/drawing/2014/main" val="20005"/>
                    </a:ext>
                  </a:extLst>
                </a:gridCol>
              </a:tblGrid>
              <a:tr h="508658">
                <a:tc>
                  <a:txBody>
                    <a:bodyPr/>
                    <a:lstStyle/>
                    <a:p>
                      <a:pPr algn="ctr">
                        <a:lnSpc>
                          <a:spcPct val="115000"/>
                        </a:lnSpc>
                        <a:spcAft>
                          <a:spcPts val="0"/>
                        </a:spcAft>
                      </a:pPr>
                      <a:r>
                        <a:rPr lang="es-MX" sz="1200" dirty="0">
                          <a:effectLst/>
                        </a:rPr>
                        <a:t>PROGRAMAS DEL POA 2018 ITST</a:t>
                      </a:r>
                      <a:endParaRPr lang="es-MX" sz="12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dirty="0">
                          <a:effectLst/>
                        </a:rPr>
                        <a:t>META ANUAL</a:t>
                      </a:r>
                      <a:endParaRPr lang="es-MX" sz="12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UNIDAD DE MEDIDA</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META LOGRADA AL PERIODO</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dirty="0">
                          <a:effectLst/>
                        </a:rPr>
                        <a:t>% AVANCE DE LA META AL PERIODO</a:t>
                      </a:r>
                      <a:endParaRPr lang="es-MX" sz="12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 AVANCE ANUAL DEL PROGRAMA</a:t>
                      </a:r>
                      <a:endParaRPr lang="es-MX" sz="1200">
                        <a:effectLst/>
                        <a:latin typeface="Calibri"/>
                        <a:ea typeface="Calibri"/>
                        <a:cs typeface="Times New Roman"/>
                      </a:endParaRPr>
                    </a:p>
                  </a:txBody>
                  <a:tcPr marL="7851" marR="7851" marT="0" marB="0" anchor="ctr"/>
                </a:tc>
                <a:extLst>
                  <a:ext uri="{0D108BD9-81ED-4DB2-BD59-A6C34878D82A}">
                    <a16:rowId xmlns:a16="http://schemas.microsoft.com/office/drawing/2014/main" val="10000"/>
                  </a:ext>
                </a:extLst>
              </a:tr>
              <a:tr h="197812">
                <a:tc rowSpan="3">
                  <a:txBody>
                    <a:bodyPr/>
                    <a:lstStyle/>
                    <a:p>
                      <a:pPr algn="ctr">
                        <a:lnSpc>
                          <a:spcPct val="115000"/>
                        </a:lnSpc>
                        <a:spcAft>
                          <a:spcPts val="0"/>
                        </a:spcAft>
                      </a:pPr>
                      <a:r>
                        <a:rPr lang="es-MX" sz="1400" dirty="0">
                          <a:effectLst/>
                        </a:rPr>
                        <a:t>19. Evento Nacional Estudiantil de Innovación Tecnológica</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25</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Proyecto en etapa local</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29</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116%</a:t>
                      </a:r>
                      <a:endParaRPr lang="es-MX" sz="1400" dirty="0">
                        <a:effectLst/>
                        <a:latin typeface="Calibri"/>
                        <a:ea typeface="Calibri"/>
                        <a:cs typeface="Times New Roman"/>
                      </a:endParaRPr>
                    </a:p>
                  </a:txBody>
                  <a:tcPr marL="7851" marR="7851" marT="0" marB="0" anchor="ctr"/>
                </a:tc>
                <a:tc rowSpan="3">
                  <a:txBody>
                    <a:bodyPr/>
                    <a:lstStyle/>
                    <a:p>
                      <a:pPr algn="ctr">
                        <a:lnSpc>
                          <a:spcPct val="115000"/>
                        </a:lnSpc>
                        <a:spcAft>
                          <a:spcPts val="0"/>
                        </a:spcAft>
                      </a:pPr>
                      <a:r>
                        <a:rPr lang="es-MX" sz="1400" dirty="0">
                          <a:effectLst/>
                        </a:rPr>
                        <a:t>100%</a:t>
                      </a:r>
                      <a:endParaRPr lang="es-MX" sz="1400" dirty="0">
                        <a:effectLst/>
                        <a:latin typeface="Calibri"/>
                        <a:ea typeface="Calibri"/>
                        <a:cs typeface="Times New Roman"/>
                      </a:endParaRPr>
                    </a:p>
                  </a:txBody>
                  <a:tcPr marL="7851" marR="7851" marT="0" marB="0" anchor="ctr"/>
                </a:tc>
                <a:extLst>
                  <a:ext uri="{0D108BD9-81ED-4DB2-BD59-A6C34878D82A}">
                    <a16:rowId xmlns:a16="http://schemas.microsoft.com/office/drawing/2014/main" val="10001"/>
                  </a:ext>
                </a:extLst>
              </a:tr>
              <a:tr h="395623">
                <a:tc vMerge="1">
                  <a:txBody>
                    <a:bodyPr/>
                    <a:lstStyle/>
                    <a:p>
                      <a:endParaRPr lang="es-MX"/>
                    </a:p>
                  </a:txBody>
                  <a:tcPr/>
                </a:tc>
                <a:tc>
                  <a:txBody>
                    <a:bodyPr/>
                    <a:lstStyle/>
                    <a:p>
                      <a:pPr algn="ctr">
                        <a:lnSpc>
                          <a:spcPct val="115000"/>
                        </a:lnSpc>
                        <a:spcAft>
                          <a:spcPts val="0"/>
                        </a:spcAft>
                      </a:pPr>
                      <a:r>
                        <a:rPr lang="es-MX" sz="1400" dirty="0">
                          <a:effectLst/>
                        </a:rPr>
                        <a:t>6</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Proyecto en etapa regional</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7</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117%</a:t>
                      </a:r>
                      <a:endParaRPr lang="es-MX" sz="1400">
                        <a:effectLst/>
                        <a:latin typeface="Calibri"/>
                        <a:ea typeface="Calibri"/>
                        <a:cs typeface="Times New Roman"/>
                      </a:endParaRPr>
                    </a:p>
                  </a:txBody>
                  <a:tcPr marL="7851" marR="7851" marT="0" marB="0" anchor="ctr"/>
                </a:tc>
                <a:tc vMerge="1">
                  <a:txBody>
                    <a:bodyPr/>
                    <a:lstStyle/>
                    <a:p>
                      <a:endParaRPr lang="es-MX"/>
                    </a:p>
                  </a:txBody>
                  <a:tcPr/>
                </a:tc>
                <a:extLst>
                  <a:ext uri="{0D108BD9-81ED-4DB2-BD59-A6C34878D82A}">
                    <a16:rowId xmlns:a16="http://schemas.microsoft.com/office/drawing/2014/main" val="10002"/>
                  </a:ext>
                </a:extLst>
              </a:tr>
              <a:tr h="395623">
                <a:tc vMerge="1">
                  <a:txBody>
                    <a:bodyPr/>
                    <a:lstStyle/>
                    <a:p>
                      <a:endParaRPr lang="es-MX"/>
                    </a:p>
                  </a:txBody>
                  <a:tcPr/>
                </a:tc>
                <a:tc>
                  <a:txBody>
                    <a:bodyPr/>
                    <a:lstStyle/>
                    <a:p>
                      <a:pPr algn="ctr">
                        <a:lnSpc>
                          <a:spcPct val="115000"/>
                        </a:lnSpc>
                        <a:spcAft>
                          <a:spcPts val="0"/>
                        </a:spcAft>
                      </a:pPr>
                      <a:r>
                        <a:rPr lang="es-MX" sz="1400" dirty="0">
                          <a:effectLst/>
                        </a:rPr>
                        <a:t>1</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Proyecto en etapa nacional</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2</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200%</a:t>
                      </a:r>
                      <a:endParaRPr lang="es-MX" sz="1400" dirty="0">
                        <a:effectLst/>
                        <a:latin typeface="Calibri"/>
                        <a:ea typeface="Calibri"/>
                        <a:cs typeface="Times New Roman"/>
                      </a:endParaRPr>
                    </a:p>
                  </a:txBody>
                  <a:tcPr marL="7851" marR="7851" marT="0" marB="0" anchor="ctr"/>
                </a:tc>
                <a:tc vMerge="1">
                  <a:txBody>
                    <a:bodyPr/>
                    <a:lstStyle/>
                    <a:p>
                      <a:endParaRPr lang="es-MX"/>
                    </a:p>
                  </a:txBody>
                  <a:tcPr/>
                </a:tc>
                <a:extLst>
                  <a:ext uri="{0D108BD9-81ED-4DB2-BD59-A6C34878D82A}">
                    <a16:rowId xmlns:a16="http://schemas.microsoft.com/office/drawing/2014/main" val="10003"/>
                  </a:ext>
                </a:extLst>
              </a:tr>
            </a:tbl>
          </a:graphicData>
        </a:graphic>
      </p:graphicFrame>
      <p:pic>
        <p:nvPicPr>
          <p:cNvPr id="4"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8695" y="3496201"/>
            <a:ext cx="2829609" cy="15889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300" y="5237964"/>
            <a:ext cx="2669500" cy="15034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184" y="5235293"/>
            <a:ext cx="2531269" cy="14708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9909" y="3298783"/>
            <a:ext cx="3392051" cy="21464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r="10605"/>
          <a:stretch/>
        </p:blipFill>
        <p:spPr bwMode="auto">
          <a:xfrm>
            <a:off x="3099346" y="5400617"/>
            <a:ext cx="2825089" cy="1211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93957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6991685" y="265212"/>
            <a:ext cx="1396740" cy="859532"/>
          </a:xfrm>
          <a:prstGeom prst="rect">
            <a:avLst/>
          </a:prstGeom>
        </p:spPr>
      </p:pic>
      <p:sp>
        <p:nvSpPr>
          <p:cNvPr id="2" name="1 Rectángulo"/>
          <p:cNvSpPr/>
          <p:nvPr/>
        </p:nvSpPr>
        <p:spPr>
          <a:xfrm>
            <a:off x="714591" y="1196752"/>
            <a:ext cx="6984775" cy="1323439"/>
          </a:xfrm>
          <a:prstGeom prst="rect">
            <a:avLst/>
          </a:prstGeom>
        </p:spPr>
        <p:txBody>
          <a:bodyPr wrap="square">
            <a:spAutoFit/>
          </a:bodyPr>
          <a:lstStyle/>
          <a:p>
            <a:pPr algn="just"/>
            <a:r>
              <a:rPr lang="es-MX" sz="2000" b="1" spc="-100" dirty="0">
                <a:solidFill>
                  <a:schemeClr val="tx2"/>
                </a:solidFill>
                <a:latin typeface="+mj-lt"/>
                <a:ea typeface="+mj-ea"/>
                <a:cs typeface="+mj-cs"/>
              </a:rPr>
              <a:t>VI. EVALUACIÓN </a:t>
            </a:r>
            <a:r>
              <a:rPr lang="es-ES" sz="2000" b="1" spc="-100" dirty="0">
                <a:solidFill>
                  <a:schemeClr val="tx2"/>
                </a:solidFill>
                <a:latin typeface="+mj-lt"/>
                <a:ea typeface="+mj-ea"/>
                <a:cs typeface="+mj-cs"/>
              </a:rPr>
              <a:t>DEL CUMPLIMIENTO DE OBJETIVOS Y METAS DEL PROGRAMA SECTORIAL Y OTROS, ASÍ COMO SUS INDICADORES. (AVANCE Y RESULTADOS).</a:t>
            </a:r>
            <a:br>
              <a:rPr lang="es-ES" sz="2000" b="1" spc="-100" dirty="0">
                <a:solidFill>
                  <a:schemeClr val="tx2"/>
                </a:solidFill>
                <a:latin typeface="+mj-lt"/>
                <a:ea typeface="+mj-ea"/>
                <a:cs typeface="+mj-cs"/>
              </a:rPr>
            </a:br>
            <a:endParaRPr lang="es-MX" sz="2000" b="1" spc="-100" dirty="0">
              <a:solidFill>
                <a:schemeClr val="tx2"/>
              </a:solidFill>
              <a:latin typeface="+mj-lt"/>
              <a:ea typeface="+mj-ea"/>
              <a:cs typeface="+mj-cs"/>
            </a:endParaRPr>
          </a:p>
        </p:txBody>
      </p:sp>
      <p:sp>
        <p:nvSpPr>
          <p:cNvPr id="3" name="2 Rectángulo"/>
          <p:cNvSpPr/>
          <p:nvPr/>
        </p:nvSpPr>
        <p:spPr>
          <a:xfrm>
            <a:off x="1043608" y="2780928"/>
            <a:ext cx="6516724" cy="707886"/>
          </a:xfrm>
          <a:prstGeom prst="rect">
            <a:avLst/>
          </a:prstGeom>
        </p:spPr>
        <p:txBody>
          <a:bodyPr wrap="square">
            <a:spAutoFit/>
          </a:bodyPr>
          <a:lstStyle/>
          <a:p>
            <a:pPr algn="just"/>
            <a:r>
              <a:rPr lang="es-MX" sz="2000" b="1" spc="-100" dirty="0">
                <a:solidFill>
                  <a:schemeClr val="tx2"/>
                </a:solidFill>
                <a:latin typeface="+mj-lt"/>
                <a:ea typeface="+mj-ea"/>
                <a:cs typeface="+mj-cs"/>
              </a:rPr>
              <a:t>VI.I EVALUACIÓN </a:t>
            </a:r>
            <a:r>
              <a:rPr lang="es-ES" sz="2000" b="1" spc="-100" dirty="0">
                <a:solidFill>
                  <a:schemeClr val="tx2"/>
                </a:solidFill>
                <a:latin typeface="+mj-lt"/>
                <a:ea typeface="+mj-ea"/>
                <a:cs typeface="+mj-cs"/>
              </a:rPr>
              <a:t>DEL CUMPLIMIENTO DE OBJETIVOS Y METAS DEL PROGRAMA SECTORIAL</a:t>
            </a:r>
            <a:endParaRPr lang="es-MX" sz="2000" b="1" spc="-100" dirty="0">
              <a:solidFill>
                <a:schemeClr val="tx2"/>
              </a:solidFill>
              <a:latin typeface="+mj-lt"/>
              <a:ea typeface="+mj-ea"/>
              <a:cs typeface="+mj-cs"/>
            </a:endParaRPr>
          </a:p>
        </p:txBody>
      </p:sp>
    </p:spTree>
    <p:extLst>
      <p:ext uri="{BB962C8B-B14F-4D97-AF65-F5344CB8AC3E}">
        <p14:creationId xmlns:p14="http://schemas.microsoft.com/office/powerpoint/2010/main" val="18454335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6991685" y="265212"/>
            <a:ext cx="1396740" cy="859532"/>
          </a:xfrm>
          <a:prstGeom prst="rect">
            <a:avLst/>
          </a:prstGeom>
        </p:spPr>
      </p:pic>
      <p:pic>
        <p:nvPicPr>
          <p:cNvPr id="3" name="2 Imagen" descr="C:\Users\DPYV-EUSTOLIA\Desktop\2018\FOTOS DPYV\ENEIT REGIONAL\20181003_085031.jpg"/>
          <p:cNvPicPr/>
          <p:nvPr/>
        </p:nvPicPr>
        <p:blipFill rotWithShape="1">
          <a:blip r:embed="rId3" cstate="print">
            <a:extLst>
              <a:ext uri="{28A0092B-C50C-407E-A947-70E740481C1C}">
                <a14:useLocalDpi xmlns:a14="http://schemas.microsoft.com/office/drawing/2010/main" val="0"/>
              </a:ext>
            </a:extLst>
          </a:blip>
          <a:srcRect t="10205" b="10033"/>
          <a:stretch/>
        </p:blipFill>
        <p:spPr bwMode="auto">
          <a:xfrm>
            <a:off x="315243" y="1296794"/>
            <a:ext cx="2168525" cy="234823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4" name="3 Imagen" descr="C:\Users\DPYV-EUSTOLIA\Desktop\2018\FOTOS DPYV\ENEIT REGIONAL\20181004_105830(0).jpg"/>
          <p:cNvPicPr/>
          <p:nvPr/>
        </p:nvPicPr>
        <p:blipFill rotWithShape="1">
          <a:blip r:embed="rId4" cstate="print">
            <a:extLst>
              <a:ext uri="{28A0092B-C50C-407E-A947-70E740481C1C}">
                <a14:useLocalDpi xmlns:a14="http://schemas.microsoft.com/office/drawing/2010/main" val="0"/>
              </a:ext>
            </a:extLst>
          </a:blip>
          <a:srcRect l="8985" r="20024"/>
          <a:stretch/>
        </p:blipFill>
        <p:spPr bwMode="auto">
          <a:xfrm>
            <a:off x="2987824" y="1499741"/>
            <a:ext cx="2767965" cy="2073275"/>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5" name="4 Imagen" descr="C:\Users\DPYV-EUSTOLIA\Desktop\ENEIT 2018\IMG-20181003-WA0076.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184" y="1383913"/>
            <a:ext cx="2183130" cy="2477135"/>
          </a:xfrm>
          <a:prstGeom prst="rect">
            <a:avLst/>
          </a:prstGeom>
          <a:ln>
            <a:noFill/>
          </a:ln>
          <a:effectLst>
            <a:outerShdw blurRad="190500" algn="tl" rotWithShape="0">
              <a:srgbClr val="000000">
                <a:alpha val="70000"/>
              </a:srgbClr>
            </a:outerShdw>
          </a:effectLst>
        </p:spPr>
      </p:pic>
      <p:pic>
        <p:nvPicPr>
          <p:cNvPr id="6" name="5 Imagen" descr="C:\Users\DPYV-EUSTOLIA\Desktop\ENEIT 2018\IMG-20181003-WA0045.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4" y="4149080"/>
            <a:ext cx="2719070" cy="2136775"/>
          </a:xfrm>
          <a:prstGeom prst="rect">
            <a:avLst/>
          </a:prstGeom>
          <a:ln>
            <a:noFill/>
          </a:ln>
          <a:effectLst>
            <a:outerShdw blurRad="190500" algn="tl" rotWithShape="0">
              <a:srgbClr val="000000">
                <a:alpha val="70000"/>
              </a:srgbClr>
            </a:outerShdw>
          </a:effectLst>
        </p:spPr>
      </p:pic>
      <p:pic>
        <p:nvPicPr>
          <p:cNvPr id="7" name="6 Imagen" descr="C:\Users\DPYV-EUSTOLIA\Desktop\2018\FOTOS DPYV\ENEIT REGIONAL\20181003_090322.jpg"/>
          <p:cNvPicPr/>
          <p:nvPr/>
        </p:nvPicPr>
        <p:blipFill rotWithShape="1">
          <a:blip r:embed="rId7" cstate="print">
            <a:extLst>
              <a:ext uri="{28A0092B-C50C-407E-A947-70E740481C1C}">
                <a14:useLocalDpi xmlns:a14="http://schemas.microsoft.com/office/drawing/2010/main" val="0"/>
              </a:ext>
            </a:extLst>
          </a:blip>
          <a:srcRect l="10387" r="7876"/>
          <a:stretch/>
        </p:blipFill>
        <p:spPr bwMode="auto">
          <a:xfrm>
            <a:off x="3085321" y="4149080"/>
            <a:ext cx="2710815" cy="2093112"/>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8" name="7 Imagen" descr="C:\Users\DPYV-EUSTOLIA\Desktop\2018\FOTOS DPYV\ENEIT REGIONAL\20181003_083702.jpg"/>
          <p:cNvPicPr/>
          <p:nvPr/>
        </p:nvPicPr>
        <p:blipFill rotWithShape="1">
          <a:blip r:embed="rId8" cstate="print">
            <a:extLst>
              <a:ext uri="{28A0092B-C50C-407E-A947-70E740481C1C}">
                <a14:useLocalDpi xmlns:a14="http://schemas.microsoft.com/office/drawing/2010/main" val="0"/>
              </a:ext>
            </a:extLst>
          </a:blip>
          <a:srcRect r="14509"/>
          <a:stretch/>
        </p:blipFill>
        <p:spPr bwMode="auto">
          <a:xfrm>
            <a:off x="6012160" y="4149080"/>
            <a:ext cx="2795270" cy="2056598"/>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9" name="8 CuadroTexto"/>
          <p:cNvSpPr txBox="1"/>
          <p:nvPr/>
        </p:nvSpPr>
        <p:spPr>
          <a:xfrm>
            <a:off x="1835696" y="265212"/>
            <a:ext cx="4729459"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MX" b="1" dirty="0"/>
              <a:t>Proyectos en Etapa Regional del ENEIT 2018</a:t>
            </a:r>
          </a:p>
        </p:txBody>
      </p:sp>
    </p:spTree>
    <p:extLst>
      <p:ext uri="{BB962C8B-B14F-4D97-AF65-F5344CB8AC3E}">
        <p14:creationId xmlns:p14="http://schemas.microsoft.com/office/powerpoint/2010/main" val="5820370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6991685" y="265212"/>
            <a:ext cx="1396740" cy="859532"/>
          </a:xfrm>
          <a:prstGeom prst="rect">
            <a:avLst/>
          </a:prstGeom>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412776"/>
            <a:ext cx="3899586" cy="2924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
                    </a14:imgEffect>
                  </a14:imgLayer>
                </a14:imgProps>
              </a:ext>
              <a:ext uri="{28A0092B-C50C-407E-A947-70E740481C1C}">
                <a14:useLocalDpi xmlns:a14="http://schemas.microsoft.com/office/drawing/2010/main" val="0"/>
              </a:ext>
            </a:extLst>
          </a:blip>
          <a:srcRect/>
          <a:stretch>
            <a:fillRect/>
          </a:stretch>
        </p:blipFill>
        <p:spPr bwMode="auto">
          <a:xfrm>
            <a:off x="4427984" y="1412776"/>
            <a:ext cx="3816424" cy="2859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4 Imagen" descr="C:\Users\DPYV-EUSTOLIA\Desktop\ENEIT 2018\IMG-20181005-WA0074.jpg"/>
          <p:cNvPicPr/>
          <p:nvPr/>
        </p:nvPicPr>
        <p:blipFill rotWithShape="1">
          <a:blip r:embed="rId6" cstate="print">
            <a:extLst>
              <a:ext uri="{28A0092B-C50C-407E-A947-70E740481C1C}">
                <a14:useLocalDpi xmlns:a14="http://schemas.microsoft.com/office/drawing/2010/main" val="0"/>
              </a:ext>
            </a:extLst>
          </a:blip>
          <a:srcRect l="3529" r="5294"/>
          <a:stretch/>
        </p:blipFill>
        <p:spPr bwMode="auto">
          <a:xfrm>
            <a:off x="944002" y="4653136"/>
            <a:ext cx="2835910" cy="19888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53640926-AAD7-44D8-BBD7-CCE9431645EC}">
              <a14:shadowObscured xmlns:a14="http://schemas.microsoft.com/office/drawing/2010/main"/>
            </a:ext>
          </a:extLst>
        </p:spPr>
      </p:pic>
      <p:pic>
        <p:nvPicPr>
          <p:cNvPr id="6" name="5 Imagen" descr="C:\Users\DPYV-EUSTOLIA\Desktop\2018\FOTOS DPYV\ENEIT REGIONAL\20181005_122351.jpg"/>
          <p:cNvPicPr/>
          <p:nvPr/>
        </p:nvPicPr>
        <p:blipFill rotWithShape="1">
          <a:blip r:embed="rId7" cstate="print">
            <a:extLst>
              <a:ext uri="{28A0092B-C50C-407E-A947-70E740481C1C}">
                <a14:useLocalDpi xmlns:a14="http://schemas.microsoft.com/office/drawing/2010/main" val="0"/>
              </a:ext>
            </a:extLst>
          </a:blip>
          <a:srcRect l="13563" r="18621"/>
          <a:stretch/>
        </p:blipFill>
        <p:spPr bwMode="auto">
          <a:xfrm>
            <a:off x="5004048" y="4585489"/>
            <a:ext cx="2615565" cy="20859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53640926-AAD7-44D8-BBD7-CCE9431645EC}">
              <a14:shadowObscured xmlns:a14="http://schemas.microsoft.com/office/drawing/2010/main"/>
            </a:ext>
          </a:extLst>
        </p:spPr>
      </p:pic>
      <p:sp>
        <p:nvSpPr>
          <p:cNvPr id="7" name="6 CuadroTexto"/>
          <p:cNvSpPr txBox="1"/>
          <p:nvPr/>
        </p:nvSpPr>
        <p:spPr>
          <a:xfrm>
            <a:off x="1835696" y="265212"/>
            <a:ext cx="4729459" cy="70788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MX" sz="2000" b="1" dirty="0"/>
              <a:t>2 Proyectos Ganadores en Etapa Regional del ENEIT 2018</a:t>
            </a:r>
          </a:p>
        </p:txBody>
      </p:sp>
      <p:sp>
        <p:nvSpPr>
          <p:cNvPr id="2" name="1 CuadroTexto"/>
          <p:cNvSpPr txBox="1"/>
          <p:nvPr/>
        </p:nvSpPr>
        <p:spPr>
          <a:xfrm>
            <a:off x="399379" y="3758923"/>
            <a:ext cx="1539766" cy="369332"/>
          </a:xfrm>
          <a:prstGeom prst="rect">
            <a:avLst/>
          </a:prstGeom>
          <a:noFill/>
        </p:spPr>
        <p:txBody>
          <a:bodyPr wrap="square" rtlCol="0">
            <a:spAutoFit/>
          </a:bodyPr>
          <a:lstStyle/>
          <a:p>
            <a:pPr algn="ctr"/>
            <a:r>
              <a:rPr lang="es-MX" b="1" dirty="0">
                <a:solidFill>
                  <a:schemeClr val="bg1"/>
                </a:solidFill>
              </a:rPr>
              <a:t>NUTRI-CER</a:t>
            </a:r>
          </a:p>
        </p:txBody>
      </p:sp>
      <p:sp>
        <p:nvSpPr>
          <p:cNvPr id="9" name="8 CuadroTexto"/>
          <p:cNvSpPr txBox="1"/>
          <p:nvPr/>
        </p:nvSpPr>
        <p:spPr>
          <a:xfrm>
            <a:off x="4499992" y="3762010"/>
            <a:ext cx="1539766" cy="369332"/>
          </a:xfrm>
          <a:prstGeom prst="rect">
            <a:avLst/>
          </a:prstGeom>
          <a:noFill/>
        </p:spPr>
        <p:txBody>
          <a:bodyPr wrap="square" rtlCol="0">
            <a:spAutoFit/>
          </a:bodyPr>
          <a:lstStyle/>
          <a:p>
            <a:pPr algn="ctr"/>
            <a:r>
              <a:rPr lang="es-MX" b="1" dirty="0">
                <a:solidFill>
                  <a:schemeClr val="bg1"/>
                </a:solidFill>
              </a:rPr>
              <a:t>PRO-XITÓN</a:t>
            </a:r>
          </a:p>
        </p:txBody>
      </p:sp>
    </p:spTree>
    <p:extLst>
      <p:ext uri="{BB962C8B-B14F-4D97-AF65-F5344CB8AC3E}">
        <p14:creationId xmlns:p14="http://schemas.microsoft.com/office/powerpoint/2010/main" val="35249785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6991685" y="265212"/>
            <a:ext cx="1396740" cy="859532"/>
          </a:xfrm>
          <a:prstGeom prst="rect">
            <a:avLst/>
          </a:prstGeom>
        </p:spPr>
      </p:pic>
      <p:sp>
        <p:nvSpPr>
          <p:cNvPr id="7" name="6 CuadroTexto"/>
          <p:cNvSpPr txBox="1"/>
          <p:nvPr/>
        </p:nvSpPr>
        <p:spPr>
          <a:xfrm>
            <a:off x="1835696" y="265212"/>
            <a:ext cx="4729459" cy="70788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MX" sz="2000" b="1" dirty="0"/>
              <a:t>2 Proyectos en Etapa Nacional del </a:t>
            </a:r>
          </a:p>
          <a:p>
            <a:pPr algn="ctr"/>
            <a:r>
              <a:rPr lang="es-MX" sz="2000" b="1" dirty="0"/>
              <a:t>ENEIT 2018</a:t>
            </a:r>
          </a:p>
        </p:txBody>
      </p:sp>
      <p:sp>
        <p:nvSpPr>
          <p:cNvPr id="2" name="1 CuadroTexto"/>
          <p:cNvSpPr txBox="1"/>
          <p:nvPr/>
        </p:nvSpPr>
        <p:spPr>
          <a:xfrm>
            <a:off x="399379" y="3758923"/>
            <a:ext cx="1539766" cy="369332"/>
          </a:xfrm>
          <a:prstGeom prst="rect">
            <a:avLst/>
          </a:prstGeom>
          <a:noFill/>
        </p:spPr>
        <p:txBody>
          <a:bodyPr wrap="square" rtlCol="0">
            <a:spAutoFit/>
          </a:bodyPr>
          <a:lstStyle/>
          <a:p>
            <a:pPr algn="ctr"/>
            <a:r>
              <a:rPr lang="es-MX" b="1" dirty="0">
                <a:solidFill>
                  <a:schemeClr val="bg1"/>
                </a:solidFill>
              </a:rPr>
              <a:t>NUTRI-CER</a:t>
            </a:r>
          </a:p>
        </p:txBody>
      </p:sp>
      <p:sp>
        <p:nvSpPr>
          <p:cNvPr id="9" name="8 CuadroTexto"/>
          <p:cNvSpPr txBox="1"/>
          <p:nvPr/>
        </p:nvSpPr>
        <p:spPr>
          <a:xfrm>
            <a:off x="4499992" y="3762010"/>
            <a:ext cx="1539766" cy="369332"/>
          </a:xfrm>
          <a:prstGeom prst="rect">
            <a:avLst/>
          </a:prstGeom>
          <a:noFill/>
        </p:spPr>
        <p:txBody>
          <a:bodyPr wrap="square" rtlCol="0">
            <a:spAutoFit/>
          </a:bodyPr>
          <a:lstStyle/>
          <a:p>
            <a:pPr algn="ctr"/>
            <a:r>
              <a:rPr lang="es-MX" b="1" dirty="0">
                <a:solidFill>
                  <a:schemeClr val="bg1"/>
                </a:solidFill>
              </a:rPr>
              <a:t>PRO-XITÓN</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1586954"/>
            <a:ext cx="2998787" cy="457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11 Imagen" descr="C:\Users\DPYV-EUSTOLIA\AppData\Local\Microsoft\Windows\Temporary Internet Files\Content.Word\20181114_092754.jpg"/>
          <p:cNvPicPr/>
          <p:nvPr/>
        </p:nvPicPr>
        <p:blipFill rotWithShape="1">
          <a:blip r:embed="rId4" cstate="print">
            <a:extLst>
              <a:ext uri="{28A0092B-C50C-407E-A947-70E740481C1C}">
                <a14:useLocalDpi xmlns:a14="http://schemas.microsoft.com/office/drawing/2010/main" val="0"/>
              </a:ext>
            </a:extLst>
          </a:blip>
          <a:srcRect t="5053" b="8190"/>
          <a:stretch/>
        </p:blipFill>
        <p:spPr bwMode="auto">
          <a:xfrm>
            <a:off x="107504" y="1829018"/>
            <a:ext cx="2718435" cy="419227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5816" y="3933056"/>
            <a:ext cx="3086847" cy="2453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3808" y="1628800"/>
            <a:ext cx="2878137" cy="2468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65038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6991685" y="265212"/>
            <a:ext cx="1396740" cy="859532"/>
          </a:xfrm>
          <a:prstGeom prst="rect">
            <a:avLst/>
          </a:prstGeom>
        </p:spPr>
      </p:pic>
      <p:sp>
        <p:nvSpPr>
          <p:cNvPr id="2" name="1 CuadroTexto"/>
          <p:cNvSpPr txBox="1"/>
          <p:nvPr/>
        </p:nvSpPr>
        <p:spPr>
          <a:xfrm>
            <a:off x="399379" y="3758923"/>
            <a:ext cx="1539766" cy="369332"/>
          </a:xfrm>
          <a:prstGeom prst="rect">
            <a:avLst/>
          </a:prstGeom>
          <a:noFill/>
        </p:spPr>
        <p:txBody>
          <a:bodyPr wrap="square" rtlCol="0">
            <a:spAutoFit/>
          </a:bodyPr>
          <a:lstStyle/>
          <a:p>
            <a:pPr algn="ctr"/>
            <a:r>
              <a:rPr lang="es-MX" b="1" dirty="0">
                <a:solidFill>
                  <a:schemeClr val="bg1"/>
                </a:solidFill>
              </a:rPr>
              <a:t>NUTRI-CER</a:t>
            </a:r>
          </a:p>
        </p:txBody>
      </p:sp>
      <p:sp>
        <p:nvSpPr>
          <p:cNvPr id="9" name="8 CuadroTexto"/>
          <p:cNvSpPr txBox="1"/>
          <p:nvPr/>
        </p:nvSpPr>
        <p:spPr>
          <a:xfrm>
            <a:off x="4499992" y="3762010"/>
            <a:ext cx="1539766" cy="369332"/>
          </a:xfrm>
          <a:prstGeom prst="rect">
            <a:avLst/>
          </a:prstGeom>
          <a:noFill/>
        </p:spPr>
        <p:txBody>
          <a:bodyPr wrap="square" rtlCol="0">
            <a:spAutoFit/>
          </a:bodyPr>
          <a:lstStyle/>
          <a:p>
            <a:pPr algn="ctr"/>
            <a:r>
              <a:rPr lang="es-MX" b="1" dirty="0">
                <a:solidFill>
                  <a:schemeClr val="bg1"/>
                </a:solidFill>
              </a:rPr>
              <a:t>PRO-XITÓN</a:t>
            </a:r>
          </a:p>
        </p:txBody>
      </p:sp>
      <p:graphicFrame>
        <p:nvGraphicFramePr>
          <p:cNvPr id="15" name="14 Tabla"/>
          <p:cNvGraphicFramePr>
            <a:graphicFrameLocks noGrp="1"/>
          </p:cNvGraphicFramePr>
          <p:nvPr>
            <p:extLst/>
          </p:nvPr>
        </p:nvGraphicFramePr>
        <p:xfrm>
          <a:off x="109843" y="1340768"/>
          <a:ext cx="8206573" cy="1325119"/>
        </p:xfrm>
        <a:graphic>
          <a:graphicData uri="http://schemas.openxmlformats.org/drawingml/2006/table">
            <a:tbl>
              <a:tblPr firstRow="1" firstCol="1" bandRow="1">
                <a:tableStyleId>{5C22544A-7EE6-4342-B048-85BDC9FD1C3A}</a:tableStyleId>
              </a:tblPr>
              <a:tblGrid>
                <a:gridCol w="1360106">
                  <a:extLst>
                    <a:ext uri="{9D8B030D-6E8A-4147-A177-3AD203B41FA5}">
                      <a16:colId xmlns:a16="http://schemas.microsoft.com/office/drawing/2014/main" val="20000"/>
                    </a:ext>
                  </a:extLst>
                </a:gridCol>
                <a:gridCol w="1102465">
                  <a:extLst>
                    <a:ext uri="{9D8B030D-6E8A-4147-A177-3AD203B41FA5}">
                      <a16:colId xmlns:a16="http://schemas.microsoft.com/office/drawing/2014/main" val="20001"/>
                    </a:ext>
                  </a:extLst>
                </a:gridCol>
                <a:gridCol w="1839404">
                  <a:extLst>
                    <a:ext uri="{9D8B030D-6E8A-4147-A177-3AD203B41FA5}">
                      <a16:colId xmlns:a16="http://schemas.microsoft.com/office/drawing/2014/main" val="20002"/>
                    </a:ext>
                  </a:extLst>
                </a:gridCol>
                <a:gridCol w="1061195">
                  <a:extLst>
                    <a:ext uri="{9D8B030D-6E8A-4147-A177-3AD203B41FA5}">
                      <a16:colId xmlns:a16="http://schemas.microsoft.com/office/drawing/2014/main" val="20003"/>
                    </a:ext>
                  </a:extLst>
                </a:gridCol>
                <a:gridCol w="1061195">
                  <a:extLst>
                    <a:ext uri="{9D8B030D-6E8A-4147-A177-3AD203B41FA5}">
                      <a16:colId xmlns:a16="http://schemas.microsoft.com/office/drawing/2014/main" val="20004"/>
                    </a:ext>
                  </a:extLst>
                </a:gridCol>
                <a:gridCol w="1782208">
                  <a:extLst>
                    <a:ext uri="{9D8B030D-6E8A-4147-A177-3AD203B41FA5}">
                      <a16:colId xmlns:a16="http://schemas.microsoft.com/office/drawing/2014/main" val="20005"/>
                    </a:ext>
                  </a:extLst>
                </a:gridCol>
              </a:tblGrid>
              <a:tr h="531233">
                <a:tc>
                  <a:txBody>
                    <a:bodyPr/>
                    <a:lstStyle/>
                    <a:p>
                      <a:pPr algn="ctr">
                        <a:lnSpc>
                          <a:spcPct val="115000"/>
                        </a:lnSpc>
                        <a:spcAft>
                          <a:spcPts val="0"/>
                        </a:spcAft>
                      </a:pPr>
                      <a:r>
                        <a:rPr lang="es-MX" sz="1200" dirty="0">
                          <a:effectLst/>
                        </a:rPr>
                        <a:t>PROGRAMAS DEL POA 2018 ITST</a:t>
                      </a:r>
                      <a:endParaRPr lang="es-MX" sz="12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META ANUAL</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UNIDAD DE MEDIDA</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dirty="0">
                          <a:effectLst/>
                        </a:rPr>
                        <a:t>META LOGRADA AL PERIODO</a:t>
                      </a:r>
                      <a:endParaRPr lang="es-MX" sz="12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 AVANCE DE LA META AL PERIODO</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dirty="0">
                          <a:effectLst/>
                        </a:rPr>
                        <a:t>% AVANCE ANUAL DEL PROGRAMA</a:t>
                      </a:r>
                      <a:endParaRPr lang="es-MX" sz="1200" dirty="0">
                        <a:effectLst/>
                        <a:latin typeface="Calibri"/>
                        <a:ea typeface="Calibri"/>
                        <a:cs typeface="Times New Roman"/>
                      </a:endParaRPr>
                    </a:p>
                  </a:txBody>
                  <a:tcPr marL="7851" marR="7851" marT="0" marB="0" anchor="ctr"/>
                </a:tc>
                <a:extLst>
                  <a:ext uri="{0D108BD9-81ED-4DB2-BD59-A6C34878D82A}">
                    <a16:rowId xmlns:a16="http://schemas.microsoft.com/office/drawing/2014/main" val="10000"/>
                  </a:ext>
                </a:extLst>
              </a:tr>
              <a:tr h="206590">
                <a:tc rowSpan="2">
                  <a:txBody>
                    <a:bodyPr/>
                    <a:lstStyle/>
                    <a:p>
                      <a:pPr algn="ctr">
                        <a:lnSpc>
                          <a:spcPct val="115000"/>
                        </a:lnSpc>
                        <a:spcAft>
                          <a:spcPts val="0"/>
                        </a:spcAft>
                      </a:pPr>
                      <a:r>
                        <a:rPr lang="es-MX" sz="1400" dirty="0">
                          <a:effectLst/>
                        </a:rPr>
                        <a:t>20. Proyección Internacional</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3</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Convenio internacional</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6</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200%</a:t>
                      </a:r>
                      <a:endParaRPr lang="es-MX" sz="1400" dirty="0">
                        <a:effectLst/>
                        <a:latin typeface="Calibri"/>
                        <a:ea typeface="Calibri"/>
                        <a:cs typeface="Times New Roman"/>
                      </a:endParaRPr>
                    </a:p>
                  </a:txBody>
                  <a:tcPr marL="7851" marR="7851" marT="0" marB="0" anchor="ctr"/>
                </a:tc>
                <a:tc rowSpan="2">
                  <a:txBody>
                    <a:bodyPr/>
                    <a:lstStyle/>
                    <a:p>
                      <a:pPr algn="ctr">
                        <a:lnSpc>
                          <a:spcPct val="115000"/>
                        </a:lnSpc>
                        <a:spcAft>
                          <a:spcPts val="0"/>
                        </a:spcAft>
                      </a:pPr>
                      <a:r>
                        <a:rPr lang="es-MX" sz="1400" dirty="0">
                          <a:effectLst/>
                        </a:rPr>
                        <a:t>100%</a:t>
                      </a:r>
                      <a:endParaRPr lang="es-MX" sz="1400" dirty="0">
                        <a:effectLst/>
                        <a:latin typeface="Calibri"/>
                        <a:ea typeface="Calibri"/>
                        <a:cs typeface="Times New Roman"/>
                      </a:endParaRPr>
                    </a:p>
                  </a:txBody>
                  <a:tcPr marL="7851" marR="7851" marT="0" marB="0" anchor="ctr"/>
                </a:tc>
                <a:extLst>
                  <a:ext uri="{0D108BD9-81ED-4DB2-BD59-A6C34878D82A}">
                    <a16:rowId xmlns:a16="http://schemas.microsoft.com/office/drawing/2014/main" val="10001"/>
                  </a:ext>
                </a:extLst>
              </a:tr>
              <a:tr h="413181">
                <a:tc vMerge="1">
                  <a:txBody>
                    <a:bodyPr/>
                    <a:lstStyle/>
                    <a:p>
                      <a:endParaRPr lang="es-MX"/>
                    </a:p>
                  </a:txBody>
                  <a:tcPr/>
                </a:tc>
                <a:tc>
                  <a:txBody>
                    <a:bodyPr/>
                    <a:lstStyle/>
                    <a:p>
                      <a:pPr algn="ctr">
                        <a:lnSpc>
                          <a:spcPct val="115000"/>
                        </a:lnSpc>
                        <a:spcAft>
                          <a:spcPts val="0"/>
                        </a:spcAft>
                      </a:pPr>
                      <a:r>
                        <a:rPr lang="es-MX" sz="1400" dirty="0">
                          <a:effectLst/>
                        </a:rPr>
                        <a:t>2</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Representación internacional</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2</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100%</a:t>
                      </a:r>
                      <a:endParaRPr lang="es-MX" sz="1400" dirty="0">
                        <a:effectLst/>
                        <a:latin typeface="Calibri"/>
                        <a:ea typeface="Calibri"/>
                        <a:cs typeface="Times New Roman"/>
                      </a:endParaRPr>
                    </a:p>
                  </a:txBody>
                  <a:tcPr marL="7851" marR="7851" marT="0" marB="0" anchor="ctr"/>
                </a:tc>
                <a:tc vMerge="1">
                  <a:txBody>
                    <a:bodyPr/>
                    <a:lstStyle/>
                    <a:p>
                      <a:endParaRPr lang="es-MX"/>
                    </a:p>
                  </a:txBody>
                  <a:tcPr/>
                </a:tc>
                <a:extLst>
                  <a:ext uri="{0D108BD9-81ED-4DB2-BD59-A6C34878D82A}">
                    <a16:rowId xmlns:a16="http://schemas.microsoft.com/office/drawing/2014/main" val="10002"/>
                  </a:ext>
                </a:extLst>
              </a:tr>
            </a:tbl>
          </a:graphicData>
        </a:graphic>
      </p:graphicFrame>
      <p:graphicFrame>
        <p:nvGraphicFramePr>
          <p:cNvPr id="16" name="15 Tabla"/>
          <p:cNvGraphicFramePr>
            <a:graphicFrameLocks noGrp="1"/>
          </p:cNvGraphicFramePr>
          <p:nvPr>
            <p:extLst/>
          </p:nvPr>
        </p:nvGraphicFramePr>
        <p:xfrm>
          <a:off x="395536" y="3128740"/>
          <a:ext cx="7738042" cy="3171373"/>
        </p:xfrm>
        <a:graphic>
          <a:graphicData uri="http://schemas.openxmlformats.org/drawingml/2006/table">
            <a:tbl>
              <a:tblPr firstRow="1" firstCol="1" bandRow="1"/>
              <a:tblGrid>
                <a:gridCol w="5627071">
                  <a:extLst>
                    <a:ext uri="{9D8B030D-6E8A-4147-A177-3AD203B41FA5}">
                      <a16:colId xmlns:a16="http://schemas.microsoft.com/office/drawing/2014/main" val="20000"/>
                    </a:ext>
                  </a:extLst>
                </a:gridCol>
                <a:gridCol w="1030851">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tblGrid>
              <a:tr h="502885">
                <a:tc>
                  <a:txBody>
                    <a:bodyPr/>
                    <a:lstStyle/>
                    <a:p>
                      <a:pPr algn="ctr">
                        <a:lnSpc>
                          <a:spcPct val="107000"/>
                        </a:lnSpc>
                        <a:spcAft>
                          <a:spcPts val="0"/>
                        </a:spcAft>
                      </a:pPr>
                      <a:r>
                        <a:rPr lang="es-MX" sz="1200" dirty="0">
                          <a:effectLst/>
                          <a:latin typeface="Montserrat Medium"/>
                          <a:ea typeface="Calibri"/>
                          <a:cs typeface="Times New Roman"/>
                        </a:rPr>
                        <a:t>Instituciones Educativas con quienes se firmó Convenio General de Colaboración</a:t>
                      </a:r>
                    </a:p>
                    <a:p>
                      <a:pPr algn="ctr">
                        <a:lnSpc>
                          <a:spcPct val="107000"/>
                        </a:lnSpc>
                        <a:spcAft>
                          <a:spcPts val="0"/>
                        </a:spcAft>
                      </a:pPr>
                      <a:r>
                        <a:rPr lang="es-MX" sz="1200" dirty="0">
                          <a:effectLst/>
                          <a:latin typeface="Montserrat Medium"/>
                          <a:ea typeface="Calibri"/>
                          <a:cs typeface="Times New Roman"/>
                        </a:rPr>
                        <a:t>Para Intercambio Académico Internacional</a:t>
                      </a:r>
                      <a:endParaRPr lang="es-MX" sz="1200" dirty="0">
                        <a:effectLst/>
                        <a:latin typeface="Calibri"/>
                        <a:ea typeface="Calibri"/>
                        <a:cs typeface="Times New Roman"/>
                      </a:endParaRPr>
                    </a:p>
                  </a:txBody>
                  <a:tcPr marL="52873" marR="528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ctr">
                        <a:lnSpc>
                          <a:spcPct val="107000"/>
                        </a:lnSpc>
                        <a:spcAft>
                          <a:spcPts val="0"/>
                        </a:spcAft>
                      </a:pPr>
                      <a:r>
                        <a:rPr lang="es-MX" sz="1200" dirty="0">
                          <a:effectLst/>
                          <a:latin typeface="Montserrat Medium"/>
                          <a:ea typeface="Calibri"/>
                          <a:cs typeface="Times New Roman"/>
                        </a:rPr>
                        <a:t>Inicia periodo de vigencia</a:t>
                      </a:r>
                      <a:endParaRPr lang="es-MX" sz="1200" dirty="0">
                        <a:effectLst/>
                        <a:latin typeface="Calibri"/>
                        <a:ea typeface="Calibri"/>
                        <a:cs typeface="Times New Roman"/>
                      </a:endParaRPr>
                    </a:p>
                  </a:txBody>
                  <a:tcPr marL="52873" marR="528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ctr">
                        <a:lnSpc>
                          <a:spcPct val="107000"/>
                        </a:lnSpc>
                        <a:spcAft>
                          <a:spcPts val="0"/>
                        </a:spcAft>
                      </a:pPr>
                      <a:r>
                        <a:rPr lang="es-MX" sz="1200">
                          <a:effectLst/>
                          <a:latin typeface="Montserrat Medium"/>
                          <a:ea typeface="Calibri"/>
                          <a:cs typeface="Times New Roman"/>
                        </a:rPr>
                        <a:t>Termina periodo de vigencia</a:t>
                      </a:r>
                      <a:endParaRPr lang="es-MX" sz="1200">
                        <a:effectLst/>
                        <a:latin typeface="Calibri"/>
                        <a:ea typeface="Calibri"/>
                        <a:cs typeface="Times New Roman"/>
                      </a:endParaRPr>
                    </a:p>
                  </a:txBody>
                  <a:tcPr marL="52873" marR="528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extLst>
                  <a:ext uri="{0D108BD9-81ED-4DB2-BD59-A6C34878D82A}">
                    <a16:rowId xmlns:a16="http://schemas.microsoft.com/office/drawing/2014/main" val="10000"/>
                  </a:ext>
                </a:extLst>
              </a:tr>
              <a:tr h="433219">
                <a:tc>
                  <a:txBody>
                    <a:bodyPr/>
                    <a:lstStyle/>
                    <a:p>
                      <a:pPr>
                        <a:lnSpc>
                          <a:spcPct val="107000"/>
                        </a:lnSpc>
                        <a:spcAft>
                          <a:spcPts val="0"/>
                        </a:spcAft>
                      </a:pPr>
                      <a:r>
                        <a:rPr lang="es-MX" sz="1200" dirty="0">
                          <a:effectLst/>
                          <a:latin typeface="Montserrat Medium"/>
                          <a:ea typeface="Calibri"/>
                          <a:cs typeface="Times New Roman"/>
                        </a:rPr>
                        <a:t>1.Tecnológica FITEC de Bucaramanga, Colombia</a:t>
                      </a:r>
                      <a:endParaRPr lang="es-MX" sz="1200" dirty="0">
                        <a:effectLst/>
                        <a:latin typeface="Calibri"/>
                        <a:ea typeface="Calibri"/>
                        <a:cs typeface="Times New Roman"/>
                      </a:endParaRPr>
                    </a:p>
                  </a:txBody>
                  <a:tcPr marL="52873" marR="528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MX" sz="1200" dirty="0">
                          <a:effectLst/>
                          <a:latin typeface="Montserrat Medium"/>
                          <a:ea typeface="Calibri"/>
                          <a:cs typeface="Times New Roman"/>
                        </a:rPr>
                        <a:t>16/05/2018</a:t>
                      </a:r>
                      <a:endParaRPr lang="es-MX" sz="1200" dirty="0">
                        <a:effectLst/>
                        <a:latin typeface="Calibri"/>
                        <a:ea typeface="Calibri"/>
                        <a:cs typeface="Times New Roman"/>
                      </a:endParaRPr>
                    </a:p>
                  </a:txBody>
                  <a:tcPr marL="52873" marR="528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MX" sz="1200" dirty="0">
                          <a:effectLst/>
                          <a:latin typeface="Montserrat Medium"/>
                          <a:ea typeface="Calibri"/>
                          <a:cs typeface="Times New Roman"/>
                        </a:rPr>
                        <a:t>16/05/2023</a:t>
                      </a:r>
                      <a:endParaRPr lang="es-MX" sz="1200" dirty="0">
                        <a:effectLst/>
                        <a:latin typeface="Calibri"/>
                        <a:ea typeface="Calibri"/>
                        <a:cs typeface="Times New Roman"/>
                      </a:endParaRPr>
                    </a:p>
                  </a:txBody>
                  <a:tcPr marL="52873" marR="528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32048">
                <a:tc>
                  <a:txBody>
                    <a:bodyPr/>
                    <a:lstStyle/>
                    <a:p>
                      <a:pPr>
                        <a:lnSpc>
                          <a:spcPct val="107000"/>
                        </a:lnSpc>
                        <a:spcAft>
                          <a:spcPts val="0"/>
                        </a:spcAft>
                      </a:pPr>
                      <a:r>
                        <a:rPr lang="es-MX" sz="1200" dirty="0">
                          <a:effectLst/>
                          <a:latin typeface="Montserrat Medium"/>
                          <a:ea typeface="Calibri"/>
                          <a:cs typeface="Times New Roman"/>
                        </a:rPr>
                        <a:t>2.Instituto Técnico Superior "Dámaso Zapata" de Bucaramanga, Colombia</a:t>
                      </a:r>
                      <a:endParaRPr lang="es-MX" sz="1200" dirty="0">
                        <a:effectLst/>
                        <a:latin typeface="Calibri"/>
                        <a:ea typeface="Calibri"/>
                        <a:cs typeface="Times New Roman"/>
                      </a:endParaRPr>
                    </a:p>
                  </a:txBody>
                  <a:tcPr marL="52873" marR="528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MX" sz="1200">
                          <a:effectLst/>
                          <a:latin typeface="Montserrat Medium"/>
                          <a:ea typeface="Calibri"/>
                          <a:cs typeface="Times New Roman"/>
                        </a:rPr>
                        <a:t>16/05/2018</a:t>
                      </a:r>
                      <a:endParaRPr lang="es-MX" sz="1200">
                        <a:effectLst/>
                        <a:latin typeface="Calibri"/>
                        <a:ea typeface="Calibri"/>
                        <a:cs typeface="Times New Roman"/>
                      </a:endParaRPr>
                    </a:p>
                  </a:txBody>
                  <a:tcPr marL="52873" marR="528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MX" sz="1200" dirty="0">
                          <a:effectLst/>
                          <a:latin typeface="Montserrat Medium"/>
                          <a:ea typeface="Calibri"/>
                          <a:cs typeface="Times New Roman"/>
                        </a:rPr>
                        <a:t>16/05/2023</a:t>
                      </a:r>
                      <a:endParaRPr lang="es-MX" sz="1200" dirty="0">
                        <a:effectLst/>
                        <a:latin typeface="Calibri"/>
                        <a:ea typeface="Calibri"/>
                        <a:cs typeface="Times New Roman"/>
                      </a:endParaRPr>
                    </a:p>
                  </a:txBody>
                  <a:tcPr marL="52873" marR="528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32048">
                <a:tc>
                  <a:txBody>
                    <a:bodyPr/>
                    <a:lstStyle/>
                    <a:p>
                      <a:pPr>
                        <a:lnSpc>
                          <a:spcPct val="107000"/>
                        </a:lnSpc>
                        <a:spcAft>
                          <a:spcPts val="0"/>
                        </a:spcAft>
                      </a:pPr>
                      <a:r>
                        <a:rPr lang="es-MX" sz="1200" dirty="0">
                          <a:effectLst/>
                          <a:latin typeface="Montserrat Medium"/>
                          <a:ea typeface="Calibri"/>
                          <a:cs typeface="Times New Roman"/>
                        </a:rPr>
                        <a:t>3.Colegio Cooperativo Barbosa Santander, Colombia</a:t>
                      </a:r>
                      <a:endParaRPr lang="es-MX" sz="1200" dirty="0">
                        <a:effectLst/>
                        <a:latin typeface="Calibri"/>
                        <a:ea typeface="Calibri"/>
                        <a:cs typeface="Times New Roman"/>
                      </a:endParaRPr>
                    </a:p>
                  </a:txBody>
                  <a:tcPr marL="52873" marR="528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MX" sz="1200">
                          <a:effectLst/>
                          <a:latin typeface="Montserrat Medium"/>
                          <a:ea typeface="Calibri"/>
                          <a:cs typeface="Times New Roman"/>
                        </a:rPr>
                        <a:t>16/05/2018</a:t>
                      </a:r>
                      <a:endParaRPr lang="es-MX" sz="1200">
                        <a:effectLst/>
                        <a:latin typeface="Calibri"/>
                        <a:ea typeface="Calibri"/>
                        <a:cs typeface="Times New Roman"/>
                      </a:endParaRPr>
                    </a:p>
                  </a:txBody>
                  <a:tcPr marL="52873" marR="528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MX" sz="1200" dirty="0">
                          <a:effectLst/>
                          <a:latin typeface="Montserrat Medium"/>
                          <a:ea typeface="Calibri"/>
                          <a:cs typeface="Times New Roman"/>
                        </a:rPr>
                        <a:t>16/05/2023</a:t>
                      </a:r>
                      <a:endParaRPr lang="es-MX" sz="1200" dirty="0">
                        <a:effectLst/>
                        <a:latin typeface="Calibri"/>
                        <a:ea typeface="Calibri"/>
                        <a:cs typeface="Times New Roman"/>
                      </a:endParaRPr>
                    </a:p>
                  </a:txBody>
                  <a:tcPr marL="52873" marR="528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32048">
                <a:tc>
                  <a:txBody>
                    <a:bodyPr/>
                    <a:lstStyle/>
                    <a:p>
                      <a:pPr>
                        <a:lnSpc>
                          <a:spcPct val="107000"/>
                        </a:lnSpc>
                        <a:spcAft>
                          <a:spcPts val="0"/>
                        </a:spcAft>
                      </a:pPr>
                      <a:r>
                        <a:rPr lang="es-MX" sz="1200" dirty="0">
                          <a:effectLst/>
                          <a:latin typeface="Montserrat Medium"/>
                          <a:ea typeface="Calibri"/>
                          <a:cs typeface="Times New Roman"/>
                        </a:rPr>
                        <a:t>4.Colegio Cooperativo Comfenalco de Bucaramanga, Colombia</a:t>
                      </a:r>
                      <a:endParaRPr lang="es-MX" sz="1200" dirty="0">
                        <a:effectLst/>
                        <a:latin typeface="Calibri"/>
                        <a:ea typeface="Calibri"/>
                        <a:cs typeface="Times New Roman"/>
                      </a:endParaRPr>
                    </a:p>
                  </a:txBody>
                  <a:tcPr marL="52873" marR="528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MX" sz="1200">
                          <a:effectLst/>
                          <a:latin typeface="Montserrat Medium"/>
                          <a:ea typeface="Calibri"/>
                          <a:cs typeface="Times New Roman"/>
                        </a:rPr>
                        <a:t>16/05/2018</a:t>
                      </a:r>
                      <a:endParaRPr lang="es-MX" sz="1200">
                        <a:effectLst/>
                        <a:latin typeface="Calibri"/>
                        <a:ea typeface="Calibri"/>
                        <a:cs typeface="Times New Roman"/>
                      </a:endParaRPr>
                    </a:p>
                  </a:txBody>
                  <a:tcPr marL="52873" marR="528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MX" sz="1200" dirty="0">
                          <a:effectLst/>
                          <a:latin typeface="Montserrat Medium"/>
                          <a:ea typeface="Calibri"/>
                          <a:cs typeface="Times New Roman"/>
                        </a:rPr>
                        <a:t>16/05/2023</a:t>
                      </a:r>
                      <a:endParaRPr lang="es-MX" sz="1200" dirty="0">
                        <a:effectLst/>
                        <a:latin typeface="Calibri"/>
                        <a:ea typeface="Calibri"/>
                        <a:cs typeface="Times New Roman"/>
                      </a:endParaRPr>
                    </a:p>
                  </a:txBody>
                  <a:tcPr marL="52873" marR="528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32048">
                <a:tc>
                  <a:txBody>
                    <a:bodyPr/>
                    <a:lstStyle/>
                    <a:p>
                      <a:pPr>
                        <a:lnSpc>
                          <a:spcPct val="107000"/>
                        </a:lnSpc>
                        <a:spcAft>
                          <a:spcPts val="0"/>
                        </a:spcAft>
                      </a:pPr>
                      <a:r>
                        <a:rPr lang="es-MX" sz="1200" dirty="0">
                          <a:effectLst/>
                          <a:latin typeface="Montserrat Medium"/>
                          <a:ea typeface="Calibri"/>
                          <a:cs typeface="Times New Roman"/>
                        </a:rPr>
                        <a:t>5.Colegio Ecológico de Floridablanca, Santander Colombia </a:t>
                      </a:r>
                      <a:endParaRPr lang="es-MX" sz="1200" dirty="0">
                        <a:effectLst/>
                        <a:latin typeface="Calibri"/>
                        <a:ea typeface="Calibri"/>
                        <a:cs typeface="Times New Roman"/>
                      </a:endParaRPr>
                    </a:p>
                  </a:txBody>
                  <a:tcPr marL="52873" marR="528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MX" sz="1200">
                          <a:effectLst/>
                          <a:latin typeface="Montserrat Medium"/>
                          <a:ea typeface="Calibri"/>
                          <a:cs typeface="Times New Roman"/>
                        </a:rPr>
                        <a:t>16/05/2018</a:t>
                      </a:r>
                      <a:endParaRPr lang="es-MX" sz="1200">
                        <a:effectLst/>
                        <a:latin typeface="Calibri"/>
                        <a:ea typeface="Calibri"/>
                        <a:cs typeface="Times New Roman"/>
                      </a:endParaRPr>
                    </a:p>
                  </a:txBody>
                  <a:tcPr marL="52873" marR="528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MX" sz="1200" dirty="0">
                          <a:effectLst/>
                          <a:latin typeface="Montserrat Medium"/>
                          <a:ea typeface="Calibri"/>
                          <a:cs typeface="Times New Roman"/>
                        </a:rPr>
                        <a:t>16/05/2023</a:t>
                      </a:r>
                      <a:endParaRPr lang="es-MX" sz="1200" dirty="0">
                        <a:effectLst/>
                        <a:latin typeface="Calibri"/>
                        <a:ea typeface="Calibri"/>
                        <a:cs typeface="Times New Roman"/>
                      </a:endParaRPr>
                    </a:p>
                  </a:txBody>
                  <a:tcPr marL="52873" marR="528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32048">
                <a:tc>
                  <a:txBody>
                    <a:bodyPr/>
                    <a:lstStyle/>
                    <a:p>
                      <a:pPr>
                        <a:lnSpc>
                          <a:spcPct val="107000"/>
                        </a:lnSpc>
                        <a:spcAft>
                          <a:spcPts val="0"/>
                        </a:spcAft>
                      </a:pPr>
                      <a:r>
                        <a:rPr lang="es-MX" sz="1200" dirty="0">
                          <a:effectLst/>
                          <a:latin typeface="Montserrat Medium"/>
                          <a:ea typeface="Calibri"/>
                          <a:cs typeface="Times New Roman"/>
                        </a:rPr>
                        <a:t>6.Corporación Universitaria Minuto de Dios, Bogotá Colombia</a:t>
                      </a:r>
                      <a:endParaRPr lang="es-MX" sz="1200" dirty="0">
                        <a:effectLst/>
                        <a:latin typeface="Calibri"/>
                        <a:ea typeface="Calibri"/>
                        <a:cs typeface="Times New Roman"/>
                      </a:endParaRPr>
                    </a:p>
                  </a:txBody>
                  <a:tcPr marL="52873" marR="528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MX" sz="1200">
                          <a:effectLst/>
                          <a:latin typeface="Montserrat Medium"/>
                          <a:ea typeface="Calibri"/>
                          <a:cs typeface="Times New Roman"/>
                        </a:rPr>
                        <a:t>16/05/2018</a:t>
                      </a:r>
                      <a:endParaRPr lang="es-MX" sz="1200">
                        <a:effectLst/>
                        <a:latin typeface="Calibri"/>
                        <a:ea typeface="Calibri"/>
                        <a:cs typeface="Times New Roman"/>
                      </a:endParaRPr>
                    </a:p>
                  </a:txBody>
                  <a:tcPr marL="52873" marR="528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MX" sz="1200" dirty="0">
                          <a:effectLst/>
                          <a:latin typeface="Montserrat Medium"/>
                          <a:ea typeface="Calibri"/>
                          <a:cs typeface="Times New Roman"/>
                        </a:rPr>
                        <a:t>16/05/2023</a:t>
                      </a:r>
                      <a:endParaRPr lang="es-MX" sz="1200" dirty="0">
                        <a:effectLst/>
                        <a:latin typeface="Calibri"/>
                        <a:ea typeface="Calibri"/>
                        <a:cs typeface="Times New Roman"/>
                      </a:endParaRPr>
                    </a:p>
                  </a:txBody>
                  <a:tcPr marL="52873" marR="528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9182783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6991685" y="265212"/>
            <a:ext cx="1396740" cy="859532"/>
          </a:xfrm>
          <a:prstGeom prst="rect">
            <a:avLst/>
          </a:prstGeom>
        </p:spPr>
      </p:pic>
      <p:sp>
        <p:nvSpPr>
          <p:cNvPr id="2" name="1 CuadroTexto"/>
          <p:cNvSpPr txBox="1"/>
          <p:nvPr/>
        </p:nvSpPr>
        <p:spPr>
          <a:xfrm>
            <a:off x="399379" y="3758923"/>
            <a:ext cx="1539766" cy="369332"/>
          </a:xfrm>
          <a:prstGeom prst="rect">
            <a:avLst/>
          </a:prstGeom>
          <a:noFill/>
        </p:spPr>
        <p:txBody>
          <a:bodyPr wrap="square" rtlCol="0">
            <a:spAutoFit/>
          </a:bodyPr>
          <a:lstStyle/>
          <a:p>
            <a:pPr algn="ctr"/>
            <a:r>
              <a:rPr lang="es-MX" b="1" dirty="0">
                <a:solidFill>
                  <a:schemeClr val="bg1"/>
                </a:solidFill>
              </a:rPr>
              <a:t>NUTRI-CER</a:t>
            </a:r>
          </a:p>
        </p:txBody>
      </p:sp>
      <p:sp>
        <p:nvSpPr>
          <p:cNvPr id="9" name="8 CuadroTexto"/>
          <p:cNvSpPr txBox="1"/>
          <p:nvPr/>
        </p:nvSpPr>
        <p:spPr>
          <a:xfrm>
            <a:off x="4499992" y="3762010"/>
            <a:ext cx="1539766" cy="369332"/>
          </a:xfrm>
          <a:prstGeom prst="rect">
            <a:avLst/>
          </a:prstGeom>
          <a:noFill/>
        </p:spPr>
        <p:txBody>
          <a:bodyPr wrap="square" rtlCol="0">
            <a:spAutoFit/>
          </a:bodyPr>
          <a:lstStyle/>
          <a:p>
            <a:pPr algn="ctr"/>
            <a:r>
              <a:rPr lang="es-MX" b="1" dirty="0">
                <a:solidFill>
                  <a:schemeClr val="bg1"/>
                </a:solidFill>
              </a:rPr>
              <a:t>PRO-XITÓN</a:t>
            </a:r>
          </a:p>
        </p:txBody>
      </p:sp>
      <p:pic>
        <p:nvPicPr>
          <p:cNvPr id="5" name="4 Imagen" descr="C:\Users\Usuario\Desktop\FOTOS 2018\05-23 colombia\ad030b28-5eb2-482c-8dd2-5c2ced6aa152.jpg"/>
          <p:cNvPicPr/>
          <p:nvPr/>
        </p:nvPicPr>
        <p:blipFill rotWithShape="1">
          <a:blip r:embed="rId3" cstate="print">
            <a:extLst>
              <a:ext uri="{28A0092B-C50C-407E-A947-70E740481C1C}">
                <a14:useLocalDpi xmlns:a14="http://schemas.microsoft.com/office/drawing/2010/main" val="0"/>
              </a:ext>
            </a:extLst>
          </a:blip>
          <a:srcRect l="7439" r="7119"/>
          <a:stretch/>
        </p:blipFill>
        <p:spPr bwMode="auto">
          <a:xfrm>
            <a:off x="4572000" y="4149080"/>
            <a:ext cx="3456383" cy="24482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6" name="5 Imagen" descr="F:\Noé\Colombia\IMG_6585.JPG"/>
          <p:cNvPicPr/>
          <p:nvPr/>
        </p:nvPicPr>
        <p:blipFill rotWithShape="1">
          <a:blip r:embed="rId4" cstate="print">
            <a:extLst>
              <a:ext uri="{28A0092B-C50C-407E-A947-70E740481C1C}">
                <a14:useLocalDpi xmlns:a14="http://schemas.microsoft.com/office/drawing/2010/main" val="0"/>
              </a:ext>
            </a:extLst>
          </a:blip>
          <a:srcRect l="14075" t="5113" r="7306"/>
          <a:stretch/>
        </p:blipFill>
        <p:spPr bwMode="auto">
          <a:xfrm>
            <a:off x="4644008" y="1340768"/>
            <a:ext cx="3387775" cy="25202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7" name="6 Imagen" descr="C:\Users\Usuario\Desktop\FOTOS 2018\05-23 colombia\6fc8e647-ca5c-48ae-b6c2-dd25857151e8.jpg"/>
          <p:cNvPicPr/>
          <p:nvPr/>
        </p:nvPicPr>
        <p:blipFill rotWithShape="1">
          <a:blip r:embed="rId5" cstate="print">
            <a:extLst>
              <a:ext uri="{28A0092B-C50C-407E-A947-70E740481C1C}">
                <a14:useLocalDpi xmlns:a14="http://schemas.microsoft.com/office/drawing/2010/main" val="0"/>
              </a:ext>
            </a:extLst>
          </a:blip>
          <a:srcRect l="10454"/>
          <a:stretch/>
        </p:blipFill>
        <p:spPr bwMode="auto">
          <a:xfrm>
            <a:off x="573351" y="1340768"/>
            <a:ext cx="3350577" cy="23728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8" name="7 Imagen" descr="G:\Noé\Colombia\IMG_6790.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553" y="4077072"/>
            <a:ext cx="3456383" cy="2519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9 CuadroTexto"/>
          <p:cNvSpPr txBox="1"/>
          <p:nvPr/>
        </p:nvSpPr>
        <p:spPr>
          <a:xfrm>
            <a:off x="3168807" y="1476318"/>
            <a:ext cx="504056" cy="369332"/>
          </a:xfrm>
          <a:prstGeom prst="rect">
            <a:avLst/>
          </a:prstGeom>
          <a:noFill/>
        </p:spPr>
        <p:txBody>
          <a:bodyPr wrap="square" rtlCol="0">
            <a:spAutoFit/>
          </a:bodyPr>
          <a:lstStyle/>
          <a:p>
            <a:pPr algn="r"/>
            <a:r>
              <a:rPr lang="es-MX" dirty="0"/>
              <a:t>1</a:t>
            </a:r>
          </a:p>
        </p:txBody>
      </p:sp>
      <p:sp>
        <p:nvSpPr>
          <p:cNvPr id="12" name="11 CuadroTexto"/>
          <p:cNvSpPr txBox="1"/>
          <p:nvPr/>
        </p:nvSpPr>
        <p:spPr>
          <a:xfrm>
            <a:off x="7336548" y="1457026"/>
            <a:ext cx="538743" cy="369332"/>
          </a:xfrm>
          <a:prstGeom prst="rect">
            <a:avLst/>
          </a:prstGeom>
          <a:noFill/>
        </p:spPr>
        <p:txBody>
          <a:bodyPr wrap="square" rtlCol="0">
            <a:spAutoFit/>
          </a:bodyPr>
          <a:lstStyle/>
          <a:p>
            <a:pPr algn="r"/>
            <a:r>
              <a:rPr lang="es-MX" dirty="0">
                <a:solidFill>
                  <a:schemeClr val="bg1"/>
                </a:solidFill>
              </a:rPr>
              <a:t>2</a:t>
            </a:r>
          </a:p>
        </p:txBody>
      </p:sp>
      <p:sp>
        <p:nvSpPr>
          <p:cNvPr id="13" name="12 CuadroTexto"/>
          <p:cNvSpPr txBox="1"/>
          <p:nvPr/>
        </p:nvSpPr>
        <p:spPr>
          <a:xfrm>
            <a:off x="3491880" y="4221088"/>
            <a:ext cx="384458" cy="369332"/>
          </a:xfrm>
          <a:prstGeom prst="rect">
            <a:avLst/>
          </a:prstGeom>
          <a:noFill/>
        </p:spPr>
        <p:txBody>
          <a:bodyPr wrap="square" rtlCol="0">
            <a:spAutoFit/>
          </a:bodyPr>
          <a:lstStyle/>
          <a:p>
            <a:r>
              <a:rPr lang="es-MX" dirty="0"/>
              <a:t>3</a:t>
            </a:r>
          </a:p>
        </p:txBody>
      </p:sp>
      <p:sp>
        <p:nvSpPr>
          <p:cNvPr id="14" name="13 CuadroTexto"/>
          <p:cNvSpPr txBox="1"/>
          <p:nvPr/>
        </p:nvSpPr>
        <p:spPr>
          <a:xfrm>
            <a:off x="7420148" y="4252446"/>
            <a:ext cx="455143" cy="369332"/>
          </a:xfrm>
          <a:prstGeom prst="rect">
            <a:avLst/>
          </a:prstGeom>
          <a:noFill/>
        </p:spPr>
        <p:txBody>
          <a:bodyPr wrap="square" rtlCol="0">
            <a:spAutoFit/>
          </a:bodyPr>
          <a:lstStyle/>
          <a:p>
            <a:pPr algn="r"/>
            <a:r>
              <a:rPr lang="es-MX" dirty="0">
                <a:solidFill>
                  <a:schemeClr val="bg1"/>
                </a:solidFill>
              </a:rPr>
              <a:t>6</a:t>
            </a:r>
          </a:p>
        </p:txBody>
      </p:sp>
      <p:sp>
        <p:nvSpPr>
          <p:cNvPr id="15" name="14 CuadroTexto"/>
          <p:cNvSpPr txBox="1"/>
          <p:nvPr/>
        </p:nvSpPr>
        <p:spPr>
          <a:xfrm>
            <a:off x="1619672" y="508610"/>
            <a:ext cx="5184576" cy="400110"/>
          </a:xfrm>
          <a:prstGeom prst="rect">
            <a:avLst/>
          </a:prstGeom>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MX" sz="2000" b="1" dirty="0"/>
              <a:t>Convenios Internacionales Firmados en 2018</a:t>
            </a:r>
          </a:p>
        </p:txBody>
      </p:sp>
    </p:spTree>
    <p:extLst>
      <p:ext uri="{BB962C8B-B14F-4D97-AF65-F5344CB8AC3E}">
        <p14:creationId xmlns:p14="http://schemas.microsoft.com/office/powerpoint/2010/main" val="36007245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6991685" y="265212"/>
            <a:ext cx="1396740" cy="859532"/>
          </a:xfrm>
          <a:prstGeom prst="rect">
            <a:avLst/>
          </a:prstGeom>
        </p:spPr>
      </p:pic>
      <p:sp>
        <p:nvSpPr>
          <p:cNvPr id="2" name="1 CuadroTexto"/>
          <p:cNvSpPr txBox="1"/>
          <p:nvPr/>
        </p:nvSpPr>
        <p:spPr>
          <a:xfrm>
            <a:off x="399379" y="3758923"/>
            <a:ext cx="1539766" cy="369332"/>
          </a:xfrm>
          <a:prstGeom prst="rect">
            <a:avLst/>
          </a:prstGeom>
          <a:noFill/>
        </p:spPr>
        <p:txBody>
          <a:bodyPr wrap="square" rtlCol="0">
            <a:spAutoFit/>
          </a:bodyPr>
          <a:lstStyle/>
          <a:p>
            <a:pPr algn="ctr"/>
            <a:r>
              <a:rPr lang="es-MX" b="1" dirty="0">
                <a:solidFill>
                  <a:schemeClr val="bg1"/>
                </a:solidFill>
              </a:rPr>
              <a:t>NUTRI-CER</a:t>
            </a:r>
          </a:p>
        </p:txBody>
      </p:sp>
      <p:sp>
        <p:nvSpPr>
          <p:cNvPr id="9" name="8 CuadroTexto"/>
          <p:cNvSpPr txBox="1"/>
          <p:nvPr/>
        </p:nvSpPr>
        <p:spPr>
          <a:xfrm>
            <a:off x="4499992" y="3762010"/>
            <a:ext cx="1539766" cy="369332"/>
          </a:xfrm>
          <a:prstGeom prst="rect">
            <a:avLst/>
          </a:prstGeom>
          <a:noFill/>
        </p:spPr>
        <p:txBody>
          <a:bodyPr wrap="square" rtlCol="0">
            <a:spAutoFit/>
          </a:bodyPr>
          <a:lstStyle/>
          <a:p>
            <a:pPr algn="ctr"/>
            <a:r>
              <a:rPr lang="es-MX" b="1" dirty="0">
                <a:solidFill>
                  <a:schemeClr val="bg1"/>
                </a:solidFill>
              </a:rPr>
              <a:t>PRO-XITÓN</a:t>
            </a:r>
          </a:p>
        </p:txBody>
      </p:sp>
      <p:graphicFrame>
        <p:nvGraphicFramePr>
          <p:cNvPr id="5" name="4 Diagrama"/>
          <p:cNvGraphicFramePr/>
          <p:nvPr>
            <p:extLst/>
          </p:nvPr>
        </p:nvGraphicFramePr>
        <p:xfrm>
          <a:off x="179513" y="1268760"/>
          <a:ext cx="8064896" cy="30963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5 CuadroTexto"/>
          <p:cNvSpPr txBox="1"/>
          <p:nvPr/>
        </p:nvSpPr>
        <p:spPr>
          <a:xfrm>
            <a:off x="1961636" y="494923"/>
            <a:ext cx="4320480" cy="40011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MX" sz="2000" b="1" dirty="0"/>
              <a:t>Representaciones Internacionales </a:t>
            </a:r>
          </a:p>
        </p:txBody>
      </p:sp>
      <p:pic>
        <p:nvPicPr>
          <p:cNvPr id="7" name="6 Imagen" descr="G:\Noé\Colombia\WBEU7011.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512" y="4754626"/>
            <a:ext cx="2514600" cy="2130758"/>
          </a:xfrm>
          <a:prstGeom prst="rect">
            <a:avLst/>
          </a:prstGeom>
          <a:ln>
            <a:noFill/>
          </a:ln>
          <a:effectLst>
            <a:outerShdw blurRad="292100" dist="139700" dir="2700000" algn="tl" rotWithShape="0">
              <a:srgbClr val="333333">
                <a:alpha val="65000"/>
              </a:srgbClr>
            </a:outerShdw>
          </a:effectLst>
        </p:spPr>
      </p:pic>
      <p:pic>
        <p:nvPicPr>
          <p:cNvPr id="8" name="7 Imagen" descr="G:\Noé\Colombia\IRCD5052.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32240" y="4754626"/>
            <a:ext cx="2411760" cy="2130757"/>
          </a:xfrm>
          <a:prstGeom prst="rect">
            <a:avLst/>
          </a:prstGeom>
          <a:ln>
            <a:noFill/>
          </a:ln>
          <a:effectLst>
            <a:outerShdw blurRad="292100" dist="139700" dir="2700000" algn="tl" rotWithShape="0">
              <a:srgbClr val="333333">
                <a:alpha val="65000"/>
              </a:srgbClr>
            </a:outerShdw>
          </a:effectLst>
        </p:spPr>
      </p:pic>
      <p:pic>
        <p:nvPicPr>
          <p:cNvPr id="10" name="9 Imagen" descr="F:\Noé\Colombia\IMG_6656.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11760" y="4754626"/>
            <a:ext cx="2513330" cy="2130759"/>
          </a:xfrm>
          <a:prstGeom prst="rect">
            <a:avLst/>
          </a:prstGeom>
          <a:ln>
            <a:noFill/>
          </a:ln>
          <a:effectLst>
            <a:outerShdw blurRad="292100" dist="139700" dir="2700000" algn="tl" rotWithShape="0">
              <a:srgbClr val="333333">
                <a:alpha val="65000"/>
              </a:srgbClr>
            </a:outerShdw>
          </a:effectLst>
        </p:spPr>
      </p:pic>
      <p:pic>
        <p:nvPicPr>
          <p:cNvPr id="12" name="11 Imagen" descr="G:\Noé\Colombia\IMG_6727.JP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62385" y="4754627"/>
            <a:ext cx="2269855" cy="21270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163301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6991685" y="265212"/>
            <a:ext cx="1396740" cy="859532"/>
          </a:xfrm>
          <a:prstGeom prst="rect">
            <a:avLst/>
          </a:prstGeom>
        </p:spPr>
      </p:pic>
      <p:sp>
        <p:nvSpPr>
          <p:cNvPr id="2" name="1 CuadroTexto"/>
          <p:cNvSpPr txBox="1"/>
          <p:nvPr/>
        </p:nvSpPr>
        <p:spPr>
          <a:xfrm>
            <a:off x="399379" y="3758923"/>
            <a:ext cx="1539766" cy="369332"/>
          </a:xfrm>
          <a:prstGeom prst="rect">
            <a:avLst/>
          </a:prstGeom>
          <a:noFill/>
        </p:spPr>
        <p:txBody>
          <a:bodyPr wrap="square" rtlCol="0">
            <a:spAutoFit/>
          </a:bodyPr>
          <a:lstStyle/>
          <a:p>
            <a:pPr algn="ctr"/>
            <a:r>
              <a:rPr lang="es-MX" b="1" dirty="0">
                <a:solidFill>
                  <a:schemeClr val="bg1"/>
                </a:solidFill>
              </a:rPr>
              <a:t>NUTRI-CER</a:t>
            </a:r>
          </a:p>
        </p:txBody>
      </p:sp>
      <p:sp>
        <p:nvSpPr>
          <p:cNvPr id="9" name="8 CuadroTexto"/>
          <p:cNvSpPr txBox="1"/>
          <p:nvPr/>
        </p:nvSpPr>
        <p:spPr>
          <a:xfrm>
            <a:off x="4499992" y="3762010"/>
            <a:ext cx="1539766" cy="369332"/>
          </a:xfrm>
          <a:prstGeom prst="rect">
            <a:avLst/>
          </a:prstGeom>
          <a:noFill/>
        </p:spPr>
        <p:txBody>
          <a:bodyPr wrap="square" rtlCol="0">
            <a:spAutoFit/>
          </a:bodyPr>
          <a:lstStyle/>
          <a:p>
            <a:pPr algn="ctr"/>
            <a:r>
              <a:rPr lang="es-MX" b="1" dirty="0">
                <a:solidFill>
                  <a:schemeClr val="bg1"/>
                </a:solidFill>
              </a:rPr>
              <a:t>PRO-XITÓN</a:t>
            </a:r>
          </a:p>
        </p:txBody>
      </p:sp>
      <p:graphicFrame>
        <p:nvGraphicFramePr>
          <p:cNvPr id="5" name="4 Tabla"/>
          <p:cNvGraphicFramePr>
            <a:graphicFrameLocks noGrp="1"/>
          </p:cNvGraphicFramePr>
          <p:nvPr>
            <p:extLst/>
          </p:nvPr>
        </p:nvGraphicFramePr>
        <p:xfrm>
          <a:off x="107504" y="1328651"/>
          <a:ext cx="8208912" cy="1007656"/>
        </p:xfrm>
        <a:graphic>
          <a:graphicData uri="http://schemas.openxmlformats.org/drawingml/2006/table">
            <a:tbl>
              <a:tblPr firstRow="1" firstCol="1" bandRow="1">
                <a:tableStyleId>{5C22544A-7EE6-4342-B048-85BDC9FD1C3A}</a:tableStyleId>
              </a:tblPr>
              <a:tblGrid>
                <a:gridCol w="1961315">
                  <a:extLst>
                    <a:ext uri="{9D8B030D-6E8A-4147-A177-3AD203B41FA5}">
                      <a16:colId xmlns:a16="http://schemas.microsoft.com/office/drawing/2014/main" val="20000"/>
                    </a:ext>
                  </a:extLst>
                </a:gridCol>
                <a:gridCol w="1169952">
                  <a:extLst>
                    <a:ext uri="{9D8B030D-6E8A-4147-A177-3AD203B41FA5}">
                      <a16:colId xmlns:a16="http://schemas.microsoft.com/office/drawing/2014/main" val="20001"/>
                    </a:ext>
                  </a:extLst>
                </a:gridCol>
                <a:gridCol w="1607514">
                  <a:extLst>
                    <a:ext uri="{9D8B030D-6E8A-4147-A177-3AD203B41FA5}">
                      <a16:colId xmlns:a16="http://schemas.microsoft.com/office/drawing/2014/main" val="20002"/>
                    </a:ext>
                  </a:extLst>
                </a:gridCol>
                <a:gridCol w="1071422">
                  <a:extLst>
                    <a:ext uri="{9D8B030D-6E8A-4147-A177-3AD203B41FA5}">
                      <a16:colId xmlns:a16="http://schemas.microsoft.com/office/drawing/2014/main" val="20003"/>
                    </a:ext>
                  </a:extLst>
                </a:gridCol>
                <a:gridCol w="1071422">
                  <a:extLst>
                    <a:ext uri="{9D8B030D-6E8A-4147-A177-3AD203B41FA5}">
                      <a16:colId xmlns:a16="http://schemas.microsoft.com/office/drawing/2014/main" val="20004"/>
                    </a:ext>
                  </a:extLst>
                </a:gridCol>
                <a:gridCol w="1327287">
                  <a:extLst>
                    <a:ext uri="{9D8B030D-6E8A-4147-A177-3AD203B41FA5}">
                      <a16:colId xmlns:a16="http://schemas.microsoft.com/office/drawing/2014/main" val="20005"/>
                    </a:ext>
                  </a:extLst>
                </a:gridCol>
              </a:tblGrid>
              <a:tr h="546811">
                <a:tc>
                  <a:txBody>
                    <a:bodyPr/>
                    <a:lstStyle/>
                    <a:p>
                      <a:pPr algn="ctr">
                        <a:lnSpc>
                          <a:spcPct val="115000"/>
                        </a:lnSpc>
                        <a:spcAft>
                          <a:spcPts val="0"/>
                        </a:spcAft>
                      </a:pPr>
                      <a:r>
                        <a:rPr lang="es-MX" sz="1200" dirty="0">
                          <a:effectLst/>
                        </a:rPr>
                        <a:t>PROGRAMAS DEL POA 2018 ITST</a:t>
                      </a:r>
                      <a:endParaRPr lang="es-MX" sz="12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dirty="0">
                          <a:effectLst/>
                        </a:rPr>
                        <a:t>META ANUAL</a:t>
                      </a:r>
                      <a:endParaRPr lang="es-MX" sz="12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dirty="0">
                          <a:effectLst/>
                        </a:rPr>
                        <a:t>UNIDAD DE MEDIDA</a:t>
                      </a:r>
                      <a:endParaRPr lang="es-MX" sz="12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META LOGRADA AL PERIODO</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 AVANCE DE LA META AL PERIODO</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 AVANCE ANUAL DEL PROGRAMA</a:t>
                      </a:r>
                      <a:endParaRPr lang="es-MX" sz="1200">
                        <a:effectLst/>
                        <a:latin typeface="Calibri"/>
                        <a:ea typeface="Calibri"/>
                        <a:cs typeface="Times New Roman"/>
                      </a:endParaRPr>
                    </a:p>
                  </a:txBody>
                  <a:tcPr marL="7851" marR="7851" marT="0" marB="0" anchor="ctr"/>
                </a:tc>
                <a:extLst>
                  <a:ext uri="{0D108BD9-81ED-4DB2-BD59-A6C34878D82A}">
                    <a16:rowId xmlns:a16="http://schemas.microsoft.com/office/drawing/2014/main" val="10000"/>
                  </a:ext>
                </a:extLst>
              </a:tr>
              <a:tr h="389293">
                <a:tc>
                  <a:txBody>
                    <a:bodyPr/>
                    <a:lstStyle/>
                    <a:p>
                      <a:pPr algn="l">
                        <a:lnSpc>
                          <a:spcPct val="115000"/>
                        </a:lnSpc>
                        <a:spcAft>
                          <a:spcPts val="0"/>
                        </a:spcAft>
                      </a:pPr>
                      <a:r>
                        <a:rPr lang="es-MX" sz="1400" dirty="0">
                          <a:effectLst/>
                        </a:rPr>
                        <a:t>21. Visitas a Empresas</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30</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Visita realizada</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42</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140%</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100%</a:t>
                      </a:r>
                      <a:endParaRPr lang="es-MX" sz="1400" dirty="0">
                        <a:effectLst/>
                        <a:latin typeface="Calibri"/>
                        <a:ea typeface="Calibri"/>
                        <a:cs typeface="Times New Roman"/>
                      </a:endParaRPr>
                    </a:p>
                  </a:txBody>
                  <a:tcPr marL="7851" marR="7851" marT="0" marB="0" anchor="ctr"/>
                </a:tc>
                <a:extLst>
                  <a:ext uri="{0D108BD9-81ED-4DB2-BD59-A6C34878D82A}">
                    <a16:rowId xmlns:a16="http://schemas.microsoft.com/office/drawing/2014/main" val="10001"/>
                  </a:ext>
                </a:extLst>
              </a:tr>
            </a:tbl>
          </a:graphicData>
        </a:graphic>
      </p:graphicFrame>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791" t="33128" r="35229" b="7854"/>
          <a:stretch/>
        </p:blipFill>
        <p:spPr bwMode="auto">
          <a:xfrm>
            <a:off x="35496" y="3088526"/>
            <a:ext cx="2952328" cy="33648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3927" t="26667" r="35321" b="11292"/>
          <a:stretch/>
        </p:blipFill>
        <p:spPr bwMode="auto">
          <a:xfrm>
            <a:off x="5940152" y="3088527"/>
            <a:ext cx="2816250" cy="33648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
          <p:cNvPicPr>
            <a:picLocks noChangeAspect="1" noChangeArrowheads="1"/>
          </p:cNvPicPr>
          <p:nvPr/>
        </p:nvPicPr>
        <p:blipFill rotWithShape="1">
          <a:blip r:embed="rId5">
            <a:extLst>
              <a:ext uri="{28A0092B-C50C-407E-A947-70E740481C1C}">
                <a14:useLocalDpi xmlns:a14="http://schemas.microsoft.com/office/drawing/2010/main" val="0"/>
              </a:ext>
            </a:extLst>
          </a:blip>
          <a:srcRect t="10036"/>
          <a:stretch/>
        </p:blipFill>
        <p:spPr bwMode="auto">
          <a:xfrm>
            <a:off x="3131840" y="3081267"/>
            <a:ext cx="2664296" cy="33720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97837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6991685" y="265212"/>
            <a:ext cx="1396740" cy="859532"/>
          </a:xfrm>
          <a:prstGeom prst="rect">
            <a:avLst/>
          </a:prstGeom>
        </p:spPr>
      </p:pic>
      <p:sp>
        <p:nvSpPr>
          <p:cNvPr id="2" name="1 CuadroTexto"/>
          <p:cNvSpPr txBox="1"/>
          <p:nvPr/>
        </p:nvSpPr>
        <p:spPr>
          <a:xfrm>
            <a:off x="399379" y="3758923"/>
            <a:ext cx="1539766" cy="369332"/>
          </a:xfrm>
          <a:prstGeom prst="rect">
            <a:avLst/>
          </a:prstGeom>
          <a:noFill/>
        </p:spPr>
        <p:txBody>
          <a:bodyPr wrap="square" rtlCol="0">
            <a:spAutoFit/>
          </a:bodyPr>
          <a:lstStyle/>
          <a:p>
            <a:pPr algn="ctr"/>
            <a:r>
              <a:rPr lang="es-MX" b="1" dirty="0">
                <a:solidFill>
                  <a:schemeClr val="bg1"/>
                </a:solidFill>
              </a:rPr>
              <a:t>NUTRI-CER</a:t>
            </a:r>
          </a:p>
        </p:txBody>
      </p:sp>
      <p:sp>
        <p:nvSpPr>
          <p:cNvPr id="9" name="8 CuadroTexto"/>
          <p:cNvSpPr txBox="1"/>
          <p:nvPr/>
        </p:nvSpPr>
        <p:spPr>
          <a:xfrm>
            <a:off x="4499992" y="3762010"/>
            <a:ext cx="1539766" cy="369332"/>
          </a:xfrm>
          <a:prstGeom prst="rect">
            <a:avLst/>
          </a:prstGeom>
          <a:noFill/>
        </p:spPr>
        <p:txBody>
          <a:bodyPr wrap="square" rtlCol="0">
            <a:spAutoFit/>
          </a:bodyPr>
          <a:lstStyle/>
          <a:p>
            <a:pPr algn="ctr"/>
            <a:r>
              <a:rPr lang="es-MX" b="1" dirty="0">
                <a:solidFill>
                  <a:schemeClr val="bg1"/>
                </a:solidFill>
              </a:rPr>
              <a:t>PRO-XITÓN</a:t>
            </a:r>
          </a:p>
        </p:txBody>
      </p:sp>
      <p:graphicFrame>
        <p:nvGraphicFramePr>
          <p:cNvPr id="5" name="4 Tabla"/>
          <p:cNvGraphicFramePr>
            <a:graphicFrameLocks noGrp="1"/>
          </p:cNvGraphicFramePr>
          <p:nvPr>
            <p:extLst/>
          </p:nvPr>
        </p:nvGraphicFramePr>
        <p:xfrm>
          <a:off x="179512" y="1217170"/>
          <a:ext cx="6336704" cy="5364182"/>
        </p:xfrm>
        <a:graphic>
          <a:graphicData uri="http://schemas.openxmlformats.org/drawingml/2006/table">
            <a:tbl>
              <a:tblPr firstRow="1" firstCol="1" bandRow="1">
                <a:tableStyleId>{5C22544A-7EE6-4342-B048-85BDC9FD1C3A}</a:tableStyleId>
              </a:tblPr>
              <a:tblGrid>
                <a:gridCol w="1196933">
                  <a:extLst>
                    <a:ext uri="{9D8B030D-6E8A-4147-A177-3AD203B41FA5}">
                      <a16:colId xmlns:a16="http://schemas.microsoft.com/office/drawing/2014/main" val="20000"/>
                    </a:ext>
                  </a:extLst>
                </a:gridCol>
                <a:gridCol w="774486">
                  <a:extLst>
                    <a:ext uri="{9D8B030D-6E8A-4147-A177-3AD203B41FA5}">
                      <a16:colId xmlns:a16="http://schemas.microsoft.com/office/drawing/2014/main" val="20001"/>
                    </a:ext>
                  </a:extLst>
                </a:gridCol>
                <a:gridCol w="1478564">
                  <a:extLst>
                    <a:ext uri="{9D8B030D-6E8A-4147-A177-3AD203B41FA5}">
                      <a16:colId xmlns:a16="http://schemas.microsoft.com/office/drawing/2014/main" val="20002"/>
                    </a:ext>
                  </a:extLst>
                </a:gridCol>
                <a:gridCol w="844894">
                  <a:extLst>
                    <a:ext uri="{9D8B030D-6E8A-4147-A177-3AD203B41FA5}">
                      <a16:colId xmlns:a16="http://schemas.microsoft.com/office/drawing/2014/main" val="20003"/>
                    </a:ext>
                  </a:extLst>
                </a:gridCol>
                <a:gridCol w="985710">
                  <a:extLst>
                    <a:ext uri="{9D8B030D-6E8A-4147-A177-3AD203B41FA5}">
                      <a16:colId xmlns:a16="http://schemas.microsoft.com/office/drawing/2014/main" val="20004"/>
                    </a:ext>
                  </a:extLst>
                </a:gridCol>
                <a:gridCol w="1056117">
                  <a:extLst>
                    <a:ext uri="{9D8B030D-6E8A-4147-A177-3AD203B41FA5}">
                      <a16:colId xmlns:a16="http://schemas.microsoft.com/office/drawing/2014/main" val="20005"/>
                    </a:ext>
                  </a:extLst>
                </a:gridCol>
              </a:tblGrid>
              <a:tr h="719653">
                <a:tc>
                  <a:txBody>
                    <a:bodyPr/>
                    <a:lstStyle/>
                    <a:p>
                      <a:pPr algn="ctr">
                        <a:lnSpc>
                          <a:spcPct val="115000"/>
                        </a:lnSpc>
                        <a:spcAft>
                          <a:spcPts val="0"/>
                        </a:spcAft>
                      </a:pPr>
                      <a:r>
                        <a:rPr lang="es-MX" sz="1200" dirty="0">
                          <a:effectLst/>
                        </a:rPr>
                        <a:t>PROGRAMAS DEL POA 2018 ITST</a:t>
                      </a:r>
                      <a:endParaRPr lang="es-MX" sz="12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dirty="0">
                          <a:effectLst/>
                        </a:rPr>
                        <a:t>META </a:t>
                      </a:r>
                    </a:p>
                    <a:p>
                      <a:pPr algn="ctr">
                        <a:lnSpc>
                          <a:spcPct val="115000"/>
                        </a:lnSpc>
                        <a:spcAft>
                          <a:spcPts val="0"/>
                        </a:spcAft>
                      </a:pPr>
                      <a:r>
                        <a:rPr lang="es-MX" sz="1200" dirty="0">
                          <a:effectLst/>
                        </a:rPr>
                        <a:t>ANUAL</a:t>
                      </a:r>
                      <a:endParaRPr lang="es-MX" sz="12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dirty="0">
                          <a:effectLst/>
                        </a:rPr>
                        <a:t>UNIDAD DE MEDIDA</a:t>
                      </a:r>
                      <a:endParaRPr lang="es-MX" sz="12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META LOGRADA AL PERIODO</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dirty="0">
                          <a:effectLst/>
                        </a:rPr>
                        <a:t>% AVANCE DE LA META AL PERIODO</a:t>
                      </a:r>
                      <a:endParaRPr lang="es-MX" sz="12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dirty="0">
                          <a:effectLst/>
                        </a:rPr>
                        <a:t>% AVANCE ANUAL DEL PROGRAMA</a:t>
                      </a:r>
                      <a:endParaRPr lang="es-MX" sz="1200" dirty="0">
                        <a:effectLst/>
                        <a:latin typeface="Calibri"/>
                        <a:ea typeface="Calibri"/>
                        <a:cs typeface="Times New Roman"/>
                      </a:endParaRPr>
                    </a:p>
                  </a:txBody>
                  <a:tcPr marL="7851" marR="7851" marT="0" marB="0" anchor="ctr"/>
                </a:tc>
                <a:extLst>
                  <a:ext uri="{0D108BD9-81ED-4DB2-BD59-A6C34878D82A}">
                    <a16:rowId xmlns:a16="http://schemas.microsoft.com/office/drawing/2014/main" val="10000"/>
                  </a:ext>
                </a:extLst>
              </a:tr>
              <a:tr h="543289">
                <a:tc>
                  <a:txBody>
                    <a:bodyPr/>
                    <a:lstStyle/>
                    <a:p>
                      <a:pPr algn="l">
                        <a:lnSpc>
                          <a:spcPct val="115000"/>
                        </a:lnSpc>
                        <a:spcAft>
                          <a:spcPts val="0"/>
                        </a:spcAft>
                      </a:pPr>
                      <a:r>
                        <a:rPr lang="es-MX" sz="1400" dirty="0">
                          <a:effectLst/>
                        </a:rPr>
                        <a:t>22. Residencia Profesional</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242</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Residencia realizada</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27</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11%</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11%</a:t>
                      </a:r>
                      <a:endParaRPr lang="es-MX" sz="1400">
                        <a:effectLst/>
                        <a:latin typeface="Calibri"/>
                        <a:ea typeface="Calibri"/>
                        <a:cs typeface="Times New Roman"/>
                      </a:endParaRPr>
                    </a:p>
                  </a:txBody>
                  <a:tcPr marL="7851" marR="7851" marT="0" marB="0" anchor="ctr"/>
                </a:tc>
                <a:extLst>
                  <a:ext uri="{0D108BD9-81ED-4DB2-BD59-A6C34878D82A}">
                    <a16:rowId xmlns:a16="http://schemas.microsoft.com/office/drawing/2014/main" val="10001"/>
                  </a:ext>
                </a:extLst>
              </a:tr>
              <a:tr h="393242">
                <a:tc rowSpan="5">
                  <a:txBody>
                    <a:bodyPr/>
                    <a:lstStyle/>
                    <a:p>
                      <a:pPr algn="l">
                        <a:lnSpc>
                          <a:spcPct val="115000"/>
                        </a:lnSpc>
                        <a:spcAft>
                          <a:spcPts val="0"/>
                        </a:spcAft>
                      </a:pPr>
                      <a:r>
                        <a:rPr lang="es-MX" sz="1400" dirty="0">
                          <a:effectLst/>
                        </a:rPr>
                        <a:t>23. Investigación y Transferencia de Tecnología</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1</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Publicación de alumnos</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1</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100%</a:t>
                      </a:r>
                      <a:endParaRPr lang="es-MX" sz="1400">
                        <a:effectLst/>
                        <a:latin typeface="Calibri"/>
                        <a:ea typeface="Calibri"/>
                        <a:cs typeface="Times New Roman"/>
                      </a:endParaRPr>
                    </a:p>
                  </a:txBody>
                  <a:tcPr marL="7851" marR="7851" marT="0" marB="0" anchor="ctr"/>
                </a:tc>
                <a:tc rowSpan="5">
                  <a:txBody>
                    <a:bodyPr/>
                    <a:lstStyle/>
                    <a:p>
                      <a:pPr algn="ctr">
                        <a:lnSpc>
                          <a:spcPct val="115000"/>
                        </a:lnSpc>
                        <a:spcAft>
                          <a:spcPts val="0"/>
                        </a:spcAft>
                      </a:pPr>
                      <a:r>
                        <a:rPr lang="es-MX" sz="1400" dirty="0">
                          <a:effectLst/>
                        </a:rPr>
                        <a:t>100%</a:t>
                      </a:r>
                      <a:endParaRPr lang="es-MX" sz="1400" dirty="0">
                        <a:effectLst/>
                        <a:latin typeface="Calibri"/>
                        <a:ea typeface="Calibri"/>
                        <a:cs typeface="Times New Roman"/>
                      </a:endParaRPr>
                    </a:p>
                  </a:txBody>
                  <a:tcPr marL="7851" marR="7851" marT="0" marB="0" anchor="ctr"/>
                </a:tc>
                <a:extLst>
                  <a:ext uri="{0D108BD9-81ED-4DB2-BD59-A6C34878D82A}">
                    <a16:rowId xmlns:a16="http://schemas.microsoft.com/office/drawing/2014/main" val="10002"/>
                  </a:ext>
                </a:extLst>
              </a:tr>
              <a:tr h="504056">
                <a:tc vMerge="1">
                  <a:txBody>
                    <a:bodyPr/>
                    <a:lstStyle/>
                    <a:p>
                      <a:endParaRPr lang="es-MX"/>
                    </a:p>
                  </a:txBody>
                  <a:tcPr/>
                </a:tc>
                <a:tc>
                  <a:txBody>
                    <a:bodyPr/>
                    <a:lstStyle/>
                    <a:p>
                      <a:pPr algn="ctr">
                        <a:lnSpc>
                          <a:spcPct val="115000"/>
                        </a:lnSpc>
                        <a:spcAft>
                          <a:spcPts val="0"/>
                        </a:spcAft>
                      </a:pPr>
                      <a:r>
                        <a:rPr lang="es-MX" sz="1400">
                          <a:effectLst/>
                        </a:rPr>
                        <a:t>2</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Proyectos de investigación concluidos</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4</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200%</a:t>
                      </a:r>
                      <a:endParaRPr lang="es-MX" sz="1400">
                        <a:effectLst/>
                        <a:latin typeface="Calibri"/>
                        <a:ea typeface="Calibri"/>
                        <a:cs typeface="Times New Roman"/>
                      </a:endParaRPr>
                    </a:p>
                  </a:txBody>
                  <a:tcPr marL="7851" marR="7851" marT="0" marB="0" anchor="ctr"/>
                </a:tc>
                <a:tc vMerge="1">
                  <a:txBody>
                    <a:bodyPr/>
                    <a:lstStyle/>
                    <a:p>
                      <a:endParaRPr lang="es-MX"/>
                    </a:p>
                  </a:txBody>
                  <a:tcPr/>
                </a:tc>
                <a:extLst>
                  <a:ext uri="{0D108BD9-81ED-4DB2-BD59-A6C34878D82A}">
                    <a16:rowId xmlns:a16="http://schemas.microsoft.com/office/drawing/2014/main" val="10003"/>
                  </a:ext>
                </a:extLst>
              </a:tr>
              <a:tr h="263424">
                <a:tc vMerge="1">
                  <a:txBody>
                    <a:bodyPr/>
                    <a:lstStyle/>
                    <a:p>
                      <a:endParaRPr lang="es-MX"/>
                    </a:p>
                  </a:txBody>
                  <a:tcPr/>
                </a:tc>
                <a:tc>
                  <a:txBody>
                    <a:bodyPr/>
                    <a:lstStyle/>
                    <a:p>
                      <a:pPr algn="ctr">
                        <a:lnSpc>
                          <a:spcPct val="115000"/>
                        </a:lnSpc>
                        <a:spcAft>
                          <a:spcPts val="0"/>
                        </a:spcAft>
                      </a:pPr>
                      <a:r>
                        <a:rPr lang="es-MX" sz="1400">
                          <a:effectLst/>
                        </a:rPr>
                        <a:t>3</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Líneas en operación</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3</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100%</a:t>
                      </a:r>
                      <a:endParaRPr lang="es-MX" sz="1400">
                        <a:effectLst/>
                        <a:latin typeface="Calibri"/>
                        <a:ea typeface="Calibri"/>
                        <a:cs typeface="Times New Roman"/>
                      </a:endParaRPr>
                    </a:p>
                  </a:txBody>
                  <a:tcPr marL="7851" marR="7851" marT="0" marB="0" anchor="ctr"/>
                </a:tc>
                <a:tc vMerge="1">
                  <a:txBody>
                    <a:bodyPr/>
                    <a:lstStyle/>
                    <a:p>
                      <a:endParaRPr lang="es-MX"/>
                    </a:p>
                  </a:txBody>
                  <a:tcPr/>
                </a:tc>
                <a:extLst>
                  <a:ext uri="{0D108BD9-81ED-4DB2-BD59-A6C34878D82A}">
                    <a16:rowId xmlns:a16="http://schemas.microsoft.com/office/drawing/2014/main" val="10004"/>
                  </a:ext>
                </a:extLst>
              </a:tr>
              <a:tr h="600672">
                <a:tc vMerge="1">
                  <a:txBody>
                    <a:bodyPr/>
                    <a:lstStyle/>
                    <a:p>
                      <a:endParaRPr lang="es-MX"/>
                    </a:p>
                  </a:txBody>
                  <a:tcPr/>
                </a:tc>
                <a:tc>
                  <a:txBody>
                    <a:bodyPr/>
                    <a:lstStyle/>
                    <a:p>
                      <a:pPr algn="ctr">
                        <a:lnSpc>
                          <a:spcPct val="115000"/>
                        </a:lnSpc>
                        <a:spcAft>
                          <a:spcPts val="0"/>
                        </a:spcAft>
                      </a:pPr>
                      <a:r>
                        <a:rPr lang="es-MX" sz="1400">
                          <a:effectLst/>
                        </a:rPr>
                        <a:t>4</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Actualización de líneas de investigación</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4</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100%</a:t>
                      </a:r>
                      <a:endParaRPr lang="es-MX" sz="1400">
                        <a:effectLst/>
                        <a:latin typeface="Calibri"/>
                        <a:ea typeface="Calibri"/>
                        <a:cs typeface="Times New Roman"/>
                      </a:endParaRPr>
                    </a:p>
                  </a:txBody>
                  <a:tcPr marL="7851" marR="7851" marT="0" marB="0" anchor="ctr"/>
                </a:tc>
                <a:tc vMerge="1">
                  <a:txBody>
                    <a:bodyPr/>
                    <a:lstStyle/>
                    <a:p>
                      <a:endParaRPr lang="es-MX"/>
                    </a:p>
                  </a:txBody>
                  <a:tcPr/>
                </a:tc>
                <a:extLst>
                  <a:ext uri="{0D108BD9-81ED-4DB2-BD59-A6C34878D82A}">
                    <a16:rowId xmlns:a16="http://schemas.microsoft.com/office/drawing/2014/main" val="10005"/>
                  </a:ext>
                </a:extLst>
              </a:tr>
              <a:tr h="576064">
                <a:tc vMerge="1">
                  <a:txBody>
                    <a:bodyPr/>
                    <a:lstStyle/>
                    <a:p>
                      <a:endParaRPr lang="es-MX"/>
                    </a:p>
                  </a:txBody>
                  <a:tcPr/>
                </a:tc>
                <a:tc>
                  <a:txBody>
                    <a:bodyPr/>
                    <a:lstStyle/>
                    <a:p>
                      <a:pPr algn="ctr">
                        <a:lnSpc>
                          <a:spcPct val="115000"/>
                        </a:lnSpc>
                        <a:spcAft>
                          <a:spcPts val="0"/>
                        </a:spcAft>
                      </a:pPr>
                      <a:r>
                        <a:rPr lang="es-MX" sz="1400">
                          <a:effectLst/>
                        </a:rPr>
                        <a:t>5</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Trámite de registro de líneas de investigación</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5</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100%</a:t>
                      </a:r>
                      <a:endParaRPr lang="es-MX" sz="1400">
                        <a:effectLst/>
                        <a:latin typeface="Calibri"/>
                        <a:ea typeface="Calibri"/>
                        <a:cs typeface="Times New Roman"/>
                      </a:endParaRPr>
                    </a:p>
                  </a:txBody>
                  <a:tcPr marL="7851" marR="7851" marT="0" marB="0" anchor="ctr"/>
                </a:tc>
                <a:tc vMerge="1">
                  <a:txBody>
                    <a:bodyPr/>
                    <a:lstStyle/>
                    <a:p>
                      <a:endParaRPr lang="es-MX"/>
                    </a:p>
                  </a:txBody>
                  <a:tcPr/>
                </a:tc>
                <a:extLst>
                  <a:ext uri="{0D108BD9-81ED-4DB2-BD59-A6C34878D82A}">
                    <a16:rowId xmlns:a16="http://schemas.microsoft.com/office/drawing/2014/main" val="10006"/>
                  </a:ext>
                </a:extLst>
              </a:tr>
              <a:tr h="504056">
                <a:tc>
                  <a:txBody>
                    <a:bodyPr/>
                    <a:lstStyle/>
                    <a:p>
                      <a:pPr algn="l">
                        <a:lnSpc>
                          <a:spcPct val="115000"/>
                        </a:lnSpc>
                        <a:spcAft>
                          <a:spcPts val="0"/>
                        </a:spcAft>
                      </a:pPr>
                      <a:r>
                        <a:rPr lang="es-MX" sz="1400" dirty="0">
                          <a:effectLst/>
                        </a:rPr>
                        <a:t>24. Seguimiento de Egresados</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2</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Seguimiento realizado</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1</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50%</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50%</a:t>
                      </a:r>
                      <a:endParaRPr lang="es-MX" sz="1400" dirty="0">
                        <a:effectLst/>
                        <a:latin typeface="Calibri"/>
                        <a:ea typeface="Calibri"/>
                        <a:cs typeface="Times New Roman"/>
                      </a:endParaRPr>
                    </a:p>
                  </a:txBody>
                  <a:tcPr marL="7851" marR="7851" marT="0" marB="0" anchor="ctr"/>
                </a:tc>
                <a:extLst>
                  <a:ext uri="{0D108BD9-81ED-4DB2-BD59-A6C34878D82A}">
                    <a16:rowId xmlns:a16="http://schemas.microsoft.com/office/drawing/2014/main" val="10007"/>
                  </a:ext>
                </a:extLst>
              </a:tr>
              <a:tr h="263424">
                <a:tc>
                  <a:txBody>
                    <a:bodyPr/>
                    <a:lstStyle/>
                    <a:p>
                      <a:pPr algn="l">
                        <a:lnSpc>
                          <a:spcPct val="115000"/>
                        </a:lnSpc>
                        <a:spcAft>
                          <a:spcPts val="0"/>
                        </a:spcAft>
                      </a:pPr>
                      <a:r>
                        <a:rPr lang="es-MX" sz="1400" dirty="0">
                          <a:effectLst/>
                        </a:rPr>
                        <a:t>25. Bolsa de Trabajo</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10</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Solicitudes atendidas</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11</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110%</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100%</a:t>
                      </a:r>
                      <a:endParaRPr lang="es-MX" sz="1400" dirty="0">
                        <a:effectLst/>
                        <a:latin typeface="Calibri"/>
                        <a:ea typeface="Calibri"/>
                        <a:cs typeface="Times New Roman"/>
                      </a:endParaRPr>
                    </a:p>
                  </a:txBody>
                  <a:tcPr marL="7851" marR="7851" marT="0" marB="0" anchor="ctr"/>
                </a:tc>
                <a:extLst>
                  <a:ext uri="{0D108BD9-81ED-4DB2-BD59-A6C34878D82A}">
                    <a16:rowId xmlns:a16="http://schemas.microsoft.com/office/drawing/2014/main" val="10008"/>
                  </a:ext>
                </a:extLst>
              </a:tr>
            </a:tbl>
          </a:graphicData>
        </a:graphic>
      </p:graphicFrame>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793"/>
          <a:stretch/>
        </p:blipFill>
        <p:spPr bwMode="auto">
          <a:xfrm>
            <a:off x="6516216" y="1108014"/>
            <a:ext cx="2627784" cy="2897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2712" b="10751"/>
          <a:stretch/>
        </p:blipFill>
        <p:spPr bwMode="auto">
          <a:xfrm>
            <a:off x="6516217" y="3952179"/>
            <a:ext cx="2664296" cy="293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08499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6991685" y="265212"/>
            <a:ext cx="1396740" cy="859532"/>
          </a:xfrm>
          <a:prstGeom prst="rect">
            <a:avLst/>
          </a:prstGeom>
        </p:spPr>
      </p:pic>
      <p:sp>
        <p:nvSpPr>
          <p:cNvPr id="2" name="1 CuadroTexto"/>
          <p:cNvSpPr txBox="1"/>
          <p:nvPr/>
        </p:nvSpPr>
        <p:spPr>
          <a:xfrm>
            <a:off x="399379" y="3758923"/>
            <a:ext cx="1539766" cy="369332"/>
          </a:xfrm>
          <a:prstGeom prst="rect">
            <a:avLst/>
          </a:prstGeom>
          <a:noFill/>
        </p:spPr>
        <p:txBody>
          <a:bodyPr wrap="square" rtlCol="0">
            <a:spAutoFit/>
          </a:bodyPr>
          <a:lstStyle/>
          <a:p>
            <a:pPr algn="ctr"/>
            <a:r>
              <a:rPr lang="es-MX" b="1" dirty="0">
                <a:solidFill>
                  <a:schemeClr val="bg1"/>
                </a:solidFill>
              </a:rPr>
              <a:t>NUTRI-CER</a:t>
            </a:r>
          </a:p>
        </p:txBody>
      </p:sp>
      <p:graphicFrame>
        <p:nvGraphicFramePr>
          <p:cNvPr id="5" name="4 Tabla"/>
          <p:cNvGraphicFramePr>
            <a:graphicFrameLocks noGrp="1"/>
          </p:cNvGraphicFramePr>
          <p:nvPr>
            <p:extLst/>
          </p:nvPr>
        </p:nvGraphicFramePr>
        <p:xfrm>
          <a:off x="121296" y="1340768"/>
          <a:ext cx="8267128" cy="1339787"/>
        </p:xfrm>
        <a:graphic>
          <a:graphicData uri="http://schemas.openxmlformats.org/drawingml/2006/table">
            <a:tbl>
              <a:tblPr firstRow="1" firstCol="1" bandRow="1">
                <a:tableStyleId>{5C22544A-7EE6-4342-B048-85BDC9FD1C3A}</a:tableStyleId>
              </a:tblPr>
              <a:tblGrid>
                <a:gridCol w="1534560">
                  <a:extLst>
                    <a:ext uri="{9D8B030D-6E8A-4147-A177-3AD203B41FA5}">
                      <a16:colId xmlns:a16="http://schemas.microsoft.com/office/drawing/2014/main" val="20000"/>
                    </a:ext>
                  </a:extLst>
                </a:gridCol>
                <a:gridCol w="1618914">
                  <a:extLst>
                    <a:ext uri="{9D8B030D-6E8A-4147-A177-3AD203B41FA5}">
                      <a16:colId xmlns:a16="http://schemas.microsoft.com/office/drawing/2014/main" val="20001"/>
                    </a:ext>
                  </a:extLst>
                </a:gridCol>
                <a:gridCol w="1618914">
                  <a:extLst>
                    <a:ext uri="{9D8B030D-6E8A-4147-A177-3AD203B41FA5}">
                      <a16:colId xmlns:a16="http://schemas.microsoft.com/office/drawing/2014/main" val="20002"/>
                    </a:ext>
                  </a:extLst>
                </a:gridCol>
                <a:gridCol w="1079020">
                  <a:extLst>
                    <a:ext uri="{9D8B030D-6E8A-4147-A177-3AD203B41FA5}">
                      <a16:colId xmlns:a16="http://schemas.microsoft.com/office/drawing/2014/main" val="20003"/>
                    </a:ext>
                  </a:extLst>
                </a:gridCol>
                <a:gridCol w="1079020">
                  <a:extLst>
                    <a:ext uri="{9D8B030D-6E8A-4147-A177-3AD203B41FA5}">
                      <a16:colId xmlns:a16="http://schemas.microsoft.com/office/drawing/2014/main" val="20004"/>
                    </a:ext>
                  </a:extLst>
                </a:gridCol>
                <a:gridCol w="1336700">
                  <a:extLst>
                    <a:ext uri="{9D8B030D-6E8A-4147-A177-3AD203B41FA5}">
                      <a16:colId xmlns:a16="http://schemas.microsoft.com/office/drawing/2014/main" val="20005"/>
                    </a:ext>
                  </a:extLst>
                </a:gridCol>
              </a:tblGrid>
              <a:tr h="543752">
                <a:tc>
                  <a:txBody>
                    <a:bodyPr/>
                    <a:lstStyle/>
                    <a:p>
                      <a:pPr algn="ctr">
                        <a:lnSpc>
                          <a:spcPct val="115000"/>
                        </a:lnSpc>
                        <a:spcAft>
                          <a:spcPts val="0"/>
                        </a:spcAft>
                      </a:pPr>
                      <a:r>
                        <a:rPr lang="es-MX" sz="1200" dirty="0">
                          <a:effectLst/>
                        </a:rPr>
                        <a:t>PROGRAMAS DEL POA 2018 ITST</a:t>
                      </a:r>
                      <a:endParaRPr lang="es-MX" sz="12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META ANUAL</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UNIDAD DE MEDIDA</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META LOGRADA AL PERIODO</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 AVANCE DE LA META AL PERIODO</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 AVANCE ANUAL DEL PROGRAMA</a:t>
                      </a:r>
                      <a:endParaRPr lang="es-MX" sz="1200">
                        <a:effectLst/>
                        <a:latin typeface="Calibri"/>
                        <a:ea typeface="Calibri"/>
                        <a:cs typeface="Times New Roman"/>
                      </a:endParaRPr>
                    </a:p>
                  </a:txBody>
                  <a:tcPr marL="7851" marR="7851" marT="0" marB="0" anchor="ctr"/>
                </a:tc>
                <a:extLst>
                  <a:ext uri="{0D108BD9-81ED-4DB2-BD59-A6C34878D82A}">
                    <a16:rowId xmlns:a16="http://schemas.microsoft.com/office/drawing/2014/main" val="10000"/>
                  </a:ext>
                </a:extLst>
              </a:tr>
              <a:tr h="211459">
                <a:tc rowSpan="2">
                  <a:txBody>
                    <a:bodyPr/>
                    <a:lstStyle/>
                    <a:p>
                      <a:pPr algn="ctr">
                        <a:lnSpc>
                          <a:spcPct val="115000"/>
                        </a:lnSpc>
                        <a:spcAft>
                          <a:spcPts val="0"/>
                        </a:spcAft>
                      </a:pPr>
                      <a:r>
                        <a:rPr lang="es-MX" sz="1400" dirty="0">
                          <a:effectLst/>
                        </a:rPr>
                        <a:t>26. Congreso Nacional de Ingenierías</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1</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Congreso realizado</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1</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100%</a:t>
                      </a:r>
                      <a:endParaRPr lang="es-MX" sz="1400">
                        <a:effectLst/>
                        <a:latin typeface="Calibri"/>
                        <a:ea typeface="Calibri"/>
                        <a:cs typeface="Times New Roman"/>
                      </a:endParaRPr>
                    </a:p>
                  </a:txBody>
                  <a:tcPr marL="7851" marR="7851" marT="0" marB="0" anchor="ctr"/>
                </a:tc>
                <a:tc rowSpan="2">
                  <a:txBody>
                    <a:bodyPr/>
                    <a:lstStyle/>
                    <a:p>
                      <a:pPr algn="ctr">
                        <a:lnSpc>
                          <a:spcPct val="115000"/>
                        </a:lnSpc>
                        <a:spcAft>
                          <a:spcPts val="0"/>
                        </a:spcAft>
                      </a:pPr>
                      <a:r>
                        <a:rPr lang="es-MX" sz="1400">
                          <a:effectLst/>
                        </a:rPr>
                        <a:t>89%</a:t>
                      </a:r>
                      <a:endParaRPr lang="es-MX" sz="1400">
                        <a:effectLst/>
                        <a:latin typeface="Calibri"/>
                        <a:ea typeface="Calibri"/>
                        <a:cs typeface="Times New Roman"/>
                      </a:endParaRPr>
                    </a:p>
                  </a:txBody>
                  <a:tcPr marL="7851" marR="7851" marT="0" marB="0" anchor="ctr"/>
                </a:tc>
                <a:extLst>
                  <a:ext uri="{0D108BD9-81ED-4DB2-BD59-A6C34878D82A}">
                    <a16:rowId xmlns:a16="http://schemas.microsoft.com/office/drawing/2014/main" val="10001"/>
                  </a:ext>
                </a:extLst>
              </a:tr>
              <a:tr h="422918">
                <a:tc vMerge="1">
                  <a:txBody>
                    <a:bodyPr/>
                    <a:lstStyle/>
                    <a:p>
                      <a:endParaRPr lang="es-MX"/>
                    </a:p>
                  </a:txBody>
                  <a:tcPr/>
                </a:tc>
                <a:tc>
                  <a:txBody>
                    <a:bodyPr/>
                    <a:lstStyle/>
                    <a:p>
                      <a:pPr algn="ctr">
                        <a:lnSpc>
                          <a:spcPct val="115000"/>
                        </a:lnSpc>
                        <a:spcAft>
                          <a:spcPts val="0"/>
                        </a:spcAft>
                      </a:pPr>
                      <a:r>
                        <a:rPr lang="es-MX" sz="1400" dirty="0">
                          <a:effectLst/>
                        </a:rPr>
                        <a:t>700</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Alumno beneficiado</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543</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78%</a:t>
                      </a:r>
                      <a:endParaRPr lang="es-MX" sz="1400" dirty="0">
                        <a:effectLst/>
                        <a:latin typeface="Calibri"/>
                        <a:ea typeface="Calibri"/>
                        <a:cs typeface="Times New Roman"/>
                      </a:endParaRPr>
                    </a:p>
                  </a:txBody>
                  <a:tcPr marL="7851" marR="7851" marT="0" marB="0" anchor="ctr"/>
                </a:tc>
                <a:tc vMerge="1">
                  <a:txBody>
                    <a:bodyPr/>
                    <a:lstStyle/>
                    <a:p>
                      <a:endParaRPr lang="es-MX"/>
                    </a:p>
                  </a:txBody>
                  <a:tcPr/>
                </a:tc>
                <a:extLst>
                  <a:ext uri="{0D108BD9-81ED-4DB2-BD59-A6C34878D82A}">
                    <a16:rowId xmlns:a16="http://schemas.microsoft.com/office/drawing/2014/main" val="10002"/>
                  </a:ext>
                </a:extLst>
              </a:tr>
            </a:tbl>
          </a:graphicData>
        </a:graphic>
      </p:graphicFrame>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2852936"/>
            <a:ext cx="2900732" cy="37974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4266" t="21595" r="35210" b="5830"/>
          <a:stretch/>
        </p:blipFill>
        <p:spPr bwMode="auto">
          <a:xfrm>
            <a:off x="858338" y="2924944"/>
            <a:ext cx="2777558" cy="37129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42635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6991685" y="265212"/>
            <a:ext cx="1396740" cy="859532"/>
          </a:xfrm>
          <a:prstGeom prst="rect">
            <a:avLst/>
          </a:prstGeom>
        </p:spPr>
      </p:pic>
      <p:sp>
        <p:nvSpPr>
          <p:cNvPr id="2" name="1 CuadroTexto"/>
          <p:cNvSpPr txBox="1"/>
          <p:nvPr/>
        </p:nvSpPr>
        <p:spPr>
          <a:xfrm>
            <a:off x="399379" y="3758923"/>
            <a:ext cx="1539766" cy="369332"/>
          </a:xfrm>
          <a:prstGeom prst="rect">
            <a:avLst/>
          </a:prstGeom>
          <a:noFill/>
        </p:spPr>
        <p:txBody>
          <a:bodyPr wrap="square" rtlCol="0">
            <a:spAutoFit/>
          </a:bodyPr>
          <a:lstStyle/>
          <a:p>
            <a:pPr algn="ctr"/>
            <a:r>
              <a:rPr lang="es-MX" b="1" dirty="0">
                <a:solidFill>
                  <a:schemeClr val="bg1"/>
                </a:solidFill>
              </a:rPr>
              <a:t>NUTRI-CER</a:t>
            </a:r>
          </a:p>
        </p:txBody>
      </p:sp>
      <p:graphicFrame>
        <p:nvGraphicFramePr>
          <p:cNvPr id="8" name="7 Tabla"/>
          <p:cNvGraphicFramePr>
            <a:graphicFrameLocks noGrp="1"/>
          </p:cNvGraphicFramePr>
          <p:nvPr>
            <p:extLst/>
          </p:nvPr>
        </p:nvGraphicFramePr>
        <p:xfrm>
          <a:off x="323528" y="1556792"/>
          <a:ext cx="7848872" cy="1658876"/>
        </p:xfrm>
        <a:graphic>
          <a:graphicData uri="http://schemas.openxmlformats.org/drawingml/2006/table">
            <a:tbl>
              <a:tblPr firstRow="1" firstCol="1" bandRow="1">
                <a:tableStyleId>{5C22544A-7EE6-4342-B048-85BDC9FD1C3A}</a:tableStyleId>
              </a:tblPr>
              <a:tblGrid>
                <a:gridCol w="1456922">
                  <a:extLst>
                    <a:ext uri="{9D8B030D-6E8A-4147-A177-3AD203B41FA5}">
                      <a16:colId xmlns:a16="http://schemas.microsoft.com/office/drawing/2014/main" val="20000"/>
                    </a:ext>
                  </a:extLst>
                </a:gridCol>
                <a:gridCol w="1137197">
                  <a:extLst>
                    <a:ext uri="{9D8B030D-6E8A-4147-A177-3AD203B41FA5}">
                      <a16:colId xmlns:a16="http://schemas.microsoft.com/office/drawing/2014/main" val="20001"/>
                    </a:ext>
                  </a:extLst>
                </a:gridCol>
                <a:gridCol w="1936821">
                  <a:extLst>
                    <a:ext uri="{9D8B030D-6E8A-4147-A177-3AD203B41FA5}">
                      <a16:colId xmlns:a16="http://schemas.microsoft.com/office/drawing/2014/main" val="20002"/>
                    </a:ext>
                  </a:extLst>
                </a:gridCol>
                <a:gridCol w="1024430">
                  <a:extLst>
                    <a:ext uri="{9D8B030D-6E8A-4147-A177-3AD203B41FA5}">
                      <a16:colId xmlns:a16="http://schemas.microsoft.com/office/drawing/2014/main" val="20003"/>
                    </a:ext>
                  </a:extLst>
                </a:gridCol>
                <a:gridCol w="1024430">
                  <a:extLst>
                    <a:ext uri="{9D8B030D-6E8A-4147-A177-3AD203B41FA5}">
                      <a16:colId xmlns:a16="http://schemas.microsoft.com/office/drawing/2014/main" val="20004"/>
                    </a:ext>
                  </a:extLst>
                </a:gridCol>
                <a:gridCol w="1269072">
                  <a:extLst>
                    <a:ext uri="{9D8B030D-6E8A-4147-A177-3AD203B41FA5}">
                      <a16:colId xmlns:a16="http://schemas.microsoft.com/office/drawing/2014/main" val="20005"/>
                    </a:ext>
                  </a:extLst>
                </a:gridCol>
              </a:tblGrid>
              <a:tr h="507187">
                <a:tc>
                  <a:txBody>
                    <a:bodyPr/>
                    <a:lstStyle/>
                    <a:p>
                      <a:pPr algn="ctr">
                        <a:lnSpc>
                          <a:spcPct val="115000"/>
                        </a:lnSpc>
                        <a:spcAft>
                          <a:spcPts val="0"/>
                        </a:spcAft>
                      </a:pPr>
                      <a:r>
                        <a:rPr lang="es-MX" sz="1400" dirty="0">
                          <a:effectLst/>
                        </a:rPr>
                        <a:t>PROGRAMAS DEL POA 2018 ITST</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META ANUAL</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UNIDAD DE MEDIDA</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META LOGRADA AL PERIODO</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 AVANCE DE LA META AL PERIODO</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 AVANCE ANUAL DEL PROGRAMA</a:t>
                      </a:r>
                      <a:endParaRPr lang="es-MX" sz="1400" dirty="0">
                        <a:effectLst/>
                        <a:latin typeface="Calibri"/>
                        <a:ea typeface="Calibri"/>
                        <a:cs typeface="Times New Roman"/>
                      </a:endParaRPr>
                    </a:p>
                  </a:txBody>
                  <a:tcPr marL="7851" marR="7851" marT="0" marB="0" anchor="ctr"/>
                </a:tc>
                <a:extLst>
                  <a:ext uri="{0D108BD9-81ED-4DB2-BD59-A6C34878D82A}">
                    <a16:rowId xmlns:a16="http://schemas.microsoft.com/office/drawing/2014/main" val="10000"/>
                  </a:ext>
                </a:extLst>
              </a:tr>
              <a:tr h="197239">
                <a:tc rowSpan="2">
                  <a:txBody>
                    <a:bodyPr/>
                    <a:lstStyle/>
                    <a:p>
                      <a:pPr algn="l">
                        <a:lnSpc>
                          <a:spcPct val="115000"/>
                        </a:lnSpc>
                        <a:spcAft>
                          <a:spcPts val="0"/>
                        </a:spcAft>
                      </a:pPr>
                      <a:r>
                        <a:rPr lang="es-MX" sz="1400" dirty="0">
                          <a:effectLst/>
                        </a:rPr>
                        <a:t>27. Servicios Tecnológicos</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6</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Curso impartido</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11</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183%</a:t>
                      </a:r>
                      <a:endParaRPr lang="es-MX" sz="1400">
                        <a:effectLst/>
                        <a:latin typeface="Calibri"/>
                        <a:ea typeface="Calibri"/>
                        <a:cs typeface="Times New Roman"/>
                      </a:endParaRPr>
                    </a:p>
                  </a:txBody>
                  <a:tcPr marL="7851" marR="7851" marT="0" marB="0" anchor="ctr"/>
                </a:tc>
                <a:tc rowSpan="2">
                  <a:txBody>
                    <a:bodyPr/>
                    <a:lstStyle/>
                    <a:p>
                      <a:pPr algn="ctr">
                        <a:lnSpc>
                          <a:spcPct val="115000"/>
                        </a:lnSpc>
                        <a:spcAft>
                          <a:spcPts val="0"/>
                        </a:spcAft>
                      </a:pPr>
                      <a:r>
                        <a:rPr lang="es-MX" sz="1400">
                          <a:effectLst/>
                        </a:rPr>
                        <a:t>100%</a:t>
                      </a:r>
                      <a:endParaRPr lang="es-MX" sz="1400">
                        <a:effectLst/>
                        <a:latin typeface="Calibri"/>
                        <a:ea typeface="Calibri"/>
                        <a:cs typeface="Times New Roman"/>
                      </a:endParaRPr>
                    </a:p>
                  </a:txBody>
                  <a:tcPr marL="7851" marR="7851" marT="0" marB="0" anchor="ctr"/>
                </a:tc>
                <a:extLst>
                  <a:ext uri="{0D108BD9-81ED-4DB2-BD59-A6C34878D82A}">
                    <a16:rowId xmlns:a16="http://schemas.microsoft.com/office/drawing/2014/main" val="10001"/>
                  </a:ext>
                </a:extLst>
              </a:tr>
              <a:tr h="197239">
                <a:tc vMerge="1">
                  <a:txBody>
                    <a:bodyPr/>
                    <a:lstStyle/>
                    <a:p>
                      <a:endParaRPr lang="es-MX"/>
                    </a:p>
                  </a:txBody>
                  <a:tcPr/>
                </a:tc>
                <a:tc>
                  <a:txBody>
                    <a:bodyPr/>
                    <a:lstStyle/>
                    <a:p>
                      <a:pPr algn="ctr">
                        <a:lnSpc>
                          <a:spcPct val="115000"/>
                        </a:lnSpc>
                        <a:spcAft>
                          <a:spcPts val="0"/>
                        </a:spcAft>
                      </a:pPr>
                      <a:r>
                        <a:rPr lang="es-MX" sz="1400" dirty="0">
                          <a:effectLst/>
                        </a:rPr>
                        <a:t>10</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Conferencia impartida</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15</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150%</a:t>
                      </a:r>
                      <a:endParaRPr lang="es-MX" sz="1400">
                        <a:effectLst/>
                        <a:latin typeface="Calibri"/>
                        <a:ea typeface="Calibri"/>
                        <a:cs typeface="Times New Roman"/>
                      </a:endParaRPr>
                    </a:p>
                  </a:txBody>
                  <a:tcPr marL="7851" marR="7851" marT="0" marB="0" anchor="ctr"/>
                </a:tc>
                <a:tc vMerge="1">
                  <a:txBody>
                    <a:bodyPr/>
                    <a:lstStyle/>
                    <a:p>
                      <a:endParaRPr lang="es-MX"/>
                    </a:p>
                  </a:txBody>
                  <a:tcPr/>
                </a:tc>
                <a:extLst>
                  <a:ext uri="{0D108BD9-81ED-4DB2-BD59-A6C34878D82A}">
                    <a16:rowId xmlns:a16="http://schemas.microsoft.com/office/drawing/2014/main" val="10002"/>
                  </a:ext>
                </a:extLst>
              </a:tr>
              <a:tr h="197239">
                <a:tc rowSpan="2">
                  <a:txBody>
                    <a:bodyPr/>
                    <a:lstStyle/>
                    <a:p>
                      <a:pPr algn="l">
                        <a:lnSpc>
                          <a:spcPct val="115000"/>
                        </a:lnSpc>
                        <a:spcAft>
                          <a:spcPts val="0"/>
                        </a:spcAft>
                      </a:pPr>
                      <a:r>
                        <a:rPr lang="es-MX" sz="1400" dirty="0">
                          <a:effectLst/>
                        </a:rPr>
                        <a:t>28. Servicio Social</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210</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Servicio social realizado</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229</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109%</a:t>
                      </a:r>
                      <a:endParaRPr lang="es-MX" sz="1400">
                        <a:effectLst/>
                        <a:latin typeface="Calibri"/>
                        <a:ea typeface="Calibri"/>
                        <a:cs typeface="Times New Roman"/>
                      </a:endParaRPr>
                    </a:p>
                  </a:txBody>
                  <a:tcPr marL="7851" marR="7851" marT="0" marB="0" anchor="ctr"/>
                </a:tc>
                <a:tc rowSpan="2">
                  <a:txBody>
                    <a:bodyPr/>
                    <a:lstStyle/>
                    <a:p>
                      <a:pPr algn="ctr">
                        <a:lnSpc>
                          <a:spcPct val="115000"/>
                        </a:lnSpc>
                        <a:spcAft>
                          <a:spcPts val="0"/>
                        </a:spcAft>
                      </a:pPr>
                      <a:r>
                        <a:rPr lang="es-MX" sz="1400">
                          <a:effectLst/>
                        </a:rPr>
                        <a:t>100%</a:t>
                      </a:r>
                      <a:endParaRPr lang="es-MX" sz="1400">
                        <a:effectLst/>
                        <a:latin typeface="Calibri"/>
                        <a:ea typeface="Calibri"/>
                        <a:cs typeface="Times New Roman"/>
                      </a:endParaRPr>
                    </a:p>
                  </a:txBody>
                  <a:tcPr marL="7851" marR="7851" marT="0" marB="0" anchor="ctr"/>
                </a:tc>
                <a:extLst>
                  <a:ext uri="{0D108BD9-81ED-4DB2-BD59-A6C34878D82A}">
                    <a16:rowId xmlns:a16="http://schemas.microsoft.com/office/drawing/2014/main" val="10003"/>
                  </a:ext>
                </a:extLst>
              </a:tr>
              <a:tr h="197239">
                <a:tc vMerge="1">
                  <a:txBody>
                    <a:bodyPr/>
                    <a:lstStyle/>
                    <a:p>
                      <a:endParaRPr lang="es-MX"/>
                    </a:p>
                  </a:txBody>
                  <a:tcPr/>
                </a:tc>
                <a:tc>
                  <a:txBody>
                    <a:bodyPr/>
                    <a:lstStyle/>
                    <a:p>
                      <a:pPr algn="ctr">
                        <a:lnSpc>
                          <a:spcPct val="115000"/>
                        </a:lnSpc>
                        <a:spcAft>
                          <a:spcPts val="0"/>
                        </a:spcAft>
                      </a:pPr>
                      <a:r>
                        <a:rPr lang="es-MX" sz="1400">
                          <a:effectLst/>
                        </a:rPr>
                        <a:t>21</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Proyecto comunitario</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28</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133%</a:t>
                      </a:r>
                      <a:endParaRPr lang="es-MX" sz="1400" dirty="0">
                        <a:effectLst/>
                        <a:latin typeface="Calibri"/>
                        <a:ea typeface="Calibri"/>
                        <a:cs typeface="Times New Roman"/>
                      </a:endParaRPr>
                    </a:p>
                  </a:txBody>
                  <a:tcPr marL="7851" marR="7851" marT="0" marB="0" anchor="ctr"/>
                </a:tc>
                <a:tc vMerge="1">
                  <a:txBody>
                    <a:bodyPr/>
                    <a:lstStyle/>
                    <a:p>
                      <a:endParaRPr lang="es-MX"/>
                    </a:p>
                  </a:txBody>
                  <a:tcPr/>
                </a:tc>
                <a:extLst>
                  <a:ext uri="{0D108BD9-81ED-4DB2-BD59-A6C34878D82A}">
                    <a16:rowId xmlns:a16="http://schemas.microsoft.com/office/drawing/2014/main" val="10004"/>
                  </a:ext>
                </a:extLst>
              </a:tr>
            </a:tbl>
          </a:graphicData>
        </a:graphic>
      </p:graphicFrame>
      <p:pic>
        <p:nvPicPr>
          <p:cNvPr id="9" name="Picture 2" descr="C:\Users\C\Desktop\ESCRITORIO 31.01.2019\fotos inglés\IMG-20180918-WA00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586" y="3717032"/>
            <a:ext cx="4162613" cy="23447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7301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6991685" y="265212"/>
            <a:ext cx="1396740" cy="859532"/>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60648"/>
            <a:ext cx="6654402" cy="946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5 Diagrama"/>
          <p:cNvGraphicFramePr/>
          <p:nvPr>
            <p:extLst/>
          </p:nvPr>
        </p:nvGraphicFramePr>
        <p:xfrm>
          <a:off x="323529" y="1772816"/>
          <a:ext cx="7920880" cy="43924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653887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6991685" y="265212"/>
            <a:ext cx="1396740" cy="859532"/>
          </a:xfrm>
          <a:prstGeom prst="rect">
            <a:avLst/>
          </a:prstGeom>
        </p:spPr>
      </p:pic>
      <p:sp>
        <p:nvSpPr>
          <p:cNvPr id="2" name="1 CuadroTexto"/>
          <p:cNvSpPr txBox="1"/>
          <p:nvPr/>
        </p:nvSpPr>
        <p:spPr>
          <a:xfrm>
            <a:off x="399379" y="3758923"/>
            <a:ext cx="1539766" cy="369332"/>
          </a:xfrm>
          <a:prstGeom prst="rect">
            <a:avLst/>
          </a:prstGeom>
          <a:noFill/>
        </p:spPr>
        <p:txBody>
          <a:bodyPr wrap="square" rtlCol="0">
            <a:spAutoFit/>
          </a:bodyPr>
          <a:lstStyle/>
          <a:p>
            <a:pPr algn="ctr"/>
            <a:r>
              <a:rPr lang="es-MX" b="1" dirty="0">
                <a:solidFill>
                  <a:schemeClr val="bg1"/>
                </a:solidFill>
              </a:rPr>
              <a:t>NUTRI-CER</a:t>
            </a:r>
          </a:p>
        </p:txBody>
      </p:sp>
      <p:graphicFrame>
        <p:nvGraphicFramePr>
          <p:cNvPr id="8" name="7 Tabla"/>
          <p:cNvGraphicFramePr>
            <a:graphicFrameLocks noGrp="1"/>
          </p:cNvGraphicFramePr>
          <p:nvPr>
            <p:extLst/>
          </p:nvPr>
        </p:nvGraphicFramePr>
        <p:xfrm>
          <a:off x="107504" y="1268760"/>
          <a:ext cx="8280921" cy="5328592"/>
        </p:xfrm>
        <a:graphic>
          <a:graphicData uri="http://schemas.openxmlformats.org/drawingml/2006/table">
            <a:tbl>
              <a:tblPr firstRow="1" firstCol="1" bandRow="1">
                <a:tableStyleId>{5C22544A-7EE6-4342-B048-85BDC9FD1C3A}</a:tableStyleId>
              </a:tblPr>
              <a:tblGrid>
                <a:gridCol w="1809278">
                  <a:extLst>
                    <a:ext uri="{9D8B030D-6E8A-4147-A177-3AD203B41FA5}">
                      <a16:colId xmlns:a16="http://schemas.microsoft.com/office/drawing/2014/main" val="20000"/>
                    </a:ext>
                  </a:extLst>
                </a:gridCol>
                <a:gridCol w="1043814">
                  <a:extLst>
                    <a:ext uri="{9D8B030D-6E8A-4147-A177-3AD203B41FA5}">
                      <a16:colId xmlns:a16="http://schemas.microsoft.com/office/drawing/2014/main" val="20001"/>
                    </a:ext>
                  </a:extLst>
                </a:gridCol>
                <a:gridCol w="1927261">
                  <a:extLst>
                    <a:ext uri="{9D8B030D-6E8A-4147-A177-3AD203B41FA5}">
                      <a16:colId xmlns:a16="http://schemas.microsoft.com/office/drawing/2014/main" val="20002"/>
                    </a:ext>
                  </a:extLst>
                </a:gridCol>
                <a:gridCol w="1080819">
                  <a:extLst>
                    <a:ext uri="{9D8B030D-6E8A-4147-A177-3AD203B41FA5}">
                      <a16:colId xmlns:a16="http://schemas.microsoft.com/office/drawing/2014/main" val="20003"/>
                    </a:ext>
                  </a:extLst>
                </a:gridCol>
                <a:gridCol w="1080819">
                  <a:extLst>
                    <a:ext uri="{9D8B030D-6E8A-4147-A177-3AD203B41FA5}">
                      <a16:colId xmlns:a16="http://schemas.microsoft.com/office/drawing/2014/main" val="20004"/>
                    </a:ext>
                  </a:extLst>
                </a:gridCol>
                <a:gridCol w="1338930">
                  <a:extLst>
                    <a:ext uri="{9D8B030D-6E8A-4147-A177-3AD203B41FA5}">
                      <a16:colId xmlns:a16="http://schemas.microsoft.com/office/drawing/2014/main" val="20005"/>
                    </a:ext>
                  </a:extLst>
                </a:gridCol>
              </a:tblGrid>
              <a:tr h="799289">
                <a:tc>
                  <a:txBody>
                    <a:bodyPr/>
                    <a:lstStyle/>
                    <a:p>
                      <a:pPr algn="ctr">
                        <a:lnSpc>
                          <a:spcPct val="115000"/>
                        </a:lnSpc>
                        <a:spcAft>
                          <a:spcPts val="0"/>
                        </a:spcAft>
                      </a:pPr>
                      <a:r>
                        <a:rPr lang="es-MX" sz="1200" dirty="0">
                          <a:effectLst/>
                        </a:rPr>
                        <a:t>PROGRAMAS DEL POA 2018 ITST</a:t>
                      </a:r>
                      <a:endParaRPr lang="es-MX" sz="12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META ANUAL</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UNIDAD DE MEDIDA</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META LOGRADA AL PERIODO</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 AVANCE DE LA META AL PERIODO</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dirty="0">
                          <a:effectLst/>
                        </a:rPr>
                        <a:t>% AVANCE ANUAL DEL PROGRAMA</a:t>
                      </a:r>
                      <a:endParaRPr lang="es-MX" sz="1200" dirty="0">
                        <a:effectLst/>
                        <a:latin typeface="Calibri"/>
                        <a:ea typeface="Calibri"/>
                        <a:cs typeface="Times New Roman"/>
                      </a:endParaRPr>
                    </a:p>
                  </a:txBody>
                  <a:tcPr marL="7851" marR="7851" marT="0" marB="0" anchor="ctr"/>
                </a:tc>
                <a:extLst>
                  <a:ext uri="{0D108BD9-81ED-4DB2-BD59-A6C34878D82A}">
                    <a16:rowId xmlns:a16="http://schemas.microsoft.com/office/drawing/2014/main" val="10000"/>
                  </a:ext>
                </a:extLst>
              </a:tr>
              <a:tr h="532859">
                <a:tc rowSpan="2">
                  <a:txBody>
                    <a:bodyPr/>
                    <a:lstStyle/>
                    <a:p>
                      <a:pPr algn="l">
                        <a:lnSpc>
                          <a:spcPct val="115000"/>
                        </a:lnSpc>
                        <a:spcAft>
                          <a:spcPts val="0"/>
                        </a:spcAft>
                      </a:pPr>
                      <a:r>
                        <a:rPr lang="es-MX" sz="1400" dirty="0">
                          <a:effectLst/>
                        </a:rPr>
                        <a:t>29. Equipamiento a programas académicos</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1</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Construcción realizada</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1</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100%</a:t>
                      </a:r>
                      <a:endParaRPr lang="es-MX" sz="1400">
                        <a:effectLst/>
                        <a:latin typeface="Calibri"/>
                        <a:ea typeface="Calibri"/>
                        <a:cs typeface="Times New Roman"/>
                      </a:endParaRPr>
                    </a:p>
                  </a:txBody>
                  <a:tcPr marL="7851" marR="7851" marT="0" marB="0" anchor="ctr"/>
                </a:tc>
                <a:tc rowSpan="2">
                  <a:txBody>
                    <a:bodyPr/>
                    <a:lstStyle/>
                    <a:p>
                      <a:pPr algn="ctr">
                        <a:lnSpc>
                          <a:spcPct val="115000"/>
                        </a:lnSpc>
                        <a:spcAft>
                          <a:spcPts val="0"/>
                        </a:spcAft>
                      </a:pPr>
                      <a:r>
                        <a:rPr lang="es-MX" sz="1400">
                          <a:effectLst/>
                        </a:rPr>
                        <a:t>100%</a:t>
                      </a:r>
                      <a:endParaRPr lang="es-MX" sz="1400">
                        <a:effectLst/>
                        <a:latin typeface="Calibri"/>
                        <a:ea typeface="Calibri"/>
                        <a:cs typeface="Times New Roman"/>
                      </a:endParaRPr>
                    </a:p>
                  </a:txBody>
                  <a:tcPr marL="7851" marR="7851" marT="0" marB="0" anchor="ctr"/>
                </a:tc>
                <a:extLst>
                  <a:ext uri="{0D108BD9-81ED-4DB2-BD59-A6C34878D82A}">
                    <a16:rowId xmlns:a16="http://schemas.microsoft.com/office/drawing/2014/main" val="10001"/>
                  </a:ext>
                </a:extLst>
              </a:tr>
              <a:tr h="532859">
                <a:tc vMerge="1">
                  <a:txBody>
                    <a:bodyPr/>
                    <a:lstStyle/>
                    <a:p>
                      <a:endParaRPr lang="es-MX"/>
                    </a:p>
                  </a:txBody>
                  <a:tcPr/>
                </a:tc>
                <a:tc>
                  <a:txBody>
                    <a:bodyPr/>
                    <a:lstStyle/>
                    <a:p>
                      <a:pPr algn="ctr">
                        <a:lnSpc>
                          <a:spcPct val="115000"/>
                        </a:lnSpc>
                        <a:spcAft>
                          <a:spcPts val="0"/>
                        </a:spcAft>
                      </a:pPr>
                      <a:r>
                        <a:rPr lang="es-MX" sz="1400">
                          <a:effectLst/>
                        </a:rPr>
                        <a:t>1</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Equipamiento realizado</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1</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100%</a:t>
                      </a:r>
                      <a:endParaRPr lang="es-MX" sz="1400">
                        <a:effectLst/>
                        <a:latin typeface="Calibri"/>
                        <a:ea typeface="Calibri"/>
                        <a:cs typeface="Times New Roman"/>
                      </a:endParaRPr>
                    </a:p>
                  </a:txBody>
                  <a:tcPr marL="7851" marR="7851" marT="0" marB="0" anchor="ctr"/>
                </a:tc>
                <a:tc vMerge="1">
                  <a:txBody>
                    <a:bodyPr/>
                    <a:lstStyle/>
                    <a:p>
                      <a:endParaRPr lang="es-MX"/>
                    </a:p>
                  </a:txBody>
                  <a:tcPr/>
                </a:tc>
                <a:extLst>
                  <a:ext uri="{0D108BD9-81ED-4DB2-BD59-A6C34878D82A}">
                    <a16:rowId xmlns:a16="http://schemas.microsoft.com/office/drawing/2014/main" val="10002"/>
                  </a:ext>
                </a:extLst>
              </a:tr>
              <a:tr h="532859">
                <a:tc>
                  <a:txBody>
                    <a:bodyPr/>
                    <a:lstStyle/>
                    <a:p>
                      <a:pPr algn="l">
                        <a:lnSpc>
                          <a:spcPct val="115000"/>
                        </a:lnSpc>
                        <a:spcAft>
                          <a:spcPts val="0"/>
                        </a:spcAft>
                      </a:pPr>
                      <a:r>
                        <a:rPr lang="es-MX" sz="1400" dirty="0">
                          <a:effectLst/>
                        </a:rPr>
                        <a:t>30. Equipamiento Institucional</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1</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Equipamiento realizado</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2</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200%</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100%</a:t>
                      </a:r>
                      <a:endParaRPr lang="es-MX" sz="1400">
                        <a:effectLst/>
                        <a:latin typeface="Calibri"/>
                        <a:ea typeface="Calibri"/>
                        <a:cs typeface="Times New Roman"/>
                      </a:endParaRPr>
                    </a:p>
                  </a:txBody>
                  <a:tcPr marL="7851" marR="7851" marT="0" marB="0" anchor="ctr"/>
                </a:tc>
                <a:extLst>
                  <a:ext uri="{0D108BD9-81ED-4DB2-BD59-A6C34878D82A}">
                    <a16:rowId xmlns:a16="http://schemas.microsoft.com/office/drawing/2014/main" val="10003"/>
                  </a:ext>
                </a:extLst>
              </a:tr>
              <a:tr h="532859">
                <a:tc rowSpan="3">
                  <a:txBody>
                    <a:bodyPr/>
                    <a:lstStyle/>
                    <a:p>
                      <a:pPr algn="l">
                        <a:lnSpc>
                          <a:spcPct val="115000"/>
                        </a:lnSpc>
                        <a:spcAft>
                          <a:spcPts val="0"/>
                        </a:spcAft>
                      </a:pPr>
                      <a:r>
                        <a:rPr lang="es-MX" sz="1400" dirty="0">
                          <a:effectLst/>
                        </a:rPr>
                        <a:t>31. Mantenimiento a Bienes Muebles, Inmuebles, Redes y Equipos de Cómputo</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10</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Mantenimiento realizado</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11</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110%</a:t>
                      </a:r>
                      <a:endParaRPr lang="es-MX" sz="1400" dirty="0">
                        <a:effectLst/>
                        <a:latin typeface="Calibri"/>
                        <a:ea typeface="Calibri"/>
                        <a:cs typeface="Times New Roman"/>
                      </a:endParaRPr>
                    </a:p>
                  </a:txBody>
                  <a:tcPr marL="7851" marR="7851" marT="0" marB="0" anchor="ctr"/>
                </a:tc>
                <a:tc rowSpan="3">
                  <a:txBody>
                    <a:bodyPr/>
                    <a:lstStyle/>
                    <a:p>
                      <a:pPr algn="ctr">
                        <a:lnSpc>
                          <a:spcPct val="115000"/>
                        </a:lnSpc>
                        <a:spcAft>
                          <a:spcPts val="0"/>
                        </a:spcAft>
                      </a:pPr>
                      <a:r>
                        <a:rPr lang="es-MX" sz="1400">
                          <a:effectLst/>
                        </a:rPr>
                        <a:t>100%</a:t>
                      </a:r>
                      <a:endParaRPr lang="es-MX" sz="1400">
                        <a:effectLst/>
                        <a:latin typeface="Calibri"/>
                        <a:ea typeface="Calibri"/>
                        <a:cs typeface="Times New Roman"/>
                      </a:endParaRPr>
                    </a:p>
                  </a:txBody>
                  <a:tcPr marL="7851" marR="7851" marT="0" marB="0" anchor="ctr"/>
                </a:tc>
                <a:extLst>
                  <a:ext uri="{0D108BD9-81ED-4DB2-BD59-A6C34878D82A}">
                    <a16:rowId xmlns:a16="http://schemas.microsoft.com/office/drawing/2014/main" val="10004"/>
                  </a:ext>
                </a:extLst>
              </a:tr>
              <a:tr h="266430">
                <a:tc vMerge="1">
                  <a:txBody>
                    <a:bodyPr/>
                    <a:lstStyle/>
                    <a:p>
                      <a:endParaRPr lang="es-MX"/>
                    </a:p>
                  </a:txBody>
                  <a:tcPr/>
                </a:tc>
                <a:tc>
                  <a:txBody>
                    <a:bodyPr/>
                    <a:lstStyle/>
                    <a:p>
                      <a:pPr algn="ctr">
                        <a:lnSpc>
                          <a:spcPct val="115000"/>
                        </a:lnSpc>
                        <a:spcAft>
                          <a:spcPts val="0"/>
                        </a:spcAft>
                      </a:pPr>
                      <a:r>
                        <a:rPr lang="es-MX" sz="1400">
                          <a:effectLst/>
                        </a:rPr>
                        <a:t>3</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Vehículo asegurado</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3</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100%</a:t>
                      </a:r>
                      <a:endParaRPr lang="es-MX" sz="1400" dirty="0">
                        <a:effectLst/>
                        <a:latin typeface="Calibri"/>
                        <a:ea typeface="Calibri"/>
                        <a:cs typeface="Times New Roman"/>
                      </a:endParaRPr>
                    </a:p>
                  </a:txBody>
                  <a:tcPr marL="7851" marR="7851" marT="0" marB="0" anchor="ctr"/>
                </a:tc>
                <a:tc vMerge="1">
                  <a:txBody>
                    <a:bodyPr/>
                    <a:lstStyle/>
                    <a:p>
                      <a:endParaRPr lang="es-MX"/>
                    </a:p>
                  </a:txBody>
                  <a:tcPr/>
                </a:tc>
                <a:extLst>
                  <a:ext uri="{0D108BD9-81ED-4DB2-BD59-A6C34878D82A}">
                    <a16:rowId xmlns:a16="http://schemas.microsoft.com/office/drawing/2014/main" val="10005"/>
                  </a:ext>
                </a:extLst>
              </a:tr>
              <a:tr h="532859">
                <a:tc vMerge="1">
                  <a:txBody>
                    <a:bodyPr/>
                    <a:lstStyle/>
                    <a:p>
                      <a:endParaRPr lang="es-MX"/>
                    </a:p>
                  </a:txBody>
                  <a:tcPr/>
                </a:tc>
                <a:tc>
                  <a:txBody>
                    <a:bodyPr/>
                    <a:lstStyle/>
                    <a:p>
                      <a:pPr algn="ctr">
                        <a:lnSpc>
                          <a:spcPct val="115000"/>
                        </a:lnSpc>
                        <a:spcAft>
                          <a:spcPts val="0"/>
                        </a:spcAft>
                      </a:pPr>
                      <a:r>
                        <a:rPr lang="es-MX" sz="1400">
                          <a:effectLst/>
                        </a:rPr>
                        <a:t>1</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Red instalada</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1</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100%</a:t>
                      </a:r>
                      <a:endParaRPr lang="es-MX" sz="1400" dirty="0">
                        <a:effectLst/>
                        <a:latin typeface="Calibri"/>
                        <a:ea typeface="Calibri"/>
                        <a:cs typeface="Times New Roman"/>
                      </a:endParaRPr>
                    </a:p>
                  </a:txBody>
                  <a:tcPr marL="7851" marR="7851" marT="0" marB="0" anchor="ctr"/>
                </a:tc>
                <a:tc vMerge="1">
                  <a:txBody>
                    <a:bodyPr/>
                    <a:lstStyle/>
                    <a:p>
                      <a:endParaRPr lang="es-MX"/>
                    </a:p>
                  </a:txBody>
                  <a:tcPr/>
                </a:tc>
                <a:extLst>
                  <a:ext uri="{0D108BD9-81ED-4DB2-BD59-A6C34878D82A}">
                    <a16:rowId xmlns:a16="http://schemas.microsoft.com/office/drawing/2014/main" val="10006"/>
                  </a:ext>
                </a:extLst>
              </a:tr>
              <a:tr h="266430">
                <a:tc rowSpan="3">
                  <a:txBody>
                    <a:bodyPr/>
                    <a:lstStyle/>
                    <a:p>
                      <a:pPr algn="l">
                        <a:lnSpc>
                          <a:spcPct val="115000"/>
                        </a:lnSpc>
                        <a:spcAft>
                          <a:spcPts val="0"/>
                        </a:spcAft>
                      </a:pPr>
                      <a:r>
                        <a:rPr lang="es-MX" sz="1400" dirty="0">
                          <a:effectLst/>
                        </a:rPr>
                        <a:t>32. Programa de Certificación en Sistemas de Gestión</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1</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Auditoría realizada</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0</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0%</a:t>
                      </a:r>
                      <a:endParaRPr lang="es-MX" sz="1400" dirty="0">
                        <a:effectLst/>
                        <a:latin typeface="Calibri"/>
                        <a:ea typeface="Calibri"/>
                        <a:cs typeface="Times New Roman"/>
                      </a:endParaRPr>
                    </a:p>
                  </a:txBody>
                  <a:tcPr marL="7851" marR="7851" marT="0" marB="0" anchor="ctr"/>
                </a:tc>
                <a:tc rowSpan="3">
                  <a:txBody>
                    <a:bodyPr/>
                    <a:lstStyle/>
                    <a:p>
                      <a:pPr algn="ctr">
                        <a:lnSpc>
                          <a:spcPct val="115000"/>
                        </a:lnSpc>
                        <a:spcAft>
                          <a:spcPts val="0"/>
                        </a:spcAft>
                      </a:pPr>
                      <a:r>
                        <a:rPr lang="es-MX" sz="1400">
                          <a:effectLst/>
                        </a:rPr>
                        <a:t>0%</a:t>
                      </a:r>
                      <a:endParaRPr lang="es-MX" sz="1400">
                        <a:effectLst/>
                        <a:latin typeface="Calibri"/>
                        <a:ea typeface="Calibri"/>
                        <a:cs typeface="Times New Roman"/>
                      </a:endParaRPr>
                    </a:p>
                  </a:txBody>
                  <a:tcPr marL="7851" marR="7851" marT="0" marB="0" anchor="ctr"/>
                </a:tc>
                <a:extLst>
                  <a:ext uri="{0D108BD9-81ED-4DB2-BD59-A6C34878D82A}">
                    <a16:rowId xmlns:a16="http://schemas.microsoft.com/office/drawing/2014/main" val="10007"/>
                  </a:ext>
                </a:extLst>
              </a:tr>
              <a:tr h="266430">
                <a:tc vMerge="1">
                  <a:txBody>
                    <a:bodyPr/>
                    <a:lstStyle/>
                    <a:p>
                      <a:endParaRPr lang="es-MX"/>
                    </a:p>
                  </a:txBody>
                  <a:tcPr/>
                </a:tc>
                <a:tc>
                  <a:txBody>
                    <a:bodyPr/>
                    <a:lstStyle/>
                    <a:p>
                      <a:pPr algn="ctr">
                        <a:lnSpc>
                          <a:spcPct val="115000"/>
                        </a:lnSpc>
                        <a:spcAft>
                          <a:spcPts val="0"/>
                        </a:spcAft>
                      </a:pPr>
                      <a:r>
                        <a:rPr lang="es-MX" sz="1400">
                          <a:effectLst/>
                        </a:rPr>
                        <a:t>1</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Capacitación</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0</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0%</a:t>
                      </a:r>
                      <a:endParaRPr lang="es-MX" sz="1400" dirty="0">
                        <a:effectLst/>
                        <a:latin typeface="Calibri"/>
                        <a:ea typeface="Calibri"/>
                        <a:cs typeface="Times New Roman"/>
                      </a:endParaRPr>
                    </a:p>
                  </a:txBody>
                  <a:tcPr marL="7851" marR="7851" marT="0" marB="0" anchor="ctr"/>
                </a:tc>
                <a:tc vMerge="1">
                  <a:txBody>
                    <a:bodyPr/>
                    <a:lstStyle/>
                    <a:p>
                      <a:endParaRPr lang="es-MX"/>
                    </a:p>
                  </a:txBody>
                  <a:tcPr/>
                </a:tc>
                <a:extLst>
                  <a:ext uri="{0D108BD9-81ED-4DB2-BD59-A6C34878D82A}">
                    <a16:rowId xmlns:a16="http://schemas.microsoft.com/office/drawing/2014/main" val="10008"/>
                  </a:ext>
                </a:extLst>
              </a:tr>
              <a:tr h="532859">
                <a:tc vMerge="1">
                  <a:txBody>
                    <a:bodyPr/>
                    <a:lstStyle/>
                    <a:p>
                      <a:endParaRPr lang="es-MX"/>
                    </a:p>
                  </a:txBody>
                  <a:tcPr/>
                </a:tc>
                <a:tc>
                  <a:txBody>
                    <a:bodyPr/>
                    <a:lstStyle/>
                    <a:p>
                      <a:pPr algn="ctr">
                        <a:lnSpc>
                          <a:spcPct val="115000"/>
                        </a:lnSpc>
                        <a:spcAft>
                          <a:spcPts val="0"/>
                        </a:spcAft>
                      </a:pPr>
                      <a:r>
                        <a:rPr lang="es-MX" sz="1400">
                          <a:effectLst/>
                        </a:rPr>
                        <a:t>1</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Certificación del sistema integral</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0</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0%</a:t>
                      </a:r>
                      <a:endParaRPr lang="es-MX" sz="1400" dirty="0">
                        <a:effectLst/>
                        <a:latin typeface="Calibri"/>
                        <a:ea typeface="Calibri"/>
                        <a:cs typeface="Times New Roman"/>
                      </a:endParaRPr>
                    </a:p>
                  </a:txBody>
                  <a:tcPr marL="7851" marR="7851" marT="0" marB="0" anchor="ctr"/>
                </a:tc>
                <a:tc vMerge="1">
                  <a:txBody>
                    <a:bodyPr/>
                    <a:lstStyle/>
                    <a:p>
                      <a:endParaRPr lang="es-MX"/>
                    </a:p>
                  </a:txBody>
                  <a:tcPr/>
                </a:tc>
                <a:extLst>
                  <a:ext uri="{0D108BD9-81ED-4DB2-BD59-A6C34878D82A}">
                    <a16:rowId xmlns:a16="http://schemas.microsoft.com/office/drawing/2014/main" val="10009"/>
                  </a:ext>
                </a:extLst>
              </a:tr>
              <a:tr h="532859">
                <a:tc>
                  <a:txBody>
                    <a:bodyPr/>
                    <a:lstStyle/>
                    <a:p>
                      <a:pPr algn="l">
                        <a:lnSpc>
                          <a:spcPct val="115000"/>
                        </a:lnSpc>
                        <a:spcAft>
                          <a:spcPts val="0"/>
                        </a:spcAft>
                      </a:pPr>
                      <a:r>
                        <a:rPr lang="es-MX" sz="1400" dirty="0">
                          <a:effectLst/>
                        </a:rPr>
                        <a:t>33. Evaluación Institucional</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1</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Informe de rendición de cuentas</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a:effectLst/>
                        </a:rPr>
                        <a:t>1</a:t>
                      </a:r>
                      <a:endParaRPr lang="es-MX" sz="14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100%</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100%</a:t>
                      </a:r>
                      <a:endParaRPr lang="es-MX" sz="1400" dirty="0">
                        <a:effectLst/>
                        <a:latin typeface="Calibri"/>
                        <a:ea typeface="Calibri"/>
                        <a:cs typeface="Times New Roman"/>
                      </a:endParaRPr>
                    </a:p>
                  </a:txBody>
                  <a:tcPr marL="7851" marR="7851" marT="0" marB="0" anchor="ct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138349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6991685" y="265212"/>
            <a:ext cx="1396740" cy="859532"/>
          </a:xfrm>
          <a:prstGeom prst="rect">
            <a:avLst/>
          </a:prstGeom>
        </p:spPr>
      </p:pic>
      <p:sp>
        <p:nvSpPr>
          <p:cNvPr id="2" name="1 CuadroTexto"/>
          <p:cNvSpPr txBox="1"/>
          <p:nvPr/>
        </p:nvSpPr>
        <p:spPr>
          <a:xfrm>
            <a:off x="399379" y="3758923"/>
            <a:ext cx="1539766" cy="369332"/>
          </a:xfrm>
          <a:prstGeom prst="rect">
            <a:avLst/>
          </a:prstGeom>
          <a:noFill/>
        </p:spPr>
        <p:txBody>
          <a:bodyPr wrap="square" rtlCol="0">
            <a:spAutoFit/>
          </a:bodyPr>
          <a:lstStyle/>
          <a:p>
            <a:pPr algn="ctr"/>
            <a:r>
              <a:rPr lang="es-MX" b="1" dirty="0">
                <a:solidFill>
                  <a:schemeClr val="bg1"/>
                </a:solidFill>
              </a:rPr>
              <a:t>NUTRI-CER</a:t>
            </a:r>
          </a:p>
        </p:txBody>
      </p:sp>
      <p:graphicFrame>
        <p:nvGraphicFramePr>
          <p:cNvPr id="4" name="3 Tabla"/>
          <p:cNvGraphicFramePr>
            <a:graphicFrameLocks noGrp="1"/>
          </p:cNvGraphicFramePr>
          <p:nvPr>
            <p:extLst/>
          </p:nvPr>
        </p:nvGraphicFramePr>
        <p:xfrm>
          <a:off x="251520" y="1223878"/>
          <a:ext cx="8136903" cy="1341026"/>
        </p:xfrm>
        <a:graphic>
          <a:graphicData uri="http://schemas.openxmlformats.org/drawingml/2006/table">
            <a:tbl>
              <a:tblPr firstRow="1" firstCol="1" bandRow="1">
                <a:tableStyleId>{5C22544A-7EE6-4342-B048-85BDC9FD1C3A}</a:tableStyleId>
              </a:tblPr>
              <a:tblGrid>
                <a:gridCol w="1510386">
                  <a:extLst>
                    <a:ext uri="{9D8B030D-6E8A-4147-A177-3AD203B41FA5}">
                      <a16:colId xmlns:a16="http://schemas.microsoft.com/office/drawing/2014/main" val="20000"/>
                    </a:ext>
                  </a:extLst>
                </a:gridCol>
                <a:gridCol w="1593413">
                  <a:extLst>
                    <a:ext uri="{9D8B030D-6E8A-4147-A177-3AD203B41FA5}">
                      <a16:colId xmlns:a16="http://schemas.microsoft.com/office/drawing/2014/main" val="20001"/>
                    </a:ext>
                  </a:extLst>
                </a:gridCol>
                <a:gridCol w="1593413">
                  <a:extLst>
                    <a:ext uri="{9D8B030D-6E8A-4147-A177-3AD203B41FA5}">
                      <a16:colId xmlns:a16="http://schemas.microsoft.com/office/drawing/2014/main" val="20002"/>
                    </a:ext>
                  </a:extLst>
                </a:gridCol>
                <a:gridCol w="1062023">
                  <a:extLst>
                    <a:ext uri="{9D8B030D-6E8A-4147-A177-3AD203B41FA5}">
                      <a16:colId xmlns:a16="http://schemas.microsoft.com/office/drawing/2014/main" val="20003"/>
                    </a:ext>
                  </a:extLst>
                </a:gridCol>
                <a:gridCol w="1062023">
                  <a:extLst>
                    <a:ext uri="{9D8B030D-6E8A-4147-A177-3AD203B41FA5}">
                      <a16:colId xmlns:a16="http://schemas.microsoft.com/office/drawing/2014/main" val="20004"/>
                    </a:ext>
                  </a:extLst>
                </a:gridCol>
                <a:gridCol w="1315645">
                  <a:extLst>
                    <a:ext uri="{9D8B030D-6E8A-4147-A177-3AD203B41FA5}">
                      <a16:colId xmlns:a16="http://schemas.microsoft.com/office/drawing/2014/main" val="20005"/>
                    </a:ext>
                  </a:extLst>
                </a:gridCol>
              </a:tblGrid>
              <a:tr h="804616">
                <a:tc>
                  <a:txBody>
                    <a:bodyPr/>
                    <a:lstStyle/>
                    <a:p>
                      <a:pPr algn="ctr">
                        <a:lnSpc>
                          <a:spcPct val="115000"/>
                        </a:lnSpc>
                        <a:spcAft>
                          <a:spcPts val="0"/>
                        </a:spcAft>
                      </a:pPr>
                      <a:r>
                        <a:rPr lang="es-MX" sz="1200" dirty="0">
                          <a:effectLst/>
                        </a:rPr>
                        <a:t>PROGRAMAS DEL POA 2018 ITST</a:t>
                      </a:r>
                      <a:endParaRPr lang="es-MX" sz="12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META ANUAL</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dirty="0">
                          <a:effectLst/>
                        </a:rPr>
                        <a:t>UNIDAD DE MEDIDA</a:t>
                      </a:r>
                      <a:endParaRPr lang="es-MX" sz="12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META LOGRADA AL PERIODO</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 AVANCE DE LA META AL PERIODO</a:t>
                      </a:r>
                      <a:endParaRPr lang="es-MX" sz="120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200">
                          <a:effectLst/>
                        </a:rPr>
                        <a:t>% AVANCE ANUAL DEL PROGRAMA</a:t>
                      </a:r>
                      <a:endParaRPr lang="es-MX" sz="1200">
                        <a:effectLst/>
                        <a:latin typeface="Calibri"/>
                        <a:ea typeface="Calibri"/>
                        <a:cs typeface="Times New Roman"/>
                      </a:endParaRPr>
                    </a:p>
                  </a:txBody>
                  <a:tcPr marL="7851" marR="7851" marT="0" marB="0" anchor="ctr"/>
                </a:tc>
                <a:extLst>
                  <a:ext uri="{0D108BD9-81ED-4DB2-BD59-A6C34878D82A}">
                    <a16:rowId xmlns:a16="http://schemas.microsoft.com/office/drawing/2014/main" val="10000"/>
                  </a:ext>
                </a:extLst>
              </a:tr>
              <a:tr h="536410">
                <a:tc>
                  <a:txBody>
                    <a:bodyPr/>
                    <a:lstStyle/>
                    <a:p>
                      <a:pPr algn="ctr">
                        <a:lnSpc>
                          <a:spcPct val="115000"/>
                        </a:lnSpc>
                        <a:spcAft>
                          <a:spcPts val="0"/>
                        </a:spcAft>
                      </a:pPr>
                      <a:r>
                        <a:rPr lang="es-MX" sz="1400" dirty="0">
                          <a:effectLst/>
                        </a:rPr>
                        <a:t>34. Ceremonia de Graduación</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1</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Ceremonia realizada</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1</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100%</a:t>
                      </a:r>
                      <a:endParaRPr lang="es-MX" sz="1400" dirty="0">
                        <a:effectLst/>
                        <a:latin typeface="Calibri"/>
                        <a:ea typeface="Calibri"/>
                        <a:cs typeface="Times New Roman"/>
                      </a:endParaRPr>
                    </a:p>
                  </a:txBody>
                  <a:tcPr marL="7851" marR="7851" marT="0" marB="0" anchor="ctr"/>
                </a:tc>
                <a:tc>
                  <a:txBody>
                    <a:bodyPr/>
                    <a:lstStyle/>
                    <a:p>
                      <a:pPr algn="ctr">
                        <a:lnSpc>
                          <a:spcPct val="115000"/>
                        </a:lnSpc>
                        <a:spcAft>
                          <a:spcPts val="0"/>
                        </a:spcAft>
                      </a:pPr>
                      <a:r>
                        <a:rPr lang="es-MX" sz="1400" dirty="0">
                          <a:effectLst/>
                        </a:rPr>
                        <a:t>100%</a:t>
                      </a:r>
                      <a:endParaRPr lang="es-MX" sz="1400" dirty="0">
                        <a:effectLst/>
                        <a:latin typeface="Calibri"/>
                        <a:ea typeface="Calibri"/>
                        <a:cs typeface="Times New Roman"/>
                      </a:endParaRPr>
                    </a:p>
                  </a:txBody>
                  <a:tcPr marL="7851" marR="7851" marT="0" marB="0" anchor="ctr"/>
                </a:tc>
                <a:extLst>
                  <a:ext uri="{0D108BD9-81ED-4DB2-BD59-A6C34878D82A}">
                    <a16:rowId xmlns:a16="http://schemas.microsoft.com/office/drawing/2014/main" val="10001"/>
                  </a:ext>
                </a:extLst>
              </a:tr>
            </a:tbl>
          </a:graphicData>
        </a:graphic>
      </p:graphicFrame>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6194" y="2708920"/>
            <a:ext cx="2809942" cy="40324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859212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9379" y="3758923"/>
            <a:ext cx="1539766" cy="369332"/>
          </a:xfrm>
          <a:prstGeom prst="rect">
            <a:avLst/>
          </a:prstGeom>
          <a:noFill/>
        </p:spPr>
        <p:txBody>
          <a:bodyPr wrap="square" rtlCol="0">
            <a:spAutoFit/>
          </a:bodyPr>
          <a:lstStyle/>
          <a:p>
            <a:pPr algn="ctr"/>
            <a:r>
              <a:rPr lang="es-MX" b="1" dirty="0">
                <a:solidFill>
                  <a:schemeClr val="bg1"/>
                </a:solidFill>
              </a:rPr>
              <a:t>NUTRI-CER</a:t>
            </a:r>
          </a:p>
        </p:txBody>
      </p:sp>
      <p:graphicFrame>
        <p:nvGraphicFramePr>
          <p:cNvPr id="4" name="3 Tabla"/>
          <p:cNvGraphicFramePr>
            <a:graphicFrameLocks noGrp="1"/>
          </p:cNvGraphicFramePr>
          <p:nvPr>
            <p:extLst/>
          </p:nvPr>
        </p:nvGraphicFramePr>
        <p:xfrm>
          <a:off x="107504" y="116632"/>
          <a:ext cx="7272809" cy="6489902"/>
        </p:xfrm>
        <a:graphic>
          <a:graphicData uri="http://schemas.openxmlformats.org/drawingml/2006/table">
            <a:tbl>
              <a:tblPr firstRow="1" firstCol="1" bandRow="1">
                <a:tableStyleId>{5C22544A-7EE6-4342-B048-85BDC9FD1C3A}</a:tableStyleId>
              </a:tblPr>
              <a:tblGrid>
                <a:gridCol w="1599887">
                  <a:extLst>
                    <a:ext uri="{9D8B030D-6E8A-4147-A177-3AD203B41FA5}">
                      <a16:colId xmlns:a16="http://schemas.microsoft.com/office/drawing/2014/main" val="20000"/>
                    </a:ext>
                  </a:extLst>
                </a:gridCol>
                <a:gridCol w="861478">
                  <a:extLst>
                    <a:ext uri="{9D8B030D-6E8A-4147-A177-3AD203B41FA5}">
                      <a16:colId xmlns:a16="http://schemas.microsoft.com/office/drawing/2014/main" val="20001"/>
                    </a:ext>
                  </a:extLst>
                </a:gridCol>
                <a:gridCol w="1784489">
                  <a:extLst>
                    <a:ext uri="{9D8B030D-6E8A-4147-A177-3AD203B41FA5}">
                      <a16:colId xmlns:a16="http://schemas.microsoft.com/office/drawing/2014/main" val="20002"/>
                    </a:ext>
                  </a:extLst>
                </a:gridCol>
                <a:gridCol w="923011">
                  <a:extLst>
                    <a:ext uri="{9D8B030D-6E8A-4147-A177-3AD203B41FA5}">
                      <a16:colId xmlns:a16="http://schemas.microsoft.com/office/drawing/2014/main" val="20003"/>
                    </a:ext>
                  </a:extLst>
                </a:gridCol>
                <a:gridCol w="984545">
                  <a:extLst>
                    <a:ext uri="{9D8B030D-6E8A-4147-A177-3AD203B41FA5}">
                      <a16:colId xmlns:a16="http://schemas.microsoft.com/office/drawing/2014/main" val="20004"/>
                    </a:ext>
                  </a:extLst>
                </a:gridCol>
                <a:gridCol w="1119399">
                  <a:extLst>
                    <a:ext uri="{9D8B030D-6E8A-4147-A177-3AD203B41FA5}">
                      <a16:colId xmlns:a16="http://schemas.microsoft.com/office/drawing/2014/main" val="20005"/>
                    </a:ext>
                  </a:extLst>
                </a:gridCol>
              </a:tblGrid>
              <a:tr h="959431">
                <a:tc>
                  <a:txBody>
                    <a:bodyPr/>
                    <a:lstStyle/>
                    <a:p>
                      <a:pPr marL="0" algn="ctr" defTabSz="914400" rtl="0" eaLnBrk="1" latinLnBrk="0" hangingPunct="1">
                        <a:lnSpc>
                          <a:spcPct val="115000"/>
                        </a:lnSpc>
                        <a:spcAft>
                          <a:spcPts val="0"/>
                        </a:spcAft>
                      </a:pPr>
                      <a:r>
                        <a:rPr lang="es-MX" sz="1400" kern="1200" dirty="0">
                          <a:effectLst/>
                        </a:rPr>
                        <a:t>PROGRAMAS DEL POA 2018 ITST</a:t>
                      </a:r>
                      <a:endParaRPr lang="es-MX" sz="1400" kern="1200" dirty="0">
                        <a:solidFill>
                          <a:schemeClr val="dk1"/>
                        </a:solidFill>
                        <a:effectLst/>
                        <a:latin typeface="+mn-lt"/>
                        <a:ea typeface="+mn-ea"/>
                        <a:cs typeface="+mn-cs"/>
                      </a:endParaRPr>
                    </a:p>
                  </a:txBody>
                  <a:tcPr marL="23661" marR="23661" marT="0" marB="0" anchor="ctr"/>
                </a:tc>
                <a:tc>
                  <a:txBody>
                    <a:bodyPr/>
                    <a:lstStyle/>
                    <a:p>
                      <a:pPr marL="0" algn="ctr" defTabSz="914400" rtl="0" eaLnBrk="1" latinLnBrk="0" hangingPunct="1">
                        <a:lnSpc>
                          <a:spcPct val="115000"/>
                        </a:lnSpc>
                        <a:spcAft>
                          <a:spcPts val="0"/>
                        </a:spcAft>
                      </a:pPr>
                      <a:r>
                        <a:rPr lang="es-MX" sz="1400" kern="1200">
                          <a:effectLst/>
                        </a:rPr>
                        <a:t>META ANUAL</a:t>
                      </a:r>
                      <a:endParaRPr lang="es-MX" sz="1400" kern="1200">
                        <a:solidFill>
                          <a:schemeClr val="dk1"/>
                        </a:solidFill>
                        <a:effectLst/>
                        <a:latin typeface="+mn-lt"/>
                        <a:ea typeface="+mn-ea"/>
                        <a:cs typeface="+mn-cs"/>
                      </a:endParaRPr>
                    </a:p>
                  </a:txBody>
                  <a:tcPr marL="23661" marR="23661" marT="0" marB="0" anchor="ctr"/>
                </a:tc>
                <a:tc>
                  <a:txBody>
                    <a:bodyPr/>
                    <a:lstStyle/>
                    <a:p>
                      <a:pPr marL="0" algn="ctr" defTabSz="914400" rtl="0" eaLnBrk="1" latinLnBrk="0" hangingPunct="1">
                        <a:lnSpc>
                          <a:spcPct val="115000"/>
                        </a:lnSpc>
                        <a:spcAft>
                          <a:spcPts val="0"/>
                        </a:spcAft>
                      </a:pPr>
                      <a:r>
                        <a:rPr lang="es-MX" sz="1400" kern="1200">
                          <a:effectLst/>
                        </a:rPr>
                        <a:t>UNIDAD DE MEDIDA</a:t>
                      </a:r>
                      <a:endParaRPr lang="es-MX" sz="1400" kern="1200">
                        <a:solidFill>
                          <a:schemeClr val="dk1"/>
                        </a:solidFill>
                        <a:effectLst/>
                        <a:latin typeface="+mn-lt"/>
                        <a:ea typeface="+mn-ea"/>
                        <a:cs typeface="+mn-cs"/>
                      </a:endParaRPr>
                    </a:p>
                  </a:txBody>
                  <a:tcPr marL="23661" marR="23661" marT="0" marB="0" anchor="ctr"/>
                </a:tc>
                <a:tc>
                  <a:txBody>
                    <a:bodyPr/>
                    <a:lstStyle/>
                    <a:p>
                      <a:pPr marL="0" algn="ctr" defTabSz="914400" rtl="0" eaLnBrk="1" latinLnBrk="0" hangingPunct="1">
                        <a:lnSpc>
                          <a:spcPct val="115000"/>
                        </a:lnSpc>
                        <a:spcAft>
                          <a:spcPts val="0"/>
                        </a:spcAft>
                      </a:pPr>
                      <a:r>
                        <a:rPr lang="es-MX" sz="1400" kern="1200">
                          <a:effectLst/>
                        </a:rPr>
                        <a:t>META LOGRADA AL PERIODO</a:t>
                      </a:r>
                      <a:endParaRPr lang="es-MX" sz="1400" kern="1200">
                        <a:solidFill>
                          <a:schemeClr val="dk1"/>
                        </a:solidFill>
                        <a:effectLst/>
                        <a:latin typeface="+mn-lt"/>
                        <a:ea typeface="+mn-ea"/>
                        <a:cs typeface="+mn-cs"/>
                      </a:endParaRPr>
                    </a:p>
                  </a:txBody>
                  <a:tcPr marL="23661" marR="23661" marT="0" marB="0" anchor="ctr"/>
                </a:tc>
                <a:tc>
                  <a:txBody>
                    <a:bodyPr/>
                    <a:lstStyle/>
                    <a:p>
                      <a:pPr marL="0" algn="ctr" defTabSz="914400" rtl="0" eaLnBrk="1" latinLnBrk="0" hangingPunct="1">
                        <a:lnSpc>
                          <a:spcPct val="115000"/>
                        </a:lnSpc>
                        <a:spcAft>
                          <a:spcPts val="0"/>
                        </a:spcAft>
                      </a:pPr>
                      <a:r>
                        <a:rPr lang="es-MX" sz="1400" kern="1200" dirty="0">
                          <a:effectLst/>
                        </a:rPr>
                        <a:t>% AVANCE DE LA META AL PERIODO</a:t>
                      </a:r>
                      <a:endParaRPr lang="es-MX" sz="1400" kern="1200" dirty="0">
                        <a:solidFill>
                          <a:schemeClr val="dk1"/>
                        </a:solidFill>
                        <a:effectLst/>
                        <a:latin typeface="+mn-lt"/>
                        <a:ea typeface="+mn-ea"/>
                        <a:cs typeface="+mn-cs"/>
                      </a:endParaRPr>
                    </a:p>
                  </a:txBody>
                  <a:tcPr marL="23661" marR="23661" marT="0" marB="0" anchor="ctr"/>
                </a:tc>
                <a:tc>
                  <a:txBody>
                    <a:bodyPr/>
                    <a:lstStyle/>
                    <a:p>
                      <a:pPr marL="0" algn="ctr" defTabSz="914400" rtl="0" eaLnBrk="1" latinLnBrk="0" hangingPunct="1">
                        <a:lnSpc>
                          <a:spcPct val="115000"/>
                        </a:lnSpc>
                        <a:spcAft>
                          <a:spcPts val="0"/>
                        </a:spcAft>
                      </a:pPr>
                      <a:r>
                        <a:rPr lang="es-MX" sz="1400" kern="1200" dirty="0">
                          <a:effectLst/>
                        </a:rPr>
                        <a:t>% AVANCE ANUAL DEL PROGRAMA</a:t>
                      </a:r>
                      <a:endParaRPr lang="es-MX" sz="1400" kern="1200" dirty="0">
                        <a:solidFill>
                          <a:schemeClr val="dk1"/>
                        </a:solidFill>
                        <a:effectLst/>
                        <a:latin typeface="+mn-lt"/>
                        <a:ea typeface="+mn-ea"/>
                        <a:cs typeface="+mn-cs"/>
                      </a:endParaRPr>
                    </a:p>
                  </a:txBody>
                  <a:tcPr marL="23661" marR="23661" marT="0" marB="0" anchor="ctr"/>
                </a:tc>
                <a:extLst>
                  <a:ext uri="{0D108BD9-81ED-4DB2-BD59-A6C34878D82A}">
                    <a16:rowId xmlns:a16="http://schemas.microsoft.com/office/drawing/2014/main" val="10000"/>
                  </a:ext>
                </a:extLst>
              </a:tr>
              <a:tr h="719573">
                <a:tc rowSpan="2">
                  <a:txBody>
                    <a:bodyPr/>
                    <a:lstStyle/>
                    <a:p>
                      <a:pPr algn="l">
                        <a:lnSpc>
                          <a:spcPct val="115000"/>
                        </a:lnSpc>
                        <a:spcAft>
                          <a:spcPts val="0"/>
                        </a:spcAft>
                      </a:pPr>
                      <a:r>
                        <a:rPr lang="es-MX" sz="1400" dirty="0">
                          <a:effectLst/>
                        </a:rPr>
                        <a:t>35. Recursos Financieros</a:t>
                      </a:r>
                      <a:endParaRPr lang="es-MX" sz="1400" dirty="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dirty="0">
                          <a:effectLst/>
                        </a:rPr>
                        <a:t>12</a:t>
                      </a:r>
                      <a:endParaRPr lang="es-MX" sz="1400" dirty="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a:effectLst/>
                        </a:rPr>
                        <a:t>Estado financiero entregado oportunamente</a:t>
                      </a:r>
                      <a:endParaRPr lang="es-MX" sz="140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dirty="0">
                          <a:effectLst/>
                        </a:rPr>
                        <a:t>12</a:t>
                      </a:r>
                      <a:endParaRPr lang="es-MX" sz="1400" dirty="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dirty="0">
                          <a:effectLst/>
                        </a:rPr>
                        <a:t>100%</a:t>
                      </a:r>
                      <a:endParaRPr lang="es-MX" sz="1400" dirty="0">
                        <a:effectLst/>
                        <a:latin typeface="Calibri"/>
                        <a:ea typeface="Calibri"/>
                        <a:cs typeface="Times New Roman"/>
                      </a:endParaRPr>
                    </a:p>
                  </a:txBody>
                  <a:tcPr marL="23661" marR="23661" marT="0" marB="0" anchor="ctr"/>
                </a:tc>
                <a:tc rowSpan="2">
                  <a:txBody>
                    <a:bodyPr/>
                    <a:lstStyle/>
                    <a:p>
                      <a:pPr algn="ctr">
                        <a:lnSpc>
                          <a:spcPct val="115000"/>
                        </a:lnSpc>
                        <a:spcAft>
                          <a:spcPts val="0"/>
                        </a:spcAft>
                      </a:pPr>
                      <a:r>
                        <a:rPr lang="es-MX" sz="1400" dirty="0">
                          <a:effectLst/>
                        </a:rPr>
                        <a:t>100%</a:t>
                      </a:r>
                      <a:endParaRPr lang="es-MX" sz="1400" dirty="0">
                        <a:effectLst/>
                        <a:latin typeface="Calibri"/>
                        <a:ea typeface="Calibri"/>
                        <a:cs typeface="Times New Roman"/>
                      </a:endParaRPr>
                    </a:p>
                  </a:txBody>
                  <a:tcPr marL="23661" marR="23661" marT="0" marB="0" anchor="ctr"/>
                </a:tc>
                <a:extLst>
                  <a:ext uri="{0D108BD9-81ED-4DB2-BD59-A6C34878D82A}">
                    <a16:rowId xmlns:a16="http://schemas.microsoft.com/office/drawing/2014/main" val="10001"/>
                  </a:ext>
                </a:extLst>
              </a:tr>
              <a:tr h="239858">
                <a:tc vMerge="1">
                  <a:txBody>
                    <a:bodyPr/>
                    <a:lstStyle/>
                    <a:p>
                      <a:endParaRPr lang="es-MX"/>
                    </a:p>
                  </a:txBody>
                  <a:tcPr/>
                </a:tc>
                <a:tc>
                  <a:txBody>
                    <a:bodyPr/>
                    <a:lstStyle/>
                    <a:p>
                      <a:pPr algn="ctr">
                        <a:lnSpc>
                          <a:spcPct val="115000"/>
                        </a:lnSpc>
                        <a:spcAft>
                          <a:spcPts val="0"/>
                        </a:spcAft>
                      </a:pPr>
                      <a:r>
                        <a:rPr lang="es-MX" sz="1400" dirty="0">
                          <a:effectLst/>
                        </a:rPr>
                        <a:t>24</a:t>
                      </a:r>
                      <a:endParaRPr lang="es-MX" sz="1400" dirty="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dirty="0">
                          <a:effectLst/>
                        </a:rPr>
                        <a:t>Nómina conciliada</a:t>
                      </a:r>
                      <a:endParaRPr lang="es-MX" sz="1400" dirty="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dirty="0">
                          <a:effectLst/>
                        </a:rPr>
                        <a:t>24</a:t>
                      </a:r>
                      <a:endParaRPr lang="es-MX" sz="1400" dirty="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a:effectLst/>
                        </a:rPr>
                        <a:t>100%</a:t>
                      </a:r>
                      <a:endParaRPr lang="es-MX" sz="1400">
                        <a:effectLst/>
                        <a:latin typeface="Calibri"/>
                        <a:ea typeface="Calibri"/>
                        <a:cs typeface="Times New Roman"/>
                      </a:endParaRPr>
                    </a:p>
                  </a:txBody>
                  <a:tcPr marL="23661" marR="23661" marT="0" marB="0" anchor="ctr"/>
                </a:tc>
                <a:tc vMerge="1">
                  <a:txBody>
                    <a:bodyPr/>
                    <a:lstStyle/>
                    <a:p>
                      <a:endParaRPr lang="es-MX"/>
                    </a:p>
                  </a:txBody>
                  <a:tcPr/>
                </a:tc>
                <a:extLst>
                  <a:ext uri="{0D108BD9-81ED-4DB2-BD59-A6C34878D82A}">
                    <a16:rowId xmlns:a16="http://schemas.microsoft.com/office/drawing/2014/main" val="10002"/>
                  </a:ext>
                </a:extLst>
              </a:tr>
              <a:tr h="719573">
                <a:tc>
                  <a:txBody>
                    <a:bodyPr/>
                    <a:lstStyle/>
                    <a:p>
                      <a:pPr algn="l">
                        <a:lnSpc>
                          <a:spcPct val="115000"/>
                        </a:lnSpc>
                        <a:spcAft>
                          <a:spcPts val="0"/>
                        </a:spcAft>
                      </a:pPr>
                      <a:r>
                        <a:rPr lang="es-MX" sz="1400" dirty="0">
                          <a:effectLst/>
                        </a:rPr>
                        <a:t>36. Transparencia y Acceso a la Información</a:t>
                      </a:r>
                      <a:endParaRPr lang="es-MX" sz="1400" dirty="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a:effectLst/>
                        </a:rPr>
                        <a:t>12</a:t>
                      </a:r>
                      <a:endParaRPr lang="es-MX" sz="140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dirty="0">
                          <a:effectLst/>
                        </a:rPr>
                        <a:t>Información publicada de manera oportuna</a:t>
                      </a:r>
                      <a:endParaRPr lang="es-MX" sz="1400" dirty="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a:effectLst/>
                        </a:rPr>
                        <a:t>12</a:t>
                      </a:r>
                      <a:endParaRPr lang="es-MX" sz="140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a:effectLst/>
                        </a:rPr>
                        <a:t>100%</a:t>
                      </a:r>
                      <a:endParaRPr lang="es-MX" sz="140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a:effectLst/>
                        </a:rPr>
                        <a:t>100%</a:t>
                      </a:r>
                      <a:endParaRPr lang="es-MX" sz="1400">
                        <a:effectLst/>
                        <a:latin typeface="Calibri"/>
                        <a:ea typeface="Calibri"/>
                        <a:cs typeface="Times New Roman"/>
                      </a:endParaRPr>
                    </a:p>
                  </a:txBody>
                  <a:tcPr marL="23661" marR="23661" marT="0" marB="0" anchor="ctr"/>
                </a:tc>
                <a:extLst>
                  <a:ext uri="{0D108BD9-81ED-4DB2-BD59-A6C34878D82A}">
                    <a16:rowId xmlns:a16="http://schemas.microsoft.com/office/drawing/2014/main" val="10003"/>
                  </a:ext>
                </a:extLst>
              </a:tr>
              <a:tr h="719573">
                <a:tc>
                  <a:txBody>
                    <a:bodyPr/>
                    <a:lstStyle/>
                    <a:p>
                      <a:pPr algn="l">
                        <a:lnSpc>
                          <a:spcPct val="115000"/>
                        </a:lnSpc>
                        <a:spcAft>
                          <a:spcPts val="0"/>
                        </a:spcAft>
                      </a:pPr>
                      <a:r>
                        <a:rPr lang="es-MX" sz="1400" dirty="0">
                          <a:effectLst/>
                        </a:rPr>
                        <a:t>37. Servicios Médicos Institucionales</a:t>
                      </a:r>
                      <a:endParaRPr lang="es-MX" sz="1400" dirty="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dirty="0">
                          <a:effectLst/>
                        </a:rPr>
                        <a:t>800</a:t>
                      </a:r>
                      <a:endParaRPr lang="es-MX" sz="1400" dirty="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dirty="0">
                          <a:effectLst/>
                        </a:rPr>
                        <a:t>Alumno atendido</a:t>
                      </a:r>
                      <a:endParaRPr lang="es-MX" sz="1400" dirty="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dirty="0">
                          <a:effectLst/>
                        </a:rPr>
                        <a:t>800</a:t>
                      </a:r>
                      <a:endParaRPr lang="es-MX" sz="1400" dirty="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dirty="0">
                          <a:effectLst/>
                        </a:rPr>
                        <a:t>100%</a:t>
                      </a:r>
                      <a:endParaRPr lang="es-MX" sz="1400" dirty="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dirty="0">
                          <a:effectLst/>
                        </a:rPr>
                        <a:t>100%</a:t>
                      </a:r>
                      <a:endParaRPr lang="es-MX" sz="1400" dirty="0">
                        <a:effectLst/>
                        <a:latin typeface="Calibri"/>
                        <a:ea typeface="Calibri"/>
                        <a:cs typeface="Times New Roman"/>
                      </a:endParaRPr>
                    </a:p>
                  </a:txBody>
                  <a:tcPr marL="23661" marR="23661" marT="0" marB="0" anchor="ctr"/>
                </a:tc>
                <a:extLst>
                  <a:ext uri="{0D108BD9-81ED-4DB2-BD59-A6C34878D82A}">
                    <a16:rowId xmlns:a16="http://schemas.microsoft.com/office/drawing/2014/main" val="10004"/>
                  </a:ext>
                </a:extLst>
              </a:tr>
              <a:tr h="239858">
                <a:tc rowSpan="4">
                  <a:txBody>
                    <a:bodyPr/>
                    <a:lstStyle/>
                    <a:p>
                      <a:pPr algn="l">
                        <a:lnSpc>
                          <a:spcPct val="115000"/>
                        </a:lnSpc>
                        <a:spcAft>
                          <a:spcPts val="0"/>
                        </a:spcAft>
                      </a:pPr>
                      <a:r>
                        <a:rPr lang="es-MX" sz="1400" dirty="0">
                          <a:effectLst/>
                        </a:rPr>
                        <a:t>38. Servicios Estudiantiles</a:t>
                      </a:r>
                      <a:endParaRPr lang="es-MX" sz="1400" dirty="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a:effectLst/>
                        </a:rPr>
                        <a:t>1200</a:t>
                      </a:r>
                      <a:endParaRPr lang="es-MX" sz="140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a:effectLst/>
                        </a:rPr>
                        <a:t>Alumno reinscrito</a:t>
                      </a:r>
                      <a:endParaRPr lang="es-MX" sz="140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a:effectLst/>
                        </a:rPr>
                        <a:t>1200</a:t>
                      </a:r>
                      <a:endParaRPr lang="es-MX" sz="140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a:effectLst/>
                        </a:rPr>
                        <a:t>100%</a:t>
                      </a:r>
                      <a:endParaRPr lang="es-MX" sz="1400">
                        <a:effectLst/>
                        <a:latin typeface="Calibri"/>
                        <a:ea typeface="Calibri"/>
                        <a:cs typeface="Times New Roman"/>
                      </a:endParaRPr>
                    </a:p>
                  </a:txBody>
                  <a:tcPr marL="23661" marR="23661" marT="0" marB="0" anchor="ctr"/>
                </a:tc>
                <a:tc rowSpan="4">
                  <a:txBody>
                    <a:bodyPr/>
                    <a:lstStyle/>
                    <a:p>
                      <a:pPr algn="ctr">
                        <a:lnSpc>
                          <a:spcPct val="115000"/>
                        </a:lnSpc>
                        <a:spcAft>
                          <a:spcPts val="0"/>
                        </a:spcAft>
                      </a:pPr>
                      <a:r>
                        <a:rPr lang="es-MX" sz="1400" dirty="0">
                          <a:effectLst/>
                        </a:rPr>
                        <a:t>99.7%</a:t>
                      </a:r>
                      <a:endParaRPr lang="es-MX" sz="1400" dirty="0">
                        <a:effectLst/>
                        <a:latin typeface="Calibri"/>
                        <a:ea typeface="Calibri"/>
                        <a:cs typeface="Times New Roman"/>
                      </a:endParaRPr>
                    </a:p>
                  </a:txBody>
                  <a:tcPr marL="23661" marR="23661" marT="0" marB="0" anchor="ctr"/>
                </a:tc>
                <a:extLst>
                  <a:ext uri="{0D108BD9-81ED-4DB2-BD59-A6C34878D82A}">
                    <a16:rowId xmlns:a16="http://schemas.microsoft.com/office/drawing/2014/main" val="10005"/>
                  </a:ext>
                </a:extLst>
              </a:tr>
              <a:tr h="479715">
                <a:tc vMerge="1">
                  <a:txBody>
                    <a:bodyPr/>
                    <a:lstStyle/>
                    <a:p>
                      <a:endParaRPr lang="es-MX"/>
                    </a:p>
                  </a:txBody>
                  <a:tcPr/>
                </a:tc>
                <a:tc>
                  <a:txBody>
                    <a:bodyPr/>
                    <a:lstStyle/>
                    <a:p>
                      <a:pPr algn="ctr">
                        <a:lnSpc>
                          <a:spcPct val="115000"/>
                        </a:lnSpc>
                        <a:spcAft>
                          <a:spcPts val="0"/>
                        </a:spcAft>
                      </a:pPr>
                      <a:r>
                        <a:rPr lang="es-MX" sz="1400">
                          <a:effectLst/>
                        </a:rPr>
                        <a:t>350</a:t>
                      </a:r>
                      <a:endParaRPr lang="es-MX" sz="140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a:effectLst/>
                        </a:rPr>
                        <a:t>Alumno de nuevo ingreso</a:t>
                      </a:r>
                      <a:endParaRPr lang="es-MX" sz="140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a:effectLst/>
                        </a:rPr>
                        <a:t>348</a:t>
                      </a:r>
                      <a:endParaRPr lang="es-MX" sz="140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a:effectLst/>
                        </a:rPr>
                        <a:t>99%</a:t>
                      </a:r>
                      <a:endParaRPr lang="es-MX" sz="1400">
                        <a:effectLst/>
                        <a:latin typeface="Calibri"/>
                        <a:ea typeface="Calibri"/>
                        <a:cs typeface="Times New Roman"/>
                      </a:endParaRPr>
                    </a:p>
                  </a:txBody>
                  <a:tcPr marL="23661" marR="23661" marT="0" marB="0" anchor="ctr"/>
                </a:tc>
                <a:tc vMerge="1">
                  <a:txBody>
                    <a:bodyPr/>
                    <a:lstStyle/>
                    <a:p>
                      <a:endParaRPr lang="es-MX"/>
                    </a:p>
                  </a:txBody>
                  <a:tcPr/>
                </a:tc>
                <a:extLst>
                  <a:ext uri="{0D108BD9-81ED-4DB2-BD59-A6C34878D82A}">
                    <a16:rowId xmlns:a16="http://schemas.microsoft.com/office/drawing/2014/main" val="10006"/>
                  </a:ext>
                </a:extLst>
              </a:tr>
              <a:tr h="239858">
                <a:tc vMerge="1">
                  <a:txBody>
                    <a:bodyPr/>
                    <a:lstStyle/>
                    <a:p>
                      <a:endParaRPr lang="es-MX"/>
                    </a:p>
                  </a:txBody>
                  <a:tcPr/>
                </a:tc>
                <a:tc>
                  <a:txBody>
                    <a:bodyPr/>
                    <a:lstStyle/>
                    <a:p>
                      <a:pPr algn="ctr">
                        <a:lnSpc>
                          <a:spcPct val="115000"/>
                        </a:lnSpc>
                        <a:spcAft>
                          <a:spcPts val="0"/>
                        </a:spcAft>
                      </a:pPr>
                      <a:r>
                        <a:rPr lang="es-MX" sz="1400">
                          <a:effectLst/>
                        </a:rPr>
                        <a:t>220</a:t>
                      </a:r>
                      <a:endParaRPr lang="es-MX" sz="140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dirty="0">
                          <a:effectLst/>
                        </a:rPr>
                        <a:t>Alumno egresado</a:t>
                      </a:r>
                      <a:endParaRPr lang="es-MX" sz="1400" dirty="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a:effectLst/>
                        </a:rPr>
                        <a:t>220</a:t>
                      </a:r>
                      <a:endParaRPr lang="es-MX" sz="140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a:effectLst/>
                        </a:rPr>
                        <a:t>100%</a:t>
                      </a:r>
                      <a:endParaRPr lang="es-MX" sz="1400">
                        <a:effectLst/>
                        <a:latin typeface="Calibri"/>
                        <a:ea typeface="Calibri"/>
                        <a:cs typeface="Times New Roman"/>
                      </a:endParaRPr>
                    </a:p>
                  </a:txBody>
                  <a:tcPr marL="23661" marR="23661" marT="0" marB="0" anchor="ctr"/>
                </a:tc>
                <a:tc vMerge="1">
                  <a:txBody>
                    <a:bodyPr/>
                    <a:lstStyle/>
                    <a:p>
                      <a:endParaRPr lang="es-MX"/>
                    </a:p>
                  </a:txBody>
                  <a:tcPr/>
                </a:tc>
                <a:extLst>
                  <a:ext uri="{0D108BD9-81ED-4DB2-BD59-A6C34878D82A}">
                    <a16:rowId xmlns:a16="http://schemas.microsoft.com/office/drawing/2014/main" val="10007"/>
                  </a:ext>
                </a:extLst>
              </a:tr>
              <a:tr h="479715">
                <a:tc vMerge="1">
                  <a:txBody>
                    <a:bodyPr/>
                    <a:lstStyle/>
                    <a:p>
                      <a:endParaRPr lang="es-MX"/>
                    </a:p>
                  </a:txBody>
                  <a:tcPr/>
                </a:tc>
                <a:tc>
                  <a:txBody>
                    <a:bodyPr/>
                    <a:lstStyle/>
                    <a:p>
                      <a:pPr algn="ctr">
                        <a:lnSpc>
                          <a:spcPct val="115000"/>
                        </a:lnSpc>
                        <a:spcAft>
                          <a:spcPts val="0"/>
                        </a:spcAft>
                      </a:pPr>
                      <a:r>
                        <a:rPr lang="es-MX" sz="1400" dirty="0">
                          <a:effectLst/>
                        </a:rPr>
                        <a:t>170</a:t>
                      </a:r>
                      <a:endParaRPr lang="es-MX" sz="1400" dirty="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a:effectLst/>
                        </a:rPr>
                        <a:t>Trámite de título y cédula profesional</a:t>
                      </a:r>
                      <a:endParaRPr lang="es-MX" sz="140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a:effectLst/>
                        </a:rPr>
                        <a:t>397</a:t>
                      </a:r>
                      <a:endParaRPr lang="es-MX" sz="140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a:effectLst/>
                        </a:rPr>
                        <a:t>234%</a:t>
                      </a:r>
                      <a:endParaRPr lang="es-MX" sz="1400">
                        <a:effectLst/>
                        <a:latin typeface="Calibri"/>
                        <a:ea typeface="Calibri"/>
                        <a:cs typeface="Times New Roman"/>
                      </a:endParaRPr>
                    </a:p>
                  </a:txBody>
                  <a:tcPr marL="23661" marR="23661" marT="0" marB="0" anchor="ctr"/>
                </a:tc>
                <a:tc vMerge="1">
                  <a:txBody>
                    <a:bodyPr/>
                    <a:lstStyle/>
                    <a:p>
                      <a:endParaRPr lang="es-MX"/>
                    </a:p>
                  </a:txBody>
                  <a:tcPr/>
                </a:tc>
                <a:extLst>
                  <a:ext uri="{0D108BD9-81ED-4DB2-BD59-A6C34878D82A}">
                    <a16:rowId xmlns:a16="http://schemas.microsoft.com/office/drawing/2014/main" val="10008"/>
                  </a:ext>
                </a:extLst>
              </a:tr>
              <a:tr h="479715">
                <a:tc rowSpan="3">
                  <a:txBody>
                    <a:bodyPr/>
                    <a:lstStyle/>
                    <a:p>
                      <a:pPr algn="l">
                        <a:lnSpc>
                          <a:spcPct val="115000"/>
                        </a:lnSpc>
                        <a:spcAft>
                          <a:spcPts val="0"/>
                        </a:spcAft>
                      </a:pPr>
                      <a:r>
                        <a:rPr lang="es-MX" sz="1400" dirty="0">
                          <a:effectLst/>
                        </a:rPr>
                        <a:t>39. Sueldos, Salarios y Prestaciones Proporcionadas</a:t>
                      </a:r>
                      <a:endParaRPr lang="es-MX" sz="1400" dirty="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a:effectLst/>
                        </a:rPr>
                        <a:t>24</a:t>
                      </a:r>
                      <a:endParaRPr lang="es-MX" sz="140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a:effectLst/>
                        </a:rPr>
                        <a:t>Elaboración oportuna de nómina ordinaria</a:t>
                      </a:r>
                      <a:endParaRPr lang="es-MX" sz="140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a:effectLst/>
                        </a:rPr>
                        <a:t>24</a:t>
                      </a:r>
                      <a:endParaRPr lang="es-MX" sz="140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a:effectLst/>
                        </a:rPr>
                        <a:t>100%</a:t>
                      </a:r>
                      <a:endParaRPr lang="es-MX" sz="1400">
                        <a:effectLst/>
                        <a:latin typeface="Calibri"/>
                        <a:ea typeface="Calibri"/>
                        <a:cs typeface="Times New Roman"/>
                      </a:endParaRPr>
                    </a:p>
                  </a:txBody>
                  <a:tcPr marL="23661" marR="23661" marT="0" marB="0" anchor="ctr"/>
                </a:tc>
                <a:tc rowSpan="3">
                  <a:txBody>
                    <a:bodyPr/>
                    <a:lstStyle/>
                    <a:p>
                      <a:pPr algn="ctr">
                        <a:lnSpc>
                          <a:spcPct val="115000"/>
                        </a:lnSpc>
                        <a:spcAft>
                          <a:spcPts val="0"/>
                        </a:spcAft>
                      </a:pPr>
                      <a:r>
                        <a:rPr lang="es-MX" sz="1400" dirty="0">
                          <a:effectLst/>
                        </a:rPr>
                        <a:t>84%</a:t>
                      </a:r>
                      <a:endParaRPr lang="es-MX" sz="1400" dirty="0">
                        <a:effectLst/>
                        <a:latin typeface="Calibri"/>
                        <a:ea typeface="Calibri"/>
                        <a:cs typeface="Times New Roman"/>
                      </a:endParaRPr>
                    </a:p>
                  </a:txBody>
                  <a:tcPr marL="23661" marR="23661" marT="0" marB="0" anchor="ctr"/>
                </a:tc>
                <a:extLst>
                  <a:ext uri="{0D108BD9-81ED-4DB2-BD59-A6C34878D82A}">
                    <a16:rowId xmlns:a16="http://schemas.microsoft.com/office/drawing/2014/main" val="10009"/>
                  </a:ext>
                </a:extLst>
              </a:tr>
              <a:tr h="479715">
                <a:tc vMerge="1">
                  <a:txBody>
                    <a:bodyPr/>
                    <a:lstStyle/>
                    <a:p>
                      <a:endParaRPr lang="es-MX"/>
                    </a:p>
                  </a:txBody>
                  <a:tcPr/>
                </a:tc>
                <a:tc>
                  <a:txBody>
                    <a:bodyPr/>
                    <a:lstStyle/>
                    <a:p>
                      <a:pPr algn="ctr">
                        <a:lnSpc>
                          <a:spcPct val="115000"/>
                        </a:lnSpc>
                        <a:spcAft>
                          <a:spcPts val="0"/>
                        </a:spcAft>
                      </a:pPr>
                      <a:r>
                        <a:rPr lang="es-MX" sz="1400">
                          <a:effectLst/>
                        </a:rPr>
                        <a:t>100</a:t>
                      </a:r>
                      <a:endParaRPr lang="es-MX" sz="140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a:effectLst/>
                        </a:rPr>
                        <a:t>Atención a solicitud de prestaciones</a:t>
                      </a:r>
                      <a:endParaRPr lang="es-MX" sz="140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a:effectLst/>
                        </a:rPr>
                        <a:t>75</a:t>
                      </a:r>
                      <a:endParaRPr lang="es-MX" sz="140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a:effectLst/>
                        </a:rPr>
                        <a:t>75%</a:t>
                      </a:r>
                      <a:endParaRPr lang="es-MX" sz="1400">
                        <a:effectLst/>
                        <a:latin typeface="Calibri"/>
                        <a:ea typeface="Calibri"/>
                        <a:cs typeface="Times New Roman"/>
                      </a:endParaRPr>
                    </a:p>
                  </a:txBody>
                  <a:tcPr marL="23661" marR="23661" marT="0" marB="0" anchor="ctr"/>
                </a:tc>
                <a:tc vMerge="1">
                  <a:txBody>
                    <a:bodyPr/>
                    <a:lstStyle/>
                    <a:p>
                      <a:endParaRPr lang="es-MX"/>
                    </a:p>
                  </a:txBody>
                  <a:tcPr/>
                </a:tc>
                <a:extLst>
                  <a:ext uri="{0D108BD9-81ED-4DB2-BD59-A6C34878D82A}">
                    <a16:rowId xmlns:a16="http://schemas.microsoft.com/office/drawing/2014/main" val="10010"/>
                  </a:ext>
                </a:extLst>
              </a:tr>
              <a:tr h="719573">
                <a:tc vMerge="1">
                  <a:txBody>
                    <a:bodyPr/>
                    <a:lstStyle/>
                    <a:p>
                      <a:endParaRPr lang="es-MX"/>
                    </a:p>
                  </a:txBody>
                  <a:tcPr/>
                </a:tc>
                <a:tc>
                  <a:txBody>
                    <a:bodyPr/>
                    <a:lstStyle/>
                    <a:p>
                      <a:pPr algn="ctr">
                        <a:lnSpc>
                          <a:spcPct val="115000"/>
                        </a:lnSpc>
                        <a:spcAft>
                          <a:spcPts val="0"/>
                        </a:spcAft>
                      </a:pPr>
                      <a:r>
                        <a:rPr lang="es-MX" sz="1400">
                          <a:effectLst/>
                        </a:rPr>
                        <a:t>9</a:t>
                      </a:r>
                      <a:endParaRPr lang="es-MX" sz="140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a:effectLst/>
                        </a:rPr>
                        <a:t>Elaboración oportuna de nómina extraordinaria</a:t>
                      </a:r>
                      <a:endParaRPr lang="es-MX" sz="140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a:effectLst/>
                        </a:rPr>
                        <a:t>7</a:t>
                      </a:r>
                      <a:endParaRPr lang="es-MX" sz="140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dirty="0">
                          <a:effectLst/>
                        </a:rPr>
                        <a:t>78%</a:t>
                      </a:r>
                      <a:endParaRPr lang="es-MX" sz="1400" dirty="0">
                        <a:effectLst/>
                        <a:latin typeface="Calibri"/>
                        <a:ea typeface="Calibri"/>
                        <a:cs typeface="Times New Roman"/>
                      </a:endParaRPr>
                    </a:p>
                  </a:txBody>
                  <a:tcPr marL="23661" marR="23661" marT="0" marB="0" anchor="ctr"/>
                </a:tc>
                <a:tc vMerge="1">
                  <a:txBody>
                    <a:bodyPr/>
                    <a:lstStyle/>
                    <a:p>
                      <a:endParaRPr lang="es-MX"/>
                    </a:p>
                  </a:txBody>
                  <a:tcPr/>
                </a:tc>
                <a:extLst>
                  <a:ext uri="{0D108BD9-81ED-4DB2-BD59-A6C34878D82A}">
                    <a16:rowId xmlns:a16="http://schemas.microsoft.com/office/drawing/2014/main" val="10011"/>
                  </a:ext>
                </a:extLst>
              </a:tr>
            </a:tbl>
          </a:graphicData>
        </a:graphic>
      </p:graphicFrame>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6991685" y="265212"/>
            <a:ext cx="1396740" cy="859532"/>
          </a:xfrm>
          <a:prstGeom prst="rect">
            <a:avLst/>
          </a:prstGeom>
        </p:spPr>
      </p:pic>
    </p:spTree>
    <p:extLst>
      <p:ext uri="{BB962C8B-B14F-4D97-AF65-F5344CB8AC3E}">
        <p14:creationId xmlns:p14="http://schemas.microsoft.com/office/powerpoint/2010/main" val="2535508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6991685" y="265212"/>
            <a:ext cx="1396740" cy="859532"/>
          </a:xfrm>
          <a:prstGeom prst="rect">
            <a:avLst/>
          </a:prstGeom>
        </p:spPr>
      </p:pic>
      <p:sp>
        <p:nvSpPr>
          <p:cNvPr id="2" name="1 CuadroTexto"/>
          <p:cNvSpPr txBox="1"/>
          <p:nvPr/>
        </p:nvSpPr>
        <p:spPr>
          <a:xfrm>
            <a:off x="399379" y="3758923"/>
            <a:ext cx="1539766" cy="369332"/>
          </a:xfrm>
          <a:prstGeom prst="rect">
            <a:avLst/>
          </a:prstGeom>
          <a:noFill/>
        </p:spPr>
        <p:txBody>
          <a:bodyPr wrap="square" rtlCol="0">
            <a:spAutoFit/>
          </a:bodyPr>
          <a:lstStyle/>
          <a:p>
            <a:pPr algn="ctr"/>
            <a:r>
              <a:rPr lang="es-MX" b="1" dirty="0">
                <a:solidFill>
                  <a:schemeClr val="bg1"/>
                </a:solidFill>
              </a:rPr>
              <a:t>NUTRI-CER</a:t>
            </a:r>
          </a:p>
        </p:txBody>
      </p:sp>
      <p:graphicFrame>
        <p:nvGraphicFramePr>
          <p:cNvPr id="4" name="3 Tabla"/>
          <p:cNvGraphicFramePr>
            <a:graphicFrameLocks noGrp="1"/>
          </p:cNvGraphicFramePr>
          <p:nvPr>
            <p:extLst/>
          </p:nvPr>
        </p:nvGraphicFramePr>
        <p:xfrm>
          <a:off x="179512" y="1484784"/>
          <a:ext cx="8136906" cy="3960439"/>
        </p:xfrm>
        <a:graphic>
          <a:graphicData uri="http://schemas.openxmlformats.org/drawingml/2006/table">
            <a:tbl>
              <a:tblPr firstRow="1" firstCol="1" bandRow="1">
                <a:tableStyleId>{5C22544A-7EE6-4342-B048-85BDC9FD1C3A}</a:tableStyleId>
              </a:tblPr>
              <a:tblGrid>
                <a:gridCol w="2016224">
                  <a:extLst>
                    <a:ext uri="{9D8B030D-6E8A-4147-A177-3AD203B41FA5}">
                      <a16:colId xmlns:a16="http://schemas.microsoft.com/office/drawing/2014/main" val="20000"/>
                    </a:ext>
                  </a:extLst>
                </a:gridCol>
                <a:gridCol w="859751">
                  <a:extLst>
                    <a:ext uri="{9D8B030D-6E8A-4147-A177-3AD203B41FA5}">
                      <a16:colId xmlns:a16="http://schemas.microsoft.com/office/drawing/2014/main" val="20001"/>
                    </a:ext>
                  </a:extLst>
                </a:gridCol>
                <a:gridCol w="1821240">
                  <a:extLst>
                    <a:ext uri="{9D8B030D-6E8A-4147-A177-3AD203B41FA5}">
                      <a16:colId xmlns:a16="http://schemas.microsoft.com/office/drawing/2014/main" val="20002"/>
                    </a:ext>
                  </a:extLst>
                </a:gridCol>
                <a:gridCol w="1062024">
                  <a:extLst>
                    <a:ext uri="{9D8B030D-6E8A-4147-A177-3AD203B41FA5}">
                      <a16:colId xmlns:a16="http://schemas.microsoft.com/office/drawing/2014/main" val="20003"/>
                    </a:ext>
                  </a:extLst>
                </a:gridCol>
                <a:gridCol w="1062024">
                  <a:extLst>
                    <a:ext uri="{9D8B030D-6E8A-4147-A177-3AD203B41FA5}">
                      <a16:colId xmlns:a16="http://schemas.microsoft.com/office/drawing/2014/main" val="20004"/>
                    </a:ext>
                  </a:extLst>
                </a:gridCol>
                <a:gridCol w="1315643">
                  <a:extLst>
                    <a:ext uri="{9D8B030D-6E8A-4147-A177-3AD203B41FA5}">
                      <a16:colId xmlns:a16="http://schemas.microsoft.com/office/drawing/2014/main" val="20005"/>
                    </a:ext>
                  </a:extLst>
                </a:gridCol>
              </a:tblGrid>
              <a:tr h="776057">
                <a:tc>
                  <a:txBody>
                    <a:bodyPr/>
                    <a:lstStyle/>
                    <a:p>
                      <a:pPr marL="0" algn="ctr" defTabSz="914400" rtl="0" eaLnBrk="1" latinLnBrk="0" hangingPunct="1">
                        <a:lnSpc>
                          <a:spcPct val="115000"/>
                        </a:lnSpc>
                        <a:spcAft>
                          <a:spcPts val="0"/>
                        </a:spcAft>
                      </a:pPr>
                      <a:r>
                        <a:rPr lang="es-MX" sz="1400" kern="1200" dirty="0">
                          <a:effectLst/>
                        </a:rPr>
                        <a:t>PROGRAMAS DEL POA 2018 ITST</a:t>
                      </a:r>
                      <a:endParaRPr lang="es-MX" sz="1400" kern="1200" dirty="0">
                        <a:solidFill>
                          <a:schemeClr val="dk1"/>
                        </a:solidFill>
                        <a:effectLst/>
                        <a:latin typeface="+mn-lt"/>
                        <a:ea typeface="+mn-ea"/>
                        <a:cs typeface="+mn-cs"/>
                      </a:endParaRPr>
                    </a:p>
                  </a:txBody>
                  <a:tcPr marL="23661" marR="23661" marT="0" marB="0" anchor="ctr"/>
                </a:tc>
                <a:tc>
                  <a:txBody>
                    <a:bodyPr/>
                    <a:lstStyle/>
                    <a:p>
                      <a:pPr marL="0" algn="ctr" defTabSz="914400" rtl="0" eaLnBrk="1" latinLnBrk="0" hangingPunct="1">
                        <a:lnSpc>
                          <a:spcPct val="115000"/>
                        </a:lnSpc>
                        <a:spcAft>
                          <a:spcPts val="0"/>
                        </a:spcAft>
                      </a:pPr>
                      <a:r>
                        <a:rPr lang="es-MX" sz="1400" kern="1200" dirty="0">
                          <a:effectLst/>
                        </a:rPr>
                        <a:t>META ANUAL</a:t>
                      </a:r>
                      <a:endParaRPr lang="es-MX" sz="1400" kern="1200" dirty="0">
                        <a:solidFill>
                          <a:schemeClr val="dk1"/>
                        </a:solidFill>
                        <a:effectLst/>
                        <a:latin typeface="+mn-lt"/>
                        <a:ea typeface="+mn-ea"/>
                        <a:cs typeface="+mn-cs"/>
                      </a:endParaRPr>
                    </a:p>
                  </a:txBody>
                  <a:tcPr marL="23661" marR="23661" marT="0" marB="0" anchor="ctr"/>
                </a:tc>
                <a:tc>
                  <a:txBody>
                    <a:bodyPr/>
                    <a:lstStyle/>
                    <a:p>
                      <a:pPr marL="0" algn="ctr" defTabSz="914400" rtl="0" eaLnBrk="1" latinLnBrk="0" hangingPunct="1">
                        <a:lnSpc>
                          <a:spcPct val="115000"/>
                        </a:lnSpc>
                        <a:spcAft>
                          <a:spcPts val="0"/>
                        </a:spcAft>
                      </a:pPr>
                      <a:r>
                        <a:rPr lang="es-MX" sz="1400" kern="1200">
                          <a:effectLst/>
                        </a:rPr>
                        <a:t>UNIDAD DE MEDIDA</a:t>
                      </a:r>
                      <a:endParaRPr lang="es-MX" sz="1400" kern="1200">
                        <a:solidFill>
                          <a:schemeClr val="dk1"/>
                        </a:solidFill>
                        <a:effectLst/>
                        <a:latin typeface="+mn-lt"/>
                        <a:ea typeface="+mn-ea"/>
                        <a:cs typeface="+mn-cs"/>
                      </a:endParaRPr>
                    </a:p>
                  </a:txBody>
                  <a:tcPr marL="23661" marR="23661" marT="0" marB="0" anchor="ctr"/>
                </a:tc>
                <a:tc>
                  <a:txBody>
                    <a:bodyPr/>
                    <a:lstStyle/>
                    <a:p>
                      <a:pPr marL="0" algn="ctr" defTabSz="914400" rtl="0" eaLnBrk="1" latinLnBrk="0" hangingPunct="1">
                        <a:lnSpc>
                          <a:spcPct val="115000"/>
                        </a:lnSpc>
                        <a:spcAft>
                          <a:spcPts val="0"/>
                        </a:spcAft>
                      </a:pPr>
                      <a:r>
                        <a:rPr lang="es-MX" sz="1400" kern="1200">
                          <a:effectLst/>
                        </a:rPr>
                        <a:t>META LOGRADA AL PERIODO</a:t>
                      </a:r>
                      <a:endParaRPr lang="es-MX" sz="1400" kern="1200">
                        <a:solidFill>
                          <a:schemeClr val="dk1"/>
                        </a:solidFill>
                        <a:effectLst/>
                        <a:latin typeface="+mn-lt"/>
                        <a:ea typeface="+mn-ea"/>
                        <a:cs typeface="+mn-cs"/>
                      </a:endParaRPr>
                    </a:p>
                  </a:txBody>
                  <a:tcPr marL="23661" marR="23661" marT="0" marB="0" anchor="ctr"/>
                </a:tc>
                <a:tc>
                  <a:txBody>
                    <a:bodyPr/>
                    <a:lstStyle/>
                    <a:p>
                      <a:pPr marL="0" algn="ctr" defTabSz="914400" rtl="0" eaLnBrk="1" latinLnBrk="0" hangingPunct="1">
                        <a:lnSpc>
                          <a:spcPct val="115000"/>
                        </a:lnSpc>
                        <a:spcAft>
                          <a:spcPts val="0"/>
                        </a:spcAft>
                      </a:pPr>
                      <a:r>
                        <a:rPr lang="es-MX" sz="1400" kern="1200" dirty="0">
                          <a:effectLst/>
                        </a:rPr>
                        <a:t>% AVANCE DE LA META AL PERIODO</a:t>
                      </a:r>
                      <a:endParaRPr lang="es-MX" sz="1400" kern="1200" dirty="0">
                        <a:solidFill>
                          <a:schemeClr val="dk1"/>
                        </a:solidFill>
                        <a:effectLst/>
                        <a:latin typeface="+mn-lt"/>
                        <a:ea typeface="+mn-ea"/>
                        <a:cs typeface="+mn-cs"/>
                      </a:endParaRPr>
                    </a:p>
                  </a:txBody>
                  <a:tcPr marL="23661" marR="23661" marT="0" marB="0" anchor="ctr"/>
                </a:tc>
                <a:tc>
                  <a:txBody>
                    <a:bodyPr/>
                    <a:lstStyle/>
                    <a:p>
                      <a:pPr marL="0" algn="ctr" defTabSz="914400" rtl="0" eaLnBrk="1" latinLnBrk="0" hangingPunct="1">
                        <a:lnSpc>
                          <a:spcPct val="115000"/>
                        </a:lnSpc>
                        <a:spcAft>
                          <a:spcPts val="0"/>
                        </a:spcAft>
                      </a:pPr>
                      <a:r>
                        <a:rPr lang="es-MX" sz="1400" kern="1200" dirty="0">
                          <a:effectLst/>
                        </a:rPr>
                        <a:t>% AVANCE ANUAL DEL PROGRAMA</a:t>
                      </a:r>
                      <a:endParaRPr lang="es-MX" sz="1400" kern="1200" dirty="0">
                        <a:solidFill>
                          <a:schemeClr val="dk1"/>
                        </a:solidFill>
                        <a:effectLst/>
                        <a:latin typeface="+mn-lt"/>
                        <a:ea typeface="+mn-ea"/>
                        <a:cs typeface="+mn-cs"/>
                      </a:endParaRPr>
                    </a:p>
                  </a:txBody>
                  <a:tcPr marL="23661" marR="23661" marT="0" marB="0" anchor="ctr"/>
                </a:tc>
                <a:extLst>
                  <a:ext uri="{0D108BD9-81ED-4DB2-BD59-A6C34878D82A}">
                    <a16:rowId xmlns:a16="http://schemas.microsoft.com/office/drawing/2014/main" val="10000"/>
                  </a:ext>
                </a:extLst>
              </a:tr>
              <a:tr h="517371">
                <a:tc>
                  <a:txBody>
                    <a:bodyPr/>
                    <a:lstStyle/>
                    <a:p>
                      <a:pPr algn="l">
                        <a:lnSpc>
                          <a:spcPct val="115000"/>
                        </a:lnSpc>
                        <a:spcAft>
                          <a:spcPts val="0"/>
                        </a:spcAft>
                      </a:pPr>
                      <a:r>
                        <a:rPr lang="es-MX" sz="1400" dirty="0">
                          <a:effectLst/>
                        </a:rPr>
                        <a:t>40. Servicios Básicos</a:t>
                      </a:r>
                      <a:endParaRPr lang="es-MX" sz="1400" dirty="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dirty="0">
                          <a:effectLst/>
                        </a:rPr>
                        <a:t>12</a:t>
                      </a:r>
                      <a:endParaRPr lang="es-MX" sz="1400" dirty="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a:effectLst/>
                        </a:rPr>
                        <a:t>Servicio básico proporcionado</a:t>
                      </a:r>
                      <a:endParaRPr lang="es-MX" sz="140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a:effectLst/>
                        </a:rPr>
                        <a:t>12</a:t>
                      </a:r>
                      <a:endParaRPr lang="es-MX" sz="140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a:effectLst/>
                        </a:rPr>
                        <a:t>100%</a:t>
                      </a:r>
                      <a:endParaRPr lang="es-MX" sz="140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dirty="0">
                          <a:effectLst/>
                        </a:rPr>
                        <a:t>100%</a:t>
                      </a:r>
                      <a:endParaRPr lang="es-MX" sz="1400" dirty="0">
                        <a:effectLst/>
                        <a:latin typeface="Calibri"/>
                        <a:ea typeface="Calibri"/>
                        <a:cs typeface="Times New Roman"/>
                      </a:endParaRPr>
                    </a:p>
                  </a:txBody>
                  <a:tcPr marL="23661" marR="23661" marT="0" marB="0" anchor="ctr"/>
                </a:tc>
                <a:extLst>
                  <a:ext uri="{0D108BD9-81ED-4DB2-BD59-A6C34878D82A}">
                    <a16:rowId xmlns:a16="http://schemas.microsoft.com/office/drawing/2014/main" val="10001"/>
                  </a:ext>
                </a:extLst>
              </a:tr>
              <a:tr h="382563">
                <a:tc rowSpan="2">
                  <a:txBody>
                    <a:bodyPr/>
                    <a:lstStyle/>
                    <a:p>
                      <a:pPr algn="l">
                        <a:lnSpc>
                          <a:spcPct val="115000"/>
                        </a:lnSpc>
                        <a:spcAft>
                          <a:spcPts val="0"/>
                        </a:spcAft>
                      </a:pPr>
                      <a:r>
                        <a:rPr lang="es-MX" sz="1400" dirty="0">
                          <a:effectLst/>
                        </a:rPr>
                        <a:t>41.</a:t>
                      </a:r>
                      <a:r>
                        <a:rPr lang="es-MX" sz="1400" baseline="0" dirty="0">
                          <a:effectLst/>
                        </a:rPr>
                        <a:t> </a:t>
                      </a:r>
                      <a:r>
                        <a:rPr lang="es-MX" sz="1400" dirty="0">
                          <a:effectLst/>
                        </a:rPr>
                        <a:t>Materiales Diversos de Oficina</a:t>
                      </a:r>
                      <a:endParaRPr lang="es-MX" sz="1400" dirty="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a:effectLst/>
                        </a:rPr>
                        <a:t>4</a:t>
                      </a:r>
                      <a:endParaRPr lang="es-MX" sz="140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a:effectLst/>
                        </a:rPr>
                        <a:t>Paquete adquirido</a:t>
                      </a:r>
                      <a:endParaRPr lang="es-MX" sz="140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a:effectLst/>
                        </a:rPr>
                        <a:t>4</a:t>
                      </a:r>
                      <a:endParaRPr lang="es-MX" sz="140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a:effectLst/>
                        </a:rPr>
                        <a:t>100%</a:t>
                      </a:r>
                      <a:endParaRPr lang="es-MX" sz="1400">
                        <a:effectLst/>
                        <a:latin typeface="Calibri"/>
                        <a:ea typeface="Calibri"/>
                        <a:cs typeface="Times New Roman"/>
                      </a:endParaRPr>
                    </a:p>
                  </a:txBody>
                  <a:tcPr marL="23661" marR="23661" marT="0" marB="0" anchor="ctr"/>
                </a:tc>
                <a:tc rowSpan="2">
                  <a:txBody>
                    <a:bodyPr/>
                    <a:lstStyle/>
                    <a:p>
                      <a:pPr algn="ctr">
                        <a:lnSpc>
                          <a:spcPct val="115000"/>
                        </a:lnSpc>
                        <a:spcAft>
                          <a:spcPts val="0"/>
                        </a:spcAft>
                      </a:pPr>
                      <a:r>
                        <a:rPr lang="es-MX" sz="1400" dirty="0">
                          <a:effectLst/>
                        </a:rPr>
                        <a:t>100%</a:t>
                      </a:r>
                      <a:endParaRPr lang="es-MX" sz="1400" dirty="0">
                        <a:effectLst/>
                        <a:latin typeface="Calibri"/>
                        <a:ea typeface="Calibri"/>
                        <a:cs typeface="Times New Roman"/>
                      </a:endParaRPr>
                    </a:p>
                  </a:txBody>
                  <a:tcPr marL="23661" marR="23661" marT="0" marB="0" anchor="ctr"/>
                </a:tc>
                <a:extLst>
                  <a:ext uri="{0D108BD9-81ED-4DB2-BD59-A6C34878D82A}">
                    <a16:rowId xmlns:a16="http://schemas.microsoft.com/office/drawing/2014/main" val="10002"/>
                  </a:ext>
                </a:extLst>
              </a:tr>
              <a:tr h="258686">
                <a:tc vMerge="1">
                  <a:txBody>
                    <a:bodyPr/>
                    <a:lstStyle/>
                    <a:p>
                      <a:endParaRPr lang="es-MX"/>
                    </a:p>
                  </a:txBody>
                  <a:tcPr/>
                </a:tc>
                <a:tc>
                  <a:txBody>
                    <a:bodyPr/>
                    <a:lstStyle/>
                    <a:p>
                      <a:pPr algn="ctr">
                        <a:lnSpc>
                          <a:spcPct val="115000"/>
                        </a:lnSpc>
                        <a:spcAft>
                          <a:spcPts val="0"/>
                        </a:spcAft>
                      </a:pPr>
                      <a:r>
                        <a:rPr lang="es-MX" sz="1400">
                          <a:effectLst/>
                        </a:rPr>
                        <a:t>200</a:t>
                      </a:r>
                      <a:endParaRPr lang="es-MX" sz="140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a:effectLst/>
                        </a:rPr>
                        <a:t>Solicitud atendida</a:t>
                      </a:r>
                      <a:endParaRPr lang="es-MX" sz="140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a:effectLst/>
                        </a:rPr>
                        <a:t>200</a:t>
                      </a:r>
                      <a:endParaRPr lang="es-MX" sz="140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a:effectLst/>
                        </a:rPr>
                        <a:t>100%</a:t>
                      </a:r>
                      <a:endParaRPr lang="es-MX" sz="1400">
                        <a:effectLst/>
                        <a:latin typeface="Calibri"/>
                        <a:ea typeface="Calibri"/>
                        <a:cs typeface="Times New Roman"/>
                      </a:endParaRPr>
                    </a:p>
                  </a:txBody>
                  <a:tcPr marL="23661" marR="23661" marT="0" marB="0" anchor="ctr"/>
                </a:tc>
                <a:tc vMerge="1">
                  <a:txBody>
                    <a:bodyPr/>
                    <a:lstStyle/>
                    <a:p>
                      <a:endParaRPr lang="es-MX"/>
                    </a:p>
                  </a:txBody>
                  <a:tcPr/>
                </a:tc>
                <a:extLst>
                  <a:ext uri="{0D108BD9-81ED-4DB2-BD59-A6C34878D82A}">
                    <a16:rowId xmlns:a16="http://schemas.microsoft.com/office/drawing/2014/main" val="10003"/>
                  </a:ext>
                </a:extLst>
              </a:tr>
              <a:tr h="517371">
                <a:tc>
                  <a:txBody>
                    <a:bodyPr/>
                    <a:lstStyle/>
                    <a:p>
                      <a:pPr algn="l">
                        <a:lnSpc>
                          <a:spcPct val="115000"/>
                        </a:lnSpc>
                        <a:spcAft>
                          <a:spcPts val="0"/>
                        </a:spcAft>
                      </a:pPr>
                      <a:r>
                        <a:rPr lang="es-MX" sz="1400" dirty="0">
                          <a:effectLst/>
                        </a:rPr>
                        <a:t>42.</a:t>
                      </a:r>
                      <a:r>
                        <a:rPr lang="es-MX" sz="1400" baseline="0" dirty="0">
                          <a:effectLst/>
                        </a:rPr>
                        <a:t> </a:t>
                      </a:r>
                      <a:r>
                        <a:rPr lang="es-MX" sz="1400" dirty="0">
                          <a:effectLst/>
                        </a:rPr>
                        <a:t>Semana de Aniversario</a:t>
                      </a:r>
                      <a:endParaRPr lang="es-MX" sz="1400" dirty="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dirty="0">
                          <a:effectLst/>
                        </a:rPr>
                        <a:t>1</a:t>
                      </a:r>
                      <a:endParaRPr lang="es-MX" sz="1400" dirty="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dirty="0">
                          <a:effectLst/>
                        </a:rPr>
                        <a:t>Evento realizado</a:t>
                      </a:r>
                      <a:endParaRPr lang="es-MX" sz="1400" dirty="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a:effectLst/>
                        </a:rPr>
                        <a:t>1</a:t>
                      </a:r>
                      <a:endParaRPr lang="es-MX" sz="140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a:effectLst/>
                        </a:rPr>
                        <a:t>100%</a:t>
                      </a:r>
                      <a:endParaRPr lang="es-MX" sz="140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dirty="0">
                          <a:effectLst/>
                        </a:rPr>
                        <a:t>100%</a:t>
                      </a:r>
                      <a:endParaRPr lang="es-MX" sz="1400" dirty="0">
                        <a:effectLst/>
                        <a:latin typeface="Calibri"/>
                        <a:ea typeface="Calibri"/>
                        <a:cs typeface="Times New Roman"/>
                      </a:endParaRPr>
                    </a:p>
                  </a:txBody>
                  <a:tcPr marL="23661" marR="23661" marT="0" marB="0" anchor="ctr"/>
                </a:tc>
                <a:extLst>
                  <a:ext uri="{0D108BD9-81ED-4DB2-BD59-A6C34878D82A}">
                    <a16:rowId xmlns:a16="http://schemas.microsoft.com/office/drawing/2014/main" val="10004"/>
                  </a:ext>
                </a:extLst>
              </a:tr>
              <a:tr h="732334">
                <a:tc>
                  <a:txBody>
                    <a:bodyPr/>
                    <a:lstStyle/>
                    <a:p>
                      <a:pPr algn="l">
                        <a:lnSpc>
                          <a:spcPct val="115000"/>
                        </a:lnSpc>
                        <a:spcAft>
                          <a:spcPts val="0"/>
                        </a:spcAft>
                      </a:pPr>
                      <a:r>
                        <a:rPr lang="es-MX" sz="1400" dirty="0">
                          <a:effectLst/>
                        </a:rPr>
                        <a:t>43. Documentos de Gestión de Recursos</a:t>
                      </a:r>
                      <a:endParaRPr lang="es-MX" sz="1400" dirty="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a:effectLst/>
                        </a:rPr>
                        <a:t>5</a:t>
                      </a:r>
                      <a:endParaRPr lang="es-MX" sz="140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a:effectLst/>
                        </a:rPr>
                        <a:t>Documento entregado</a:t>
                      </a:r>
                      <a:endParaRPr lang="es-MX" sz="140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a:effectLst/>
                        </a:rPr>
                        <a:t>3</a:t>
                      </a:r>
                      <a:endParaRPr lang="es-MX" sz="140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a:effectLst/>
                        </a:rPr>
                        <a:t>60%</a:t>
                      </a:r>
                      <a:endParaRPr lang="es-MX" sz="140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dirty="0">
                          <a:effectLst/>
                        </a:rPr>
                        <a:t>60%</a:t>
                      </a:r>
                      <a:endParaRPr lang="es-MX" sz="1400" dirty="0">
                        <a:effectLst/>
                        <a:latin typeface="Calibri"/>
                        <a:ea typeface="Calibri"/>
                        <a:cs typeface="Times New Roman"/>
                      </a:endParaRPr>
                    </a:p>
                  </a:txBody>
                  <a:tcPr marL="23661" marR="23661" marT="0" marB="0" anchor="ctr"/>
                </a:tc>
                <a:extLst>
                  <a:ext uri="{0D108BD9-81ED-4DB2-BD59-A6C34878D82A}">
                    <a16:rowId xmlns:a16="http://schemas.microsoft.com/office/drawing/2014/main" val="10005"/>
                  </a:ext>
                </a:extLst>
              </a:tr>
              <a:tr h="776057">
                <a:tc>
                  <a:txBody>
                    <a:bodyPr/>
                    <a:lstStyle/>
                    <a:p>
                      <a:pPr algn="l">
                        <a:lnSpc>
                          <a:spcPct val="115000"/>
                        </a:lnSpc>
                        <a:spcAft>
                          <a:spcPts val="0"/>
                        </a:spcAft>
                      </a:pPr>
                      <a:r>
                        <a:rPr lang="es-MX" sz="1400" dirty="0">
                          <a:effectLst/>
                        </a:rPr>
                        <a:t>44. Gestión y Representación Institucional</a:t>
                      </a:r>
                      <a:endParaRPr lang="es-MX" sz="1400" dirty="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a:effectLst/>
                        </a:rPr>
                        <a:t>12</a:t>
                      </a:r>
                      <a:endParaRPr lang="es-MX" sz="140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a:effectLst/>
                        </a:rPr>
                        <a:t>Operación del instituto</a:t>
                      </a:r>
                      <a:endParaRPr lang="es-MX" sz="140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a:effectLst/>
                        </a:rPr>
                        <a:t>12</a:t>
                      </a:r>
                      <a:endParaRPr lang="es-MX" sz="140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dirty="0">
                          <a:effectLst/>
                        </a:rPr>
                        <a:t>100%</a:t>
                      </a:r>
                      <a:endParaRPr lang="es-MX" sz="1400" dirty="0">
                        <a:effectLst/>
                        <a:latin typeface="Calibri"/>
                        <a:ea typeface="Calibri"/>
                        <a:cs typeface="Times New Roman"/>
                      </a:endParaRPr>
                    </a:p>
                  </a:txBody>
                  <a:tcPr marL="23661" marR="23661" marT="0" marB="0" anchor="ctr"/>
                </a:tc>
                <a:tc>
                  <a:txBody>
                    <a:bodyPr/>
                    <a:lstStyle/>
                    <a:p>
                      <a:pPr algn="ctr">
                        <a:lnSpc>
                          <a:spcPct val="115000"/>
                        </a:lnSpc>
                        <a:spcAft>
                          <a:spcPts val="0"/>
                        </a:spcAft>
                      </a:pPr>
                      <a:r>
                        <a:rPr lang="es-MX" sz="1400" dirty="0">
                          <a:effectLst/>
                        </a:rPr>
                        <a:t>100%</a:t>
                      </a:r>
                      <a:endParaRPr lang="es-MX" sz="1400" dirty="0">
                        <a:effectLst/>
                        <a:latin typeface="Calibri"/>
                        <a:ea typeface="Calibri"/>
                        <a:cs typeface="Times New Roman"/>
                      </a:endParaRPr>
                    </a:p>
                  </a:txBody>
                  <a:tcPr marL="23661" marR="23661" marT="0"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5555392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6991685" y="265212"/>
            <a:ext cx="1396740" cy="859532"/>
          </a:xfrm>
          <a:prstGeom prst="rect">
            <a:avLst/>
          </a:prstGeom>
        </p:spPr>
      </p:pic>
      <p:sp>
        <p:nvSpPr>
          <p:cNvPr id="2" name="1 CuadroTexto"/>
          <p:cNvSpPr txBox="1"/>
          <p:nvPr/>
        </p:nvSpPr>
        <p:spPr>
          <a:xfrm>
            <a:off x="399379" y="3758923"/>
            <a:ext cx="1539766" cy="369332"/>
          </a:xfrm>
          <a:prstGeom prst="rect">
            <a:avLst/>
          </a:prstGeom>
          <a:noFill/>
        </p:spPr>
        <p:txBody>
          <a:bodyPr wrap="square" rtlCol="0">
            <a:spAutoFit/>
          </a:bodyPr>
          <a:lstStyle/>
          <a:p>
            <a:pPr algn="ctr"/>
            <a:r>
              <a:rPr lang="es-MX" b="1" dirty="0">
                <a:solidFill>
                  <a:schemeClr val="bg1"/>
                </a:solidFill>
              </a:rPr>
              <a:t>NUTRI-CER</a:t>
            </a:r>
          </a:p>
        </p:txBody>
      </p:sp>
      <p:pic>
        <p:nvPicPr>
          <p:cNvPr id="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4476" t="18237" r="35798" b="5208"/>
          <a:stretch/>
        </p:blipFill>
        <p:spPr bwMode="auto">
          <a:xfrm>
            <a:off x="323528" y="1628800"/>
            <a:ext cx="3444152" cy="480804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4261" t="22136" r="35579" b="8332"/>
          <a:stretch/>
        </p:blipFill>
        <p:spPr bwMode="auto">
          <a:xfrm>
            <a:off x="4283968" y="1628800"/>
            <a:ext cx="3735185" cy="48412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5 Rectángulo"/>
          <p:cNvSpPr/>
          <p:nvPr/>
        </p:nvSpPr>
        <p:spPr>
          <a:xfrm>
            <a:off x="1979712" y="732585"/>
            <a:ext cx="4602827" cy="446276"/>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nSpc>
                <a:spcPct val="115000"/>
              </a:lnSpc>
            </a:pPr>
            <a:r>
              <a:rPr lang="es-MX" sz="2000" b="1" dirty="0"/>
              <a:t>42. Semana del XXI Aniversario del ITST</a:t>
            </a:r>
            <a:endParaRPr lang="es-MX" sz="2000" b="1" dirty="0">
              <a:ea typeface="Calibri"/>
              <a:cs typeface="Times New Roman"/>
            </a:endParaRPr>
          </a:p>
        </p:txBody>
      </p:sp>
    </p:spTree>
    <p:extLst>
      <p:ext uri="{BB962C8B-B14F-4D97-AF65-F5344CB8AC3E}">
        <p14:creationId xmlns:p14="http://schemas.microsoft.com/office/powerpoint/2010/main" val="6689673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6991685" y="265212"/>
            <a:ext cx="1396740" cy="859532"/>
          </a:xfrm>
          <a:prstGeom prst="rect">
            <a:avLst/>
          </a:prstGeom>
        </p:spPr>
      </p:pic>
      <p:sp>
        <p:nvSpPr>
          <p:cNvPr id="2" name="1 CuadroTexto"/>
          <p:cNvSpPr txBox="1"/>
          <p:nvPr/>
        </p:nvSpPr>
        <p:spPr>
          <a:xfrm>
            <a:off x="399379" y="3758923"/>
            <a:ext cx="1539766" cy="369332"/>
          </a:xfrm>
          <a:prstGeom prst="rect">
            <a:avLst/>
          </a:prstGeom>
          <a:noFill/>
        </p:spPr>
        <p:txBody>
          <a:bodyPr wrap="square" rtlCol="0">
            <a:spAutoFit/>
          </a:bodyPr>
          <a:lstStyle/>
          <a:p>
            <a:pPr algn="ctr"/>
            <a:r>
              <a:rPr lang="es-MX" b="1" dirty="0">
                <a:solidFill>
                  <a:schemeClr val="bg1"/>
                </a:solidFill>
              </a:rPr>
              <a:t>NUTRI-CER</a:t>
            </a:r>
          </a:p>
        </p:txBody>
      </p:sp>
      <p:graphicFrame>
        <p:nvGraphicFramePr>
          <p:cNvPr id="4" name="3 Tabla"/>
          <p:cNvGraphicFramePr>
            <a:graphicFrameLocks noGrp="1"/>
          </p:cNvGraphicFramePr>
          <p:nvPr>
            <p:extLst/>
          </p:nvPr>
        </p:nvGraphicFramePr>
        <p:xfrm>
          <a:off x="251520" y="1296539"/>
          <a:ext cx="8136905" cy="2953022"/>
        </p:xfrm>
        <a:graphic>
          <a:graphicData uri="http://schemas.openxmlformats.org/drawingml/2006/table">
            <a:tbl>
              <a:tblPr firstRow="1" firstCol="1" bandRow="1">
                <a:tableStyleId>{5C22544A-7EE6-4342-B048-85BDC9FD1C3A}</a:tableStyleId>
              </a:tblPr>
              <a:tblGrid>
                <a:gridCol w="1510385">
                  <a:extLst>
                    <a:ext uri="{9D8B030D-6E8A-4147-A177-3AD203B41FA5}">
                      <a16:colId xmlns:a16="http://schemas.microsoft.com/office/drawing/2014/main" val="20000"/>
                    </a:ext>
                  </a:extLst>
                </a:gridCol>
                <a:gridCol w="1062196">
                  <a:extLst>
                    <a:ext uri="{9D8B030D-6E8A-4147-A177-3AD203B41FA5}">
                      <a16:colId xmlns:a16="http://schemas.microsoft.com/office/drawing/2014/main" val="20001"/>
                    </a:ext>
                  </a:extLst>
                </a:gridCol>
                <a:gridCol w="2124633">
                  <a:extLst>
                    <a:ext uri="{9D8B030D-6E8A-4147-A177-3AD203B41FA5}">
                      <a16:colId xmlns:a16="http://schemas.microsoft.com/office/drawing/2014/main" val="20002"/>
                    </a:ext>
                  </a:extLst>
                </a:gridCol>
                <a:gridCol w="1062025">
                  <a:extLst>
                    <a:ext uri="{9D8B030D-6E8A-4147-A177-3AD203B41FA5}">
                      <a16:colId xmlns:a16="http://schemas.microsoft.com/office/drawing/2014/main" val="20003"/>
                    </a:ext>
                  </a:extLst>
                </a:gridCol>
                <a:gridCol w="1213809">
                  <a:extLst>
                    <a:ext uri="{9D8B030D-6E8A-4147-A177-3AD203B41FA5}">
                      <a16:colId xmlns:a16="http://schemas.microsoft.com/office/drawing/2014/main" val="20004"/>
                    </a:ext>
                  </a:extLst>
                </a:gridCol>
                <a:gridCol w="1163857">
                  <a:extLst>
                    <a:ext uri="{9D8B030D-6E8A-4147-A177-3AD203B41FA5}">
                      <a16:colId xmlns:a16="http://schemas.microsoft.com/office/drawing/2014/main" val="20005"/>
                    </a:ext>
                  </a:extLst>
                </a:gridCol>
              </a:tblGrid>
              <a:tr h="666173">
                <a:tc>
                  <a:txBody>
                    <a:bodyPr/>
                    <a:lstStyle/>
                    <a:p>
                      <a:pPr algn="ctr">
                        <a:lnSpc>
                          <a:spcPct val="115000"/>
                        </a:lnSpc>
                        <a:spcAft>
                          <a:spcPts val="0"/>
                        </a:spcAft>
                      </a:pPr>
                      <a:r>
                        <a:rPr lang="es-MX" sz="1200" dirty="0">
                          <a:effectLst/>
                        </a:rPr>
                        <a:t>PROGRAMAS DEL POA 2018 ITST</a:t>
                      </a:r>
                      <a:endParaRPr lang="es-MX" sz="12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200" dirty="0">
                          <a:effectLst/>
                        </a:rPr>
                        <a:t>META ANUAL</a:t>
                      </a:r>
                      <a:endParaRPr lang="es-MX" sz="12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200" dirty="0">
                          <a:effectLst/>
                        </a:rPr>
                        <a:t>UNIDAD DE MEDIDA</a:t>
                      </a:r>
                      <a:endParaRPr lang="es-MX" sz="12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200" dirty="0">
                          <a:effectLst/>
                        </a:rPr>
                        <a:t>META LOGRADA AL PERIODO</a:t>
                      </a:r>
                      <a:endParaRPr lang="es-MX" sz="12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200" dirty="0">
                          <a:effectLst/>
                        </a:rPr>
                        <a:t>% AVANCE DE LA META AL PERIODO</a:t>
                      </a:r>
                      <a:endParaRPr lang="es-MX" sz="12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200" dirty="0">
                          <a:effectLst/>
                        </a:rPr>
                        <a:t>% AVANCE ANUAL DEL PROGRAMA</a:t>
                      </a:r>
                      <a:endParaRPr lang="es-MX" sz="1200" dirty="0">
                        <a:effectLst/>
                        <a:latin typeface="Calibri"/>
                        <a:ea typeface="Calibri"/>
                        <a:cs typeface="Times New Roman"/>
                      </a:endParaRPr>
                    </a:p>
                  </a:txBody>
                  <a:tcPr marL="44450" marR="44450" marT="0" marB="0" anchor="ctr"/>
                </a:tc>
                <a:extLst>
                  <a:ext uri="{0D108BD9-81ED-4DB2-BD59-A6C34878D82A}">
                    <a16:rowId xmlns:a16="http://schemas.microsoft.com/office/drawing/2014/main" val="10000"/>
                  </a:ext>
                </a:extLst>
              </a:tr>
              <a:tr h="434574">
                <a:tc>
                  <a:txBody>
                    <a:bodyPr/>
                    <a:lstStyle/>
                    <a:p>
                      <a:pPr algn="l">
                        <a:lnSpc>
                          <a:spcPct val="115000"/>
                        </a:lnSpc>
                        <a:spcAft>
                          <a:spcPts val="0"/>
                        </a:spcAft>
                      </a:pPr>
                      <a:r>
                        <a:rPr lang="es-MX" sz="1400" dirty="0">
                          <a:effectLst/>
                        </a:rPr>
                        <a:t>45. Uniformes institucionales</a:t>
                      </a:r>
                      <a:endParaRPr lang="es-MX" sz="14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a:effectLst/>
                        </a:rPr>
                        <a:t>100</a:t>
                      </a:r>
                      <a:endParaRPr lang="es-MX" sz="14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dirty="0">
                          <a:effectLst/>
                        </a:rPr>
                        <a:t>Uniforme entregado</a:t>
                      </a:r>
                      <a:endParaRPr lang="es-MX" sz="14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a:effectLst/>
                        </a:rPr>
                        <a:t>0</a:t>
                      </a:r>
                      <a:endParaRPr lang="es-MX" sz="14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a:effectLst/>
                        </a:rPr>
                        <a:t>0%</a:t>
                      </a:r>
                      <a:endParaRPr lang="es-MX" sz="14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a:effectLst/>
                        </a:rPr>
                        <a:t>0%</a:t>
                      </a:r>
                      <a:endParaRPr lang="es-MX" sz="1400">
                        <a:effectLst/>
                        <a:latin typeface="Calibri"/>
                        <a:ea typeface="Calibri"/>
                        <a:cs typeface="Times New Roman"/>
                      </a:endParaRPr>
                    </a:p>
                  </a:txBody>
                  <a:tcPr marL="44450" marR="44450" marT="0" marB="0" anchor="ctr"/>
                </a:tc>
                <a:extLst>
                  <a:ext uri="{0D108BD9-81ED-4DB2-BD59-A6C34878D82A}">
                    <a16:rowId xmlns:a16="http://schemas.microsoft.com/office/drawing/2014/main" val="10001"/>
                  </a:ext>
                </a:extLst>
              </a:tr>
              <a:tr h="434574">
                <a:tc rowSpan="3">
                  <a:txBody>
                    <a:bodyPr/>
                    <a:lstStyle/>
                    <a:p>
                      <a:pPr algn="l">
                        <a:lnSpc>
                          <a:spcPct val="115000"/>
                        </a:lnSpc>
                        <a:spcAft>
                          <a:spcPts val="0"/>
                        </a:spcAft>
                      </a:pPr>
                      <a:r>
                        <a:rPr lang="es-MX" sz="1400" dirty="0">
                          <a:effectLst/>
                        </a:rPr>
                        <a:t>46. Administración de Activo Fijo y Vigilancia</a:t>
                      </a:r>
                      <a:endParaRPr lang="es-MX" sz="14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a:effectLst/>
                        </a:rPr>
                        <a:t>1</a:t>
                      </a:r>
                      <a:endParaRPr lang="es-MX" sz="14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a:effectLst/>
                        </a:rPr>
                        <a:t>Inventario de bienes muebles actualizado</a:t>
                      </a:r>
                      <a:endParaRPr lang="es-MX" sz="14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a:effectLst/>
                        </a:rPr>
                        <a:t>1</a:t>
                      </a:r>
                      <a:endParaRPr lang="es-MX" sz="14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a:effectLst/>
                        </a:rPr>
                        <a:t>100%</a:t>
                      </a:r>
                      <a:endParaRPr lang="es-MX" sz="1400">
                        <a:effectLst/>
                        <a:latin typeface="Calibri"/>
                        <a:ea typeface="Calibri"/>
                        <a:cs typeface="Times New Roman"/>
                      </a:endParaRPr>
                    </a:p>
                  </a:txBody>
                  <a:tcPr marL="44450" marR="44450" marT="0" marB="0" anchor="ctr"/>
                </a:tc>
                <a:tc rowSpan="3">
                  <a:txBody>
                    <a:bodyPr/>
                    <a:lstStyle/>
                    <a:p>
                      <a:pPr algn="ctr">
                        <a:lnSpc>
                          <a:spcPct val="115000"/>
                        </a:lnSpc>
                        <a:spcAft>
                          <a:spcPts val="0"/>
                        </a:spcAft>
                      </a:pPr>
                      <a:r>
                        <a:rPr lang="es-MX" sz="1400">
                          <a:effectLst/>
                        </a:rPr>
                        <a:t>100%</a:t>
                      </a:r>
                      <a:endParaRPr lang="es-MX" sz="1400">
                        <a:effectLst/>
                        <a:latin typeface="Calibri"/>
                        <a:ea typeface="Calibri"/>
                        <a:cs typeface="Times New Roman"/>
                      </a:endParaRPr>
                    </a:p>
                  </a:txBody>
                  <a:tcPr marL="44450" marR="44450" marT="0" marB="0" anchor="ctr"/>
                </a:tc>
                <a:extLst>
                  <a:ext uri="{0D108BD9-81ED-4DB2-BD59-A6C34878D82A}">
                    <a16:rowId xmlns:a16="http://schemas.microsoft.com/office/drawing/2014/main" val="10002"/>
                  </a:ext>
                </a:extLst>
              </a:tr>
              <a:tr h="470945">
                <a:tc vMerge="1">
                  <a:txBody>
                    <a:bodyPr/>
                    <a:lstStyle/>
                    <a:p>
                      <a:endParaRPr lang="es-MX"/>
                    </a:p>
                  </a:txBody>
                  <a:tcPr/>
                </a:tc>
                <a:tc>
                  <a:txBody>
                    <a:bodyPr/>
                    <a:lstStyle/>
                    <a:p>
                      <a:pPr algn="ctr">
                        <a:lnSpc>
                          <a:spcPct val="115000"/>
                        </a:lnSpc>
                        <a:spcAft>
                          <a:spcPts val="0"/>
                        </a:spcAft>
                      </a:pPr>
                      <a:r>
                        <a:rPr lang="es-MX" sz="1400">
                          <a:effectLst/>
                        </a:rPr>
                        <a:t>1</a:t>
                      </a:r>
                      <a:endParaRPr lang="es-MX" sz="14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a:effectLst/>
                        </a:rPr>
                        <a:t>Inventario de bienes inmuebles actualizado</a:t>
                      </a:r>
                      <a:endParaRPr lang="es-MX" sz="14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a:effectLst/>
                        </a:rPr>
                        <a:t>1</a:t>
                      </a:r>
                      <a:endParaRPr lang="es-MX" sz="14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a:effectLst/>
                        </a:rPr>
                        <a:t>100%</a:t>
                      </a:r>
                      <a:endParaRPr lang="es-MX" sz="1400">
                        <a:effectLst/>
                        <a:latin typeface="Calibri"/>
                        <a:ea typeface="Calibri"/>
                        <a:cs typeface="Times New Roman"/>
                      </a:endParaRPr>
                    </a:p>
                  </a:txBody>
                  <a:tcPr marL="44450" marR="44450" marT="0" marB="0" anchor="ctr"/>
                </a:tc>
                <a:tc vMerge="1">
                  <a:txBody>
                    <a:bodyPr/>
                    <a:lstStyle/>
                    <a:p>
                      <a:endParaRPr lang="es-MX"/>
                    </a:p>
                  </a:txBody>
                  <a:tcPr/>
                </a:tc>
                <a:extLst>
                  <a:ext uri="{0D108BD9-81ED-4DB2-BD59-A6C34878D82A}">
                    <a16:rowId xmlns:a16="http://schemas.microsoft.com/office/drawing/2014/main" val="10003"/>
                  </a:ext>
                </a:extLst>
              </a:tr>
              <a:tr h="382609">
                <a:tc vMerge="1">
                  <a:txBody>
                    <a:bodyPr/>
                    <a:lstStyle/>
                    <a:p>
                      <a:endParaRPr lang="es-MX"/>
                    </a:p>
                  </a:txBody>
                  <a:tcPr/>
                </a:tc>
                <a:tc>
                  <a:txBody>
                    <a:bodyPr/>
                    <a:lstStyle/>
                    <a:p>
                      <a:pPr algn="ctr">
                        <a:lnSpc>
                          <a:spcPct val="115000"/>
                        </a:lnSpc>
                        <a:spcAft>
                          <a:spcPts val="0"/>
                        </a:spcAft>
                      </a:pPr>
                      <a:r>
                        <a:rPr lang="es-MX" sz="1400">
                          <a:effectLst/>
                        </a:rPr>
                        <a:t>12</a:t>
                      </a:r>
                      <a:endParaRPr lang="es-MX" sz="14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a:effectLst/>
                        </a:rPr>
                        <a:t>Sistema de vigilancia activo</a:t>
                      </a:r>
                      <a:endParaRPr lang="es-MX" sz="14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a:effectLst/>
                        </a:rPr>
                        <a:t>12</a:t>
                      </a:r>
                      <a:endParaRPr lang="es-MX" sz="14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a:effectLst/>
                        </a:rPr>
                        <a:t>100%</a:t>
                      </a:r>
                      <a:endParaRPr lang="es-MX" sz="1400">
                        <a:effectLst/>
                        <a:latin typeface="Calibri"/>
                        <a:ea typeface="Calibri"/>
                        <a:cs typeface="Times New Roman"/>
                      </a:endParaRPr>
                    </a:p>
                  </a:txBody>
                  <a:tcPr marL="44450" marR="44450" marT="0" marB="0" anchor="ctr"/>
                </a:tc>
                <a:tc vMerge="1">
                  <a:txBody>
                    <a:bodyPr/>
                    <a:lstStyle/>
                    <a:p>
                      <a:endParaRPr lang="es-MX"/>
                    </a:p>
                  </a:txBody>
                  <a:tcPr/>
                </a:tc>
                <a:extLst>
                  <a:ext uri="{0D108BD9-81ED-4DB2-BD59-A6C34878D82A}">
                    <a16:rowId xmlns:a16="http://schemas.microsoft.com/office/drawing/2014/main" val="10004"/>
                  </a:ext>
                </a:extLst>
              </a:tr>
              <a:tr h="434574">
                <a:tc>
                  <a:txBody>
                    <a:bodyPr/>
                    <a:lstStyle/>
                    <a:p>
                      <a:pPr algn="l">
                        <a:lnSpc>
                          <a:spcPct val="115000"/>
                        </a:lnSpc>
                        <a:spcAft>
                          <a:spcPts val="0"/>
                        </a:spcAft>
                      </a:pPr>
                      <a:r>
                        <a:rPr lang="es-MX" sz="1400" dirty="0">
                          <a:effectLst/>
                        </a:rPr>
                        <a:t>47. Calidad de Vida Laboral</a:t>
                      </a:r>
                      <a:endParaRPr lang="es-MX" sz="14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dirty="0">
                          <a:effectLst/>
                        </a:rPr>
                        <a:t>100</a:t>
                      </a:r>
                      <a:endParaRPr lang="es-MX" sz="14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dirty="0">
                          <a:effectLst/>
                        </a:rPr>
                        <a:t>Personal atendido</a:t>
                      </a:r>
                      <a:endParaRPr lang="es-MX" sz="14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dirty="0">
                          <a:effectLst/>
                        </a:rPr>
                        <a:t>100</a:t>
                      </a:r>
                      <a:endParaRPr lang="es-MX" sz="14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dirty="0">
                          <a:effectLst/>
                        </a:rPr>
                        <a:t>100%</a:t>
                      </a:r>
                      <a:endParaRPr lang="es-MX" sz="14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dirty="0">
                          <a:effectLst/>
                        </a:rPr>
                        <a:t>100%</a:t>
                      </a:r>
                      <a:endParaRPr lang="es-MX" sz="1400" dirty="0">
                        <a:effectLst/>
                        <a:latin typeface="Calibri"/>
                        <a:ea typeface="Calibri"/>
                        <a:cs typeface="Times New Roman"/>
                      </a:endParaRPr>
                    </a:p>
                  </a:txBody>
                  <a:tcPr marL="44450" marR="44450" marT="0" marB="0" anchor="ctr"/>
                </a:tc>
                <a:extLst>
                  <a:ext uri="{0D108BD9-81ED-4DB2-BD59-A6C34878D82A}">
                    <a16:rowId xmlns:a16="http://schemas.microsoft.com/office/drawing/2014/main" val="10005"/>
                  </a:ext>
                </a:extLst>
              </a:tr>
            </a:tbl>
          </a:graphicData>
        </a:graphic>
      </p:graphicFrame>
      <p:graphicFrame>
        <p:nvGraphicFramePr>
          <p:cNvPr id="5" name="4 Tabla"/>
          <p:cNvGraphicFramePr>
            <a:graphicFrameLocks noGrp="1"/>
          </p:cNvGraphicFramePr>
          <p:nvPr>
            <p:extLst/>
          </p:nvPr>
        </p:nvGraphicFramePr>
        <p:xfrm>
          <a:off x="2339752" y="4653136"/>
          <a:ext cx="4248473" cy="1752918"/>
        </p:xfrm>
        <a:graphic>
          <a:graphicData uri="http://schemas.openxmlformats.org/drawingml/2006/table">
            <a:tbl>
              <a:tblPr firstRow="1" firstCol="1" bandRow="1">
                <a:tableStyleId>{5C22544A-7EE6-4342-B048-85BDC9FD1C3A}</a:tableStyleId>
              </a:tblPr>
              <a:tblGrid>
                <a:gridCol w="1451816">
                  <a:extLst>
                    <a:ext uri="{9D8B030D-6E8A-4147-A177-3AD203B41FA5}">
                      <a16:colId xmlns:a16="http://schemas.microsoft.com/office/drawing/2014/main" val="20000"/>
                    </a:ext>
                  </a:extLst>
                </a:gridCol>
                <a:gridCol w="1619921">
                  <a:extLst>
                    <a:ext uri="{9D8B030D-6E8A-4147-A177-3AD203B41FA5}">
                      <a16:colId xmlns:a16="http://schemas.microsoft.com/office/drawing/2014/main" val="20001"/>
                    </a:ext>
                  </a:extLst>
                </a:gridCol>
                <a:gridCol w="1176736">
                  <a:extLst>
                    <a:ext uri="{9D8B030D-6E8A-4147-A177-3AD203B41FA5}">
                      <a16:colId xmlns:a16="http://schemas.microsoft.com/office/drawing/2014/main" val="20002"/>
                    </a:ext>
                  </a:extLst>
                </a:gridCol>
              </a:tblGrid>
              <a:tr h="606425">
                <a:tc>
                  <a:txBody>
                    <a:bodyPr/>
                    <a:lstStyle/>
                    <a:p>
                      <a:pPr algn="ctr">
                        <a:lnSpc>
                          <a:spcPct val="115000"/>
                        </a:lnSpc>
                        <a:spcAft>
                          <a:spcPts val="0"/>
                        </a:spcAft>
                      </a:pPr>
                      <a:r>
                        <a:rPr lang="es-MX" sz="1400" dirty="0">
                          <a:effectLst/>
                        </a:rPr>
                        <a:t>UNIDAD DE MEDIDA</a:t>
                      </a:r>
                      <a:endParaRPr lang="es-MX" sz="14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dirty="0">
                          <a:effectLst/>
                        </a:rPr>
                        <a:t>TOTAL</a:t>
                      </a:r>
                      <a:endParaRPr lang="es-MX" sz="14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a:effectLst/>
                        </a:rPr>
                        <a:t>% </a:t>
                      </a:r>
                    </a:p>
                    <a:p>
                      <a:pPr algn="ctr">
                        <a:lnSpc>
                          <a:spcPct val="115000"/>
                        </a:lnSpc>
                        <a:spcAft>
                          <a:spcPts val="0"/>
                        </a:spcAft>
                      </a:pPr>
                      <a:r>
                        <a:rPr lang="es-MX" sz="1400">
                          <a:effectLst/>
                        </a:rPr>
                        <a:t>LOGRO</a:t>
                      </a:r>
                    </a:p>
                    <a:p>
                      <a:pPr algn="ctr">
                        <a:lnSpc>
                          <a:spcPct val="115000"/>
                        </a:lnSpc>
                        <a:spcAft>
                          <a:spcPts val="0"/>
                        </a:spcAft>
                      </a:pPr>
                      <a:r>
                        <a:rPr lang="es-MX" sz="1400">
                          <a:effectLst/>
                        </a:rPr>
                        <a:t>DE LOS PROGRAMAS</a:t>
                      </a:r>
                      <a:endParaRPr lang="es-MX" sz="1400">
                        <a:effectLst/>
                        <a:latin typeface="Calibri"/>
                        <a:ea typeface="Calibri"/>
                        <a:cs typeface="Times New Roman"/>
                      </a:endParaRPr>
                    </a:p>
                  </a:txBody>
                  <a:tcPr marL="44450" marR="44450" marT="0" marB="0" anchor="ctr"/>
                </a:tc>
                <a:extLst>
                  <a:ext uri="{0D108BD9-81ED-4DB2-BD59-A6C34878D82A}">
                    <a16:rowId xmlns:a16="http://schemas.microsoft.com/office/drawing/2014/main" val="10000"/>
                  </a:ext>
                </a:extLst>
              </a:tr>
              <a:tr h="419100">
                <a:tc>
                  <a:txBody>
                    <a:bodyPr/>
                    <a:lstStyle/>
                    <a:p>
                      <a:pPr algn="ctr">
                        <a:lnSpc>
                          <a:spcPct val="115000"/>
                        </a:lnSpc>
                        <a:spcAft>
                          <a:spcPts val="0"/>
                        </a:spcAft>
                      </a:pPr>
                      <a:r>
                        <a:rPr lang="es-MX" sz="1400">
                          <a:effectLst/>
                        </a:rPr>
                        <a:t>Programas</a:t>
                      </a:r>
                      <a:endParaRPr lang="es-MX" sz="14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a:effectLst/>
                        </a:rPr>
                        <a:t>47</a:t>
                      </a:r>
                      <a:endParaRPr lang="es-MX" sz="1400">
                        <a:effectLst/>
                        <a:latin typeface="Calibri"/>
                        <a:ea typeface="Calibri"/>
                        <a:cs typeface="Times New Roman"/>
                      </a:endParaRPr>
                    </a:p>
                  </a:txBody>
                  <a:tcPr marL="44450" marR="44450" marT="0" marB="0" anchor="ctr"/>
                </a:tc>
                <a:tc rowSpan="2">
                  <a:txBody>
                    <a:bodyPr/>
                    <a:lstStyle/>
                    <a:p>
                      <a:pPr algn="ctr">
                        <a:lnSpc>
                          <a:spcPct val="115000"/>
                        </a:lnSpc>
                        <a:spcAft>
                          <a:spcPts val="0"/>
                        </a:spcAft>
                      </a:pPr>
                      <a:r>
                        <a:rPr lang="es-MX" sz="1400" dirty="0">
                          <a:effectLst/>
                        </a:rPr>
                        <a:t>83%</a:t>
                      </a:r>
                      <a:endParaRPr lang="es-MX" sz="1400" dirty="0">
                        <a:effectLst/>
                        <a:latin typeface="Calibri"/>
                        <a:ea typeface="Calibri"/>
                        <a:cs typeface="Times New Roman"/>
                      </a:endParaRPr>
                    </a:p>
                  </a:txBody>
                  <a:tcPr marL="44450" marR="44450" marT="0" marB="0" anchor="ctr"/>
                </a:tc>
                <a:extLst>
                  <a:ext uri="{0D108BD9-81ED-4DB2-BD59-A6C34878D82A}">
                    <a16:rowId xmlns:a16="http://schemas.microsoft.com/office/drawing/2014/main" val="10001"/>
                  </a:ext>
                </a:extLst>
              </a:tr>
              <a:tr h="367030">
                <a:tc>
                  <a:txBody>
                    <a:bodyPr/>
                    <a:lstStyle/>
                    <a:p>
                      <a:pPr algn="ctr">
                        <a:lnSpc>
                          <a:spcPct val="115000"/>
                        </a:lnSpc>
                        <a:spcAft>
                          <a:spcPts val="0"/>
                        </a:spcAft>
                      </a:pPr>
                      <a:r>
                        <a:rPr lang="es-MX" sz="1400">
                          <a:effectLst/>
                        </a:rPr>
                        <a:t>Metas</a:t>
                      </a:r>
                      <a:endParaRPr lang="es-MX" sz="14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MX" sz="1400" dirty="0">
                          <a:effectLst/>
                        </a:rPr>
                        <a:t>103</a:t>
                      </a:r>
                      <a:endParaRPr lang="es-MX" sz="1400" dirty="0">
                        <a:effectLst/>
                        <a:latin typeface="Calibri"/>
                        <a:ea typeface="Calibri"/>
                        <a:cs typeface="Times New Roman"/>
                      </a:endParaRPr>
                    </a:p>
                  </a:txBody>
                  <a:tcPr marL="44450" marR="44450" marT="0" marB="0" anchor="ctr"/>
                </a:tc>
                <a:tc vMerge="1">
                  <a:txBody>
                    <a:bodyPr/>
                    <a:lstStyle/>
                    <a:p>
                      <a:endParaRPr lang="es-MX"/>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774240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6991685" y="265212"/>
            <a:ext cx="1396740" cy="859532"/>
          </a:xfrm>
          <a:prstGeom prst="rect">
            <a:avLst/>
          </a:prstGeom>
        </p:spPr>
      </p:pic>
      <p:sp>
        <p:nvSpPr>
          <p:cNvPr id="2" name="1 CuadroTexto"/>
          <p:cNvSpPr txBox="1"/>
          <p:nvPr/>
        </p:nvSpPr>
        <p:spPr>
          <a:xfrm>
            <a:off x="399379" y="3758923"/>
            <a:ext cx="1539766" cy="369332"/>
          </a:xfrm>
          <a:prstGeom prst="rect">
            <a:avLst/>
          </a:prstGeom>
          <a:noFill/>
        </p:spPr>
        <p:txBody>
          <a:bodyPr wrap="square" rtlCol="0">
            <a:spAutoFit/>
          </a:bodyPr>
          <a:lstStyle/>
          <a:p>
            <a:pPr algn="ctr"/>
            <a:r>
              <a:rPr lang="es-MX" b="1" dirty="0">
                <a:solidFill>
                  <a:schemeClr val="bg1"/>
                </a:solidFill>
              </a:rPr>
              <a:t>NUTRI-CER</a:t>
            </a:r>
          </a:p>
        </p:txBody>
      </p:sp>
      <p:sp>
        <p:nvSpPr>
          <p:cNvPr id="6" name="2 Marcador de contenido"/>
          <p:cNvSpPr>
            <a:spLocks noGrp="1"/>
          </p:cNvSpPr>
          <p:nvPr>
            <p:ph idx="1"/>
          </p:nvPr>
        </p:nvSpPr>
        <p:spPr>
          <a:xfrm>
            <a:off x="518865" y="2708920"/>
            <a:ext cx="7797551" cy="1684784"/>
          </a:xfrm>
        </p:spPr>
        <p:txBody>
          <a:bodyPr>
            <a:normAutofit/>
          </a:bodyPr>
          <a:lstStyle/>
          <a:p>
            <a:pPr marL="0" indent="0" algn="just">
              <a:buNone/>
            </a:pPr>
            <a:r>
              <a:rPr lang="es-MX" sz="2000" b="1" spc="-100" dirty="0">
                <a:solidFill>
                  <a:schemeClr val="tx2"/>
                </a:solidFill>
                <a:latin typeface="+mj-lt"/>
                <a:ea typeface="+mj-ea"/>
                <a:cs typeface="+mj-cs"/>
              </a:rPr>
              <a:t>VIII. INVENTARIO</a:t>
            </a:r>
            <a:r>
              <a:rPr lang="es-ES" sz="2000" b="1" spc="-100" dirty="0">
                <a:solidFill>
                  <a:schemeClr val="tx2"/>
                </a:solidFill>
                <a:latin typeface="+mj-lt"/>
                <a:ea typeface="+mj-ea"/>
                <a:cs typeface="+mj-cs"/>
              </a:rPr>
              <a:t> DE PROYECTOS 2018-2021 CON SUS PLAZOS DE EJECUCIÓN</a:t>
            </a:r>
            <a:r>
              <a:rPr lang="es-MX" sz="2000" b="1" spc="-100" dirty="0">
                <a:solidFill>
                  <a:schemeClr val="tx2"/>
                </a:solidFill>
                <a:latin typeface="+mj-lt"/>
                <a:ea typeface="+mj-ea"/>
                <a:cs typeface="+mj-cs"/>
              </a:rPr>
              <a:t> </a:t>
            </a:r>
          </a:p>
        </p:txBody>
      </p:sp>
    </p:spTree>
    <p:extLst>
      <p:ext uri="{BB962C8B-B14F-4D97-AF65-F5344CB8AC3E}">
        <p14:creationId xmlns:p14="http://schemas.microsoft.com/office/powerpoint/2010/main" val="2158416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6991685" y="265212"/>
            <a:ext cx="1396740" cy="859532"/>
          </a:xfrm>
          <a:prstGeom prst="rect">
            <a:avLst/>
          </a:prstGeom>
        </p:spPr>
      </p:pic>
      <p:sp>
        <p:nvSpPr>
          <p:cNvPr id="2" name="1 CuadroTexto"/>
          <p:cNvSpPr txBox="1"/>
          <p:nvPr/>
        </p:nvSpPr>
        <p:spPr>
          <a:xfrm>
            <a:off x="399379" y="3758923"/>
            <a:ext cx="1539766" cy="369332"/>
          </a:xfrm>
          <a:prstGeom prst="rect">
            <a:avLst/>
          </a:prstGeom>
          <a:noFill/>
        </p:spPr>
        <p:txBody>
          <a:bodyPr wrap="square" rtlCol="0">
            <a:spAutoFit/>
          </a:bodyPr>
          <a:lstStyle/>
          <a:p>
            <a:pPr algn="ctr"/>
            <a:r>
              <a:rPr lang="es-MX" b="1" dirty="0">
                <a:solidFill>
                  <a:schemeClr val="bg1"/>
                </a:solidFill>
              </a:rPr>
              <a:t>NUTRI-CER</a:t>
            </a:r>
          </a:p>
        </p:txBody>
      </p:sp>
      <p:graphicFrame>
        <p:nvGraphicFramePr>
          <p:cNvPr id="7" name="3 Marcador de contenido"/>
          <p:cNvGraphicFramePr>
            <a:graphicFrameLocks noGrp="1"/>
          </p:cNvGraphicFramePr>
          <p:nvPr>
            <p:ph idx="1"/>
            <p:extLst/>
          </p:nvPr>
        </p:nvGraphicFramePr>
        <p:xfrm>
          <a:off x="179514" y="1387306"/>
          <a:ext cx="8208911" cy="5112566"/>
        </p:xfrm>
        <a:graphic>
          <a:graphicData uri="http://schemas.openxmlformats.org/drawingml/2006/table">
            <a:tbl>
              <a:tblPr firstRow="1" firstCol="1" bandRow="1">
                <a:tableStyleId>{5C22544A-7EE6-4342-B048-85BDC9FD1C3A}</a:tableStyleId>
              </a:tblPr>
              <a:tblGrid>
                <a:gridCol w="951246">
                  <a:extLst>
                    <a:ext uri="{9D8B030D-6E8A-4147-A177-3AD203B41FA5}">
                      <a16:colId xmlns:a16="http://schemas.microsoft.com/office/drawing/2014/main" val="20000"/>
                    </a:ext>
                  </a:extLst>
                </a:gridCol>
                <a:gridCol w="4593370">
                  <a:extLst>
                    <a:ext uri="{9D8B030D-6E8A-4147-A177-3AD203B41FA5}">
                      <a16:colId xmlns:a16="http://schemas.microsoft.com/office/drawing/2014/main" val="20001"/>
                    </a:ext>
                  </a:extLst>
                </a:gridCol>
                <a:gridCol w="1224136">
                  <a:extLst>
                    <a:ext uri="{9D8B030D-6E8A-4147-A177-3AD203B41FA5}">
                      <a16:colId xmlns:a16="http://schemas.microsoft.com/office/drawing/2014/main" val="20002"/>
                    </a:ext>
                  </a:extLst>
                </a:gridCol>
                <a:gridCol w="1440159">
                  <a:extLst>
                    <a:ext uri="{9D8B030D-6E8A-4147-A177-3AD203B41FA5}">
                      <a16:colId xmlns:a16="http://schemas.microsoft.com/office/drawing/2014/main" val="20003"/>
                    </a:ext>
                  </a:extLst>
                </a:gridCol>
              </a:tblGrid>
              <a:tr h="618912">
                <a:tc>
                  <a:txBody>
                    <a:bodyPr/>
                    <a:lstStyle/>
                    <a:p>
                      <a:pPr algn="ctr">
                        <a:lnSpc>
                          <a:spcPct val="115000"/>
                        </a:lnSpc>
                        <a:spcAft>
                          <a:spcPts val="0"/>
                        </a:spcAft>
                      </a:pPr>
                      <a:r>
                        <a:rPr lang="es-MX" sz="1400" dirty="0">
                          <a:effectLst/>
                        </a:rPr>
                        <a:t>NUMERO</a:t>
                      </a:r>
                      <a:endParaRPr lang="es-MX" sz="1400" dirty="0">
                        <a:effectLst/>
                        <a:latin typeface="Calibri"/>
                        <a:ea typeface="Calibri"/>
                        <a:cs typeface="Times New Roman"/>
                      </a:endParaRPr>
                    </a:p>
                  </a:txBody>
                  <a:tcPr marL="32119" marR="32119" marT="0" marB="0" anchor="ctr"/>
                </a:tc>
                <a:tc>
                  <a:txBody>
                    <a:bodyPr/>
                    <a:lstStyle/>
                    <a:p>
                      <a:pPr algn="ctr">
                        <a:lnSpc>
                          <a:spcPct val="115000"/>
                        </a:lnSpc>
                        <a:spcAft>
                          <a:spcPts val="0"/>
                        </a:spcAft>
                      </a:pPr>
                      <a:r>
                        <a:rPr lang="es-MX" sz="1400" dirty="0">
                          <a:effectLst/>
                        </a:rPr>
                        <a:t>PROYECTO</a:t>
                      </a:r>
                      <a:endParaRPr lang="es-MX" sz="1400" dirty="0">
                        <a:effectLst/>
                        <a:latin typeface="Calibri"/>
                        <a:ea typeface="Calibri"/>
                        <a:cs typeface="Times New Roman"/>
                      </a:endParaRPr>
                    </a:p>
                  </a:txBody>
                  <a:tcPr marL="32119" marR="32119" marT="0" marB="0" anchor="ctr"/>
                </a:tc>
                <a:tc>
                  <a:txBody>
                    <a:bodyPr/>
                    <a:lstStyle/>
                    <a:p>
                      <a:pPr algn="ctr">
                        <a:lnSpc>
                          <a:spcPct val="115000"/>
                        </a:lnSpc>
                        <a:spcAft>
                          <a:spcPts val="0"/>
                        </a:spcAft>
                      </a:pPr>
                      <a:r>
                        <a:rPr lang="es-MX" sz="1400">
                          <a:effectLst/>
                        </a:rPr>
                        <a:t>PERIODO DE EJECUCIÓN</a:t>
                      </a:r>
                      <a:endParaRPr lang="es-MX" sz="1400">
                        <a:effectLst/>
                        <a:latin typeface="Calibri"/>
                        <a:ea typeface="Calibri"/>
                        <a:cs typeface="Times New Roman"/>
                      </a:endParaRPr>
                    </a:p>
                  </a:txBody>
                  <a:tcPr marL="32119" marR="32119" marT="0" marB="0"/>
                </a:tc>
                <a:tc>
                  <a:txBody>
                    <a:bodyPr/>
                    <a:lstStyle/>
                    <a:p>
                      <a:pPr algn="ctr">
                        <a:lnSpc>
                          <a:spcPct val="115000"/>
                        </a:lnSpc>
                        <a:spcAft>
                          <a:spcPts val="0"/>
                        </a:spcAft>
                      </a:pPr>
                      <a:r>
                        <a:rPr lang="es-MX" sz="1400">
                          <a:effectLst/>
                        </a:rPr>
                        <a:t>UNIDAD ADMINISTRATIVA</a:t>
                      </a:r>
                      <a:endParaRPr lang="es-MX" sz="1400">
                        <a:effectLst/>
                        <a:latin typeface="Calibri"/>
                        <a:ea typeface="Calibri"/>
                        <a:cs typeface="Times New Roman"/>
                      </a:endParaRPr>
                    </a:p>
                  </a:txBody>
                  <a:tcPr marL="32119" marR="32119" marT="0" marB="0" anchor="ctr"/>
                </a:tc>
                <a:extLst>
                  <a:ext uri="{0D108BD9-81ED-4DB2-BD59-A6C34878D82A}">
                    <a16:rowId xmlns:a16="http://schemas.microsoft.com/office/drawing/2014/main" val="10000"/>
                  </a:ext>
                </a:extLst>
              </a:tr>
              <a:tr h="309456">
                <a:tc>
                  <a:txBody>
                    <a:bodyPr/>
                    <a:lstStyle/>
                    <a:p>
                      <a:pPr algn="ctr">
                        <a:lnSpc>
                          <a:spcPct val="115000"/>
                        </a:lnSpc>
                        <a:spcAft>
                          <a:spcPts val="0"/>
                        </a:spcAft>
                      </a:pPr>
                      <a:r>
                        <a:rPr lang="es-MX" sz="1400" dirty="0">
                          <a:effectLst/>
                        </a:rPr>
                        <a:t>1</a:t>
                      </a:r>
                      <a:endParaRPr lang="es-MX" sz="1400" dirty="0">
                        <a:effectLst/>
                        <a:latin typeface="Calibri"/>
                        <a:ea typeface="Calibri"/>
                        <a:cs typeface="Times New Roman"/>
                      </a:endParaRPr>
                    </a:p>
                  </a:txBody>
                  <a:tcPr marL="32119" marR="32119" marT="0" marB="0" anchor="ctr"/>
                </a:tc>
                <a:tc>
                  <a:txBody>
                    <a:bodyPr/>
                    <a:lstStyle/>
                    <a:p>
                      <a:pPr>
                        <a:lnSpc>
                          <a:spcPct val="115000"/>
                        </a:lnSpc>
                        <a:spcAft>
                          <a:spcPts val="0"/>
                        </a:spcAft>
                      </a:pPr>
                      <a:r>
                        <a:rPr lang="es-MX" sz="1400">
                          <a:effectLst/>
                        </a:rPr>
                        <a:t>Investigación y Trasferencia de Tecnología</a:t>
                      </a:r>
                      <a:endParaRPr lang="es-MX" sz="1400">
                        <a:effectLst/>
                        <a:latin typeface="Calibri"/>
                        <a:ea typeface="Calibri"/>
                        <a:cs typeface="Times New Roman"/>
                      </a:endParaRPr>
                    </a:p>
                  </a:txBody>
                  <a:tcPr marL="32119" marR="32119" marT="0" marB="0" anchor="ctr"/>
                </a:tc>
                <a:tc>
                  <a:txBody>
                    <a:bodyPr/>
                    <a:lstStyle/>
                    <a:p>
                      <a:pPr algn="ctr">
                        <a:lnSpc>
                          <a:spcPct val="115000"/>
                        </a:lnSpc>
                        <a:spcAft>
                          <a:spcPts val="0"/>
                        </a:spcAft>
                      </a:pPr>
                      <a:r>
                        <a:rPr lang="es-MX" sz="1400">
                          <a:effectLst/>
                        </a:rPr>
                        <a:t>2018-2021</a:t>
                      </a:r>
                      <a:endParaRPr lang="es-MX" sz="1400">
                        <a:effectLst/>
                        <a:latin typeface="Calibri"/>
                        <a:ea typeface="Calibri"/>
                        <a:cs typeface="Times New Roman"/>
                      </a:endParaRPr>
                    </a:p>
                  </a:txBody>
                  <a:tcPr marL="32119" marR="32119" marT="0" marB="0" anchor="ctr"/>
                </a:tc>
                <a:tc>
                  <a:txBody>
                    <a:bodyPr/>
                    <a:lstStyle/>
                    <a:p>
                      <a:pPr algn="ctr">
                        <a:lnSpc>
                          <a:spcPct val="115000"/>
                        </a:lnSpc>
                        <a:spcAft>
                          <a:spcPts val="0"/>
                        </a:spcAft>
                      </a:pPr>
                      <a:r>
                        <a:rPr lang="es-MX" sz="1400">
                          <a:effectLst/>
                        </a:rPr>
                        <a:t>Dirección General</a:t>
                      </a:r>
                      <a:endParaRPr lang="es-MX" sz="1400">
                        <a:effectLst/>
                        <a:latin typeface="Calibri"/>
                        <a:ea typeface="Calibri"/>
                        <a:cs typeface="Times New Roman"/>
                      </a:endParaRPr>
                    </a:p>
                  </a:txBody>
                  <a:tcPr marL="32119" marR="32119" marT="0" marB="0" anchor="b"/>
                </a:tc>
                <a:extLst>
                  <a:ext uri="{0D108BD9-81ED-4DB2-BD59-A6C34878D82A}">
                    <a16:rowId xmlns:a16="http://schemas.microsoft.com/office/drawing/2014/main" val="10001"/>
                  </a:ext>
                </a:extLst>
              </a:tr>
              <a:tr h="309456">
                <a:tc>
                  <a:txBody>
                    <a:bodyPr/>
                    <a:lstStyle/>
                    <a:p>
                      <a:pPr algn="ctr">
                        <a:lnSpc>
                          <a:spcPct val="115000"/>
                        </a:lnSpc>
                        <a:spcAft>
                          <a:spcPts val="0"/>
                        </a:spcAft>
                      </a:pPr>
                      <a:r>
                        <a:rPr lang="es-MX" sz="1400" dirty="0">
                          <a:effectLst/>
                        </a:rPr>
                        <a:t>2</a:t>
                      </a:r>
                      <a:endParaRPr lang="es-MX" sz="1400" dirty="0">
                        <a:effectLst/>
                        <a:latin typeface="Calibri"/>
                        <a:ea typeface="Calibri"/>
                        <a:cs typeface="Times New Roman"/>
                      </a:endParaRPr>
                    </a:p>
                  </a:txBody>
                  <a:tcPr marL="32119" marR="32119" marT="0" marB="0" anchor="ctr"/>
                </a:tc>
                <a:tc>
                  <a:txBody>
                    <a:bodyPr/>
                    <a:lstStyle/>
                    <a:p>
                      <a:pPr>
                        <a:lnSpc>
                          <a:spcPct val="115000"/>
                        </a:lnSpc>
                        <a:spcAft>
                          <a:spcPts val="0"/>
                        </a:spcAft>
                      </a:pPr>
                      <a:r>
                        <a:rPr lang="es-MX" sz="1400" dirty="0">
                          <a:effectLst/>
                        </a:rPr>
                        <a:t>Formación, Actualización y Evaluación Docente</a:t>
                      </a:r>
                      <a:endParaRPr lang="es-MX" sz="1400" dirty="0">
                        <a:effectLst/>
                        <a:latin typeface="Calibri"/>
                        <a:ea typeface="Calibri"/>
                        <a:cs typeface="Times New Roman"/>
                      </a:endParaRPr>
                    </a:p>
                  </a:txBody>
                  <a:tcPr marL="32119" marR="32119" marT="0" marB="0" anchor="ctr"/>
                </a:tc>
                <a:tc rowSpan="11">
                  <a:txBody>
                    <a:bodyPr/>
                    <a:lstStyle/>
                    <a:p>
                      <a:pPr algn="ctr">
                        <a:lnSpc>
                          <a:spcPct val="115000"/>
                        </a:lnSpc>
                        <a:spcAft>
                          <a:spcPts val="0"/>
                        </a:spcAft>
                      </a:pPr>
                      <a:r>
                        <a:rPr lang="es-MX" sz="1400" dirty="0">
                          <a:effectLst/>
                        </a:rPr>
                        <a:t>2018-2021</a:t>
                      </a:r>
                      <a:endParaRPr lang="es-MX" sz="1400" dirty="0">
                        <a:effectLst/>
                        <a:latin typeface="Calibri"/>
                        <a:ea typeface="Calibri"/>
                        <a:cs typeface="Times New Roman"/>
                      </a:endParaRPr>
                    </a:p>
                  </a:txBody>
                  <a:tcPr marL="32119" marR="32119" marT="0" marB="0" anchor="ctr"/>
                </a:tc>
                <a:tc rowSpan="11">
                  <a:txBody>
                    <a:bodyPr/>
                    <a:lstStyle/>
                    <a:p>
                      <a:pPr algn="ctr">
                        <a:lnSpc>
                          <a:spcPct val="115000"/>
                        </a:lnSpc>
                        <a:spcAft>
                          <a:spcPts val="0"/>
                        </a:spcAft>
                      </a:pPr>
                      <a:r>
                        <a:rPr lang="es-MX" sz="1400" dirty="0">
                          <a:effectLst/>
                        </a:rPr>
                        <a:t>Dirección Académica</a:t>
                      </a:r>
                      <a:endParaRPr lang="es-MX" sz="1400" dirty="0">
                        <a:effectLst/>
                        <a:latin typeface="Calibri"/>
                        <a:ea typeface="Calibri"/>
                        <a:cs typeface="Times New Roman"/>
                      </a:endParaRPr>
                    </a:p>
                  </a:txBody>
                  <a:tcPr marL="32119" marR="32119" marT="0" marB="0" anchor="ctr"/>
                </a:tc>
                <a:extLst>
                  <a:ext uri="{0D108BD9-81ED-4DB2-BD59-A6C34878D82A}">
                    <a16:rowId xmlns:a16="http://schemas.microsoft.com/office/drawing/2014/main" val="10002"/>
                  </a:ext>
                </a:extLst>
              </a:tr>
              <a:tr h="309456">
                <a:tc>
                  <a:txBody>
                    <a:bodyPr/>
                    <a:lstStyle/>
                    <a:p>
                      <a:pPr algn="ctr">
                        <a:lnSpc>
                          <a:spcPct val="115000"/>
                        </a:lnSpc>
                        <a:spcAft>
                          <a:spcPts val="0"/>
                        </a:spcAft>
                      </a:pPr>
                      <a:r>
                        <a:rPr lang="es-MX" sz="1400">
                          <a:effectLst/>
                        </a:rPr>
                        <a:t>3</a:t>
                      </a:r>
                      <a:endParaRPr lang="es-MX" sz="1400">
                        <a:effectLst/>
                        <a:latin typeface="Calibri"/>
                        <a:ea typeface="Calibri"/>
                        <a:cs typeface="Times New Roman"/>
                      </a:endParaRPr>
                    </a:p>
                  </a:txBody>
                  <a:tcPr marL="32119" marR="32119" marT="0" marB="0" anchor="ctr"/>
                </a:tc>
                <a:tc>
                  <a:txBody>
                    <a:bodyPr/>
                    <a:lstStyle/>
                    <a:p>
                      <a:pPr>
                        <a:lnSpc>
                          <a:spcPct val="115000"/>
                        </a:lnSpc>
                        <a:spcAft>
                          <a:spcPts val="0"/>
                        </a:spcAft>
                      </a:pPr>
                      <a:r>
                        <a:rPr lang="es-MX" sz="1400">
                          <a:effectLst/>
                        </a:rPr>
                        <a:t>Equipamiento a Programas Académicos</a:t>
                      </a:r>
                      <a:endParaRPr lang="es-MX" sz="1400">
                        <a:effectLst/>
                        <a:latin typeface="Calibri"/>
                        <a:ea typeface="Calibri"/>
                        <a:cs typeface="Times New Roman"/>
                      </a:endParaRPr>
                    </a:p>
                  </a:txBody>
                  <a:tcPr marL="32119" marR="32119" marT="0" marB="0" anchor="ct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10003"/>
                  </a:ext>
                </a:extLst>
              </a:tr>
              <a:tr h="309456">
                <a:tc>
                  <a:txBody>
                    <a:bodyPr/>
                    <a:lstStyle/>
                    <a:p>
                      <a:pPr algn="ctr">
                        <a:lnSpc>
                          <a:spcPct val="115000"/>
                        </a:lnSpc>
                        <a:spcAft>
                          <a:spcPts val="0"/>
                        </a:spcAft>
                      </a:pPr>
                      <a:r>
                        <a:rPr lang="es-MX" sz="1400">
                          <a:effectLst/>
                        </a:rPr>
                        <a:t>4</a:t>
                      </a:r>
                      <a:endParaRPr lang="es-MX" sz="1400">
                        <a:effectLst/>
                        <a:latin typeface="Calibri"/>
                        <a:ea typeface="Calibri"/>
                        <a:cs typeface="Times New Roman"/>
                      </a:endParaRPr>
                    </a:p>
                  </a:txBody>
                  <a:tcPr marL="32119" marR="32119" marT="0" marB="0" anchor="ctr"/>
                </a:tc>
                <a:tc>
                  <a:txBody>
                    <a:bodyPr/>
                    <a:lstStyle/>
                    <a:p>
                      <a:pPr>
                        <a:lnSpc>
                          <a:spcPct val="115000"/>
                        </a:lnSpc>
                        <a:spcAft>
                          <a:spcPts val="0"/>
                        </a:spcAft>
                      </a:pPr>
                      <a:r>
                        <a:rPr lang="es-MX" sz="1400">
                          <a:effectLst/>
                        </a:rPr>
                        <a:t>Atención Compensatoria</a:t>
                      </a:r>
                      <a:endParaRPr lang="es-MX" sz="1400">
                        <a:effectLst/>
                        <a:latin typeface="Calibri"/>
                        <a:ea typeface="Calibri"/>
                        <a:cs typeface="Times New Roman"/>
                      </a:endParaRPr>
                    </a:p>
                  </a:txBody>
                  <a:tcPr marL="32119" marR="32119" marT="0" marB="0" anchor="ct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10004"/>
                  </a:ext>
                </a:extLst>
              </a:tr>
              <a:tr h="309456">
                <a:tc>
                  <a:txBody>
                    <a:bodyPr/>
                    <a:lstStyle/>
                    <a:p>
                      <a:pPr algn="ctr">
                        <a:lnSpc>
                          <a:spcPct val="115000"/>
                        </a:lnSpc>
                        <a:spcAft>
                          <a:spcPts val="0"/>
                        </a:spcAft>
                      </a:pPr>
                      <a:r>
                        <a:rPr lang="es-MX" sz="1400">
                          <a:effectLst/>
                        </a:rPr>
                        <a:t>5</a:t>
                      </a:r>
                      <a:endParaRPr lang="es-MX" sz="1400">
                        <a:effectLst/>
                        <a:latin typeface="Calibri"/>
                        <a:ea typeface="Calibri"/>
                        <a:cs typeface="Times New Roman"/>
                      </a:endParaRPr>
                    </a:p>
                  </a:txBody>
                  <a:tcPr marL="32119" marR="32119" marT="0" marB="0" anchor="ctr"/>
                </a:tc>
                <a:tc>
                  <a:txBody>
                    <a:bodyPr/>
                    <a:lstStyle/>
                    <a:p>
                      <a:pPr>
                        <a:lnSpc>
                          <a:spcPct val="115000"/>
                        </a:lnSpc>
                        <a:spcAft>
                          <a:spcPts val="0"/>
                        </a:spcAft>
                      </a:pPr>
                      <a:r>
                        <a:rPr lang="es-MX" sz="1400" dirty="0">
                          <a:effectLst/>
                        </a:rPr>
                        <a:t>Programa de Inglés / Centro de Idiomas</a:t>
                      </a:r>
                      <a:endParaRPr lang="es-MX" sz="1400" dirty="0">
                        <a:effectLst/>
                        <a:latin typeface="Calibri"/>
                        <a:ea typeface="Calibri"/>
                        <a:cs typeface="Times New Roman"/>
                      </a:endParaRPr>
                    </a:p>
                  </a:txBody>
                  <a:tcPr marL="32119" marR="32119" marT="0" marB="0" anchor="ct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10005"/>
                  </a:ext>
                </a:extLst>
              </a:tr>
              <a:tr h="309456">
                <a:tc>
                  <a:txBody>
                    <a:bodyPr/>
                    <a:lstStyle/>
                    <a:p>
                      <a:pPr algn="ctr">
                        <a:lnSpc>
                          <a:spcPct val="115000"/>
                        </a:lnSpc>
                        <a:spcAft>
                          <a:spcPts val="0"/>
                        </a:spcAft>
                      </a:pPr>
                      <a:r>
                        <a:rPr lang="es-MX" sz="1400">
                          <a:effectLst/>
                        </a:rPr>
                        <a:t>6</a:t>
                      </a:r>
                      <a:endParaRPr lang="es-MX" sz="1400">
                        <a:effectLst/>
                        <a:latin typeface="Calibri"/>
                        <a:ea typeface="Calibri"/>
                        <a:cs typeface="Times New Roman"/>
                      </a:endParaRPr>
                    </a:p>
                  </a:txBody>
                  <a:tcPr marL="32119" marR="32119" marT="0" marB="0" anchor="ctr"/>
                </a:tc>
                <a:tc>
                  <a:txBody>
                    <a:bodyPr/>
                    <a:lstStyle/>
                    <a:p>
                      <a:pPr>
                        <a:lnSpc>
                          <a:spcPct val="115000"/>
                        </a:lnSpc>
                        <a:spcAft>
                          <a:spcPts val="0"/>
                        </a:spcAft>
                      </a:pPr>
                      <a:r>
                        <a:rPr lang="es-MX" sz="1400">
                          <a:effectLst/>
                        </a:rPr>
                        <a:t>Evaluación del Desempeño Escolar</a:t>
                      </a:r>
                      <a:endParaRPr lang="es-MX" sz="1400">
                        <a:effectLst/>
                        <a:latin typeface="Calibri"/>
                        <a:ea typeface="Calibri"/>
                        <a:cs typeface="Times New Roman"/>
                      </a:endParaRPr>
                    </a:p>
                  </a:txBody>
                  <a:tcPr marL="32119" marR="32119" marT="0" marB="0" anchor="ct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10006"/>
                  </a:ext>
                </a:extLst>
              </a:tr>
              <a:tr h="309456">
                <a:tc>
                  <a:txBody>
                    <a:bodyPr/>
                    <a:lstStyle/>
                    <a:p>
                      <a:pPr algn="ctr">
                        <a:lnSpc>
                          <a:spcPct val="115000"/>
                        </a:lnSpc>
                        <a:spcAft>
                          <a:spcPts val="0"/>
                        </a:spcAft>
                      </a:pPr>
                      <a:r>
                        <a:rPr lang="es-MX" sz="1400">
                          <a:effectLst/>
                        </a:rPr>
                        <a:t>7</a:t>
                      </a:r>
                      <a:endParaRPr lang="es-MX" sz="1400">
                        <a:effectLst/>
                        <a:latin typeface="Calibri"/>
                        <a:ea typeface="Calibri"/>
                        <a:cs typeface="Times New Roman"/>
                      </a:endParaRPr>
                    </a:p>
                  </a:txBody>
                  <a:tcPr marL="32119" marR="32119" marT="0" marB="0" anchor="ctr"/>
                </a:tc>
                <a:tc>
                  <a:txBody>
                    <a:bodyPr/>
                    <a:lstStyle/>
                    <a:p>
                      <a:pPr>
                        <a:lnSpc>
                          <a:spcPct val="115000"/>
                        </a:lnSpc>
                        <a:spcAft>
                          <a:spcPts val="0"/>
                        </a:spcAft>
                      </a:pPr>
                      <a:r>
                        <a:rPr lang="es-MX" sz="1400">
                          <a:effectLst/>
                        </a:rPr>
                        <a:t>Actos Protocolarios de Titulación</a:t>
                      </a:r>
                      <a:endParaRPr lang="es-MX" sz="1400">
                        <a:effectLst/>
                        <a:latin typeface="Calibri"/>
                        <a:ea typeface="Calibri"/>
                        <a:cs typeface="Times New Roman"/>
                      </a:endParaRPr>
                    </a:p>
                  </a:txBody>
                  <a:tcPr marL="32119" marR="32119" marT="0" marB="0" anchor="ct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10007"/>
                  </a:ext>
                </a:extLst>
              </a:tr>
              <a:tr h="309456">
                <a:tc>
                  <a:txBody>
                    <a:bodyPr/>
                    <a:lstStyle/>
                    <a:p>
                      <a:pPr algn="ctr">
                        <a:lnSpc>
                          <a:spcPct val="115000"/>
                        </a:lnSpc>
                        <a:spcAft>
                          <a:spcPts val="0"/>
                        </a:spcAft>
                      </a:pPr>
                      <a:r>
                        <a:rPr lang="es-MX" sz="1400">
                          <a:effectLst/>
                        </a:rPr>
                        <a:t>8</a:t>
                      </a:r>
                      <a:endParaRPr lang="es-MX" sz="1400">
                        <a:effectLst/>
                        <a:latin typeface="Calibri"/>
                        <a:ea typeface="Calibri"/>
                        <a:cs typeface="Times New Roman"/>
                      </a:endParaRPr>
                    </a:p>
                  </a:txBody>
                  <a:tcPr marL="32119" marR="32119" marT="0" marB="0" anchor="ctr"/>
                </a:tc>
                <a:tc>
                  <a:txBody>
                    <a:bodyPr/>
                    <a:lstStyle/>
                    <a:p>
                      <a:pPr>
                        <a:lnSpc>
                          <a:spcPct val="115000"/>
                        </a:lnSpc>
                        <a:spcAft>
                          <a:spcPts val="0"/>
                        </a:spcAft>
                      </a:pPr>
                      <a:r>
                        <a:rPr lang="es-MX" sz="1400" dirty="0">
                          <a:effectLst/>
                        </a:rPr>
                        <a:t>Tutorías</a:t>
                      </a:r>
                      <a:endParaRPr lang="es-MX" sz="1400" dirty="0">
                        <a:effectLst/>
                        <a:latin typeface="Calibri"/>
                        <a:ea typeface="Calibri"/>
                        <a:cs typeface="Times New Roman"/>
                      </a:endParaRPr>
                    </a:p>
                  </a:txBody>
                  <a:tcPr marL="32119" marR="32119" marT="0" marB="0" anchor="ct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10008"/>
                  </a:ext>
                </a:extLst>
              </a:tr>
              <a:tr h="618912">
                <a:tc>
                  <a:txBody>
                    <a:bodyPr/>
                    <a:lstStyle/>
                    <a:p>
                      <a:pPr algn="ctr">
                        <a:lnSpc>
                          <a:spcPct val="115000"/>
                        </a:lnSpc>
                        <a:spcAft>
                          <a:spcPts val="0"/>
                        </a:spcAft>
                      </a:pPr>
                      <a:r>
                        <a:rPr lang="es-MX" sz="1400">
                          <a:effectLst/>
                        </a:rPr>
                        <a:t>9</a:t>
                      </a:r>
                      <a:endParaRPr lang="es-MX" sz="1400">
                        <a:effectLst/>
                        <a:latin typeface="Calibri"/>
                        <a:ea typeface="Calibri"/>
                        <a:cs typeface="Times New Roman"/>
                      </a:endParaRPr>
                    </a:p>
                  </a:txBody>
                  <a:tcPr marL="32119" marR="32119" marT="0" marB="0" anchor="ctr"/>
                </a:tc>
                <a:tc>
                  <a:txBody>
                    <a:bodyPr/>
                    <a:lstStyle/>
                    <a:p>
                      <a:pPr>
                        <a:lnSpc>
                          <a:spcPct val="115000"/>
                        </a:lnSpc>
                        <a:spcAft>
                          <a:spcPts val="0"/>
                        </a:spcAft>
                      </a:pPr>
                      <a:r>
                        <a:rPr lang="es-MX" sz="1400" dirty="0">
                          <a:effectLst/>
                        </a:rPr>
                        <a:t>Concurso de Ciencias Básicas/Evento Nacional Estudiantil de Ciencias Básicas</a:t>
                      </a:r>
                      <a:endParaRPr lang="es-MX" sz="1400" dirty="0">
                        <a:effectLst/>
                        <a:latin typeface="Calibri"/>
                        <a:ea typeface="Calibri"/>
                        <a:cs typeface="Times New Roman"/>
                      </a:endParaRPr>
                    </a:p>
                  </a:txBody>
                  <a:tcPr marL="32119" marR="32119" marT="0" marB="0" anchor="ct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10009"/>
                  </a:ext>
                </a:extLst>
              </a:tr>
              <a:tr h="309456">
                <a:tc>
                  <a:txBody>
                    <a:bodyPr/>
                    <a:lstStyle/>
                    <a:p>
                      <a:pPr algn="ctr">
                        <a:lnSpc>
                          <a:spcPct val="115000"/>
                        </a:lnSpc>
                        <a:spcAft>
                          <a:spcPts val="0"/>
                        </a:spcAft>
                      </a:pPr>
                      <a:r>
                        <a:rPr lang="es-MX" sz="1400">
                          <a:effectLst/>
                        </a:rPr>
                        <a:t>10</a:t>
                      </a:r>
                      <a:endParaRPr lang="es-MX" sz="1400">
                        <a:effectLst/>
                        <a:latin typeface="Calibri"/>
                        <a:ea typeface="Calibri"/>
                        <a:cs typeface="Times New Roman"/>
                      </a:endParaRPr>
                    </a:p>
                  </a:txBody>
                  <a:tcPr marL="32119" marR="32119" marT="0" marB="0" anchor="ctr"/>
                </a:tc>
                <a:tc>
                  <a:txBody>
                    <a:bodyPr/>
                    <a:lstStyle/>
                    <a:p>
                      <a:pPr>
                        <a:lnSpc>
                          <a:spcPct val="115000"/>
                        </a:lnSpc>
                        <a:spcAft>
                          <a:spcPts val="0"/>
                        </a:spcAft>
                      </a:pPr>
                      <a:r>
                        <a:rPr lang="es-MX" sz="1400">
                          <a:effectLst/>
                        </a:rPr>
                        <a:t>Congreso Nacional de Ingenierías</a:t>
                      </a:r>
                      <a:endParaRPr lang="es-MX" sz="1400">
                        <a:effectLst/>
                        <a:latin typeface="Calibri"/>
                        <a:ea typeface="Calibri"/>
                        <a:cs typeface="Times New Roman"/>
                      </a:endParaRPr>
                    </a:p>
                  </a:txBody>
                  <a:tcPr marL="32119" marR="32119" marT="0" marB="0" anchor="ct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10010"/>
                  </a:ext>
                </a:extLst>
              </a:tr>
              <a:tr h="618912">
                <a:tc>
                  <a:txBody>
                    <a:bodyPr/>
                    <a:lstStyle/>
                    <a:p>
                      <a:pPr algn="ctr">
                        <a:lnSpc>
                          <a:spcPct val="115000"/>
                        </a:lnSpc>
                        <a:spcAft>
                          <a:spcPts val="0"/>
                        </a:spcAft>
                      </a:pPr>
                      <a:r>
                        <a:rPr lang="es-MX" sz="1400">
                          <a:effectLst/>
                        </a:rPr>
                        <a:t>11</a:t>
                      </a:r>
                      <a:endParaRPr lang="es-MX" sz="1400">
                        <a:effectLst/>
                        <a:latin typeface="Calibri"/>
                        <a:ea typeface="Calibri"/>
                        <a:cs typeface="Times New Roman"/>
                      </a:endParaRPr>
                    </a:p>
                  </a:txBody>
                  <a:tcPr marL="32119" marR="32119" marT="0" marB="0" anchor="ctr"/>
                </a:tc>
                <a:tc>
                  <a:txBody>
                    <a:bodyPr/>
                    <a:lstStyle/>
                    <a:p>
                      <a:pPr>
                        <a:lnSpc>
                          <a:spcPct val="115000"/>
                        </a:lnSpc>
                        <a:spcAft>
                          <a:spcPts val="0"/>
                        </a:spcAft>
                      </a:pPr>
                      <a:r>
                        <a:rPr lang="es-MX" sz="1400">
                          <a:effectLst/>
                        </a:rPr>
                        <a:t>Formación, Capacitación y Actualización de Servidores Públicos, Directivos y Administrativos</a:t>
                      </a:r>
                      <a:endParaRPr lang="es-MX" sz="1400">
                        <a:effectLst/>
                        <a:latin typeface="Calibri"/>
                        <a:ea typeface="Calibri"/>
                        <a:cs typeface="Times New Roman"/>
                      </a:endParaRPr>
                    </a:p>
                  </a:txBody>
                  <a:tcPr marL="32119" marR="32119" marT="0" marB="0" anchor="ct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10011"/>
                  </a:ext>
                </a:extLst>
              </a:tr>
              <a:tr h="470726">
                <a:tc>
                  <a:txBody>
                    <a:bodyPr/>
                    <a:lstStyle/>
                    <a:p>
                      <a:pPr algn="ctr">
                        <a:lnSpc>
                          <a:spcPct val="115000"/>
                        </a:lnSpc>
                        <a:spcAft>
                          <a:spcPts val="0"/>
                        </a:spcAft>
                      </a:pPr>
                      <a:r>
                        <a:rPr lang="es-MX" sz="1400">
                          <a:effectLst/>
                        </a:rPr>
                        <a:t>12</a:t>
                      </a:r>
                      <a:endParaRPr lang="es-MX" sz="1400">
                        <a:effectLst/>
                        <a:latin typeface="Calibri"/>
                        <a:ea typeface="Calibri"/>
                        <a:cs typeface="Times New Roman"/>
                      </a:endParaRPr>
                    </a:p>
                  </a:txBody>
                  <a:tcPr marL="32119" marR="32119" marT="0" marB="0" anchor="ctr"/>
                </a:tc>
                <a:tc>
                  <a:txBody>
                    <a:bodyPr/>
                    <a:lstStyle/>
                    <a:p>
                      <a:pPr>
                        <a:lnSpc>
                          <a:spcPct val="115000"/>
                        </a:lnSpc>
                        <a:spcAft>
                          <a:spcPts val="0"/>
                        </a:spcAft>
                      </a:pPr>
                      <a:r>
                        <a:rPr lang="es-MX" sz="1400" dirty="0">
                          <a:effectLst/>
                        </a:rPr>
                        <a:t>Fortalecimiento a la Acreditación de los Programas </a:t>
                      </a:r>
                      <a:endParaRPr lang="es-MX" sz="1400" dirty="0">
                        <a:effectLst/>
                        <a:latin typeface="Calibri"/>
                        <a:ea typeface="Calibri"/>
                        <a:cs typeface="Times New Roman"/>
                      </a:endParaRPr>
                    </a:p>
                  </a:txBody>
                  <a:tcPr marL="32119" marR="32119" marT="0" marB="0" anchor="ct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5004332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6991685" y="265212"/>
            <a:ext cx="1396740" cy="859532"/>
          </a:xfrm>
          <a:prstGeom prst="rect">
            <a:avLst/>
          </a:prstGeom>
        </p:spPr>
      </p:pic>
      <p:sp>
        <p:nvSpPr>
          <p:cNvPr id="2" name="1 CuadroTexto"/>
          <p:cNvSpPr txBox="1"/>
          <p:nvPr/>
        </p:nvSpPr>
        <p:spPr>
          <a:xfrm>
            <a:off x="399379" y="3758923"/>
            <a:ext cx="1539766" cy="369332"/>
          </a:xfrm>
          <a:prstGeom prst="rect">
            <a:avLst/>
          </a:prstGeom>
          <a:noFill/>
        </p:spPr>
        <p:txBody>
          <a:bodyPr wrap="square" rtlCol="0">
            <a:spAutoFit/>
          </a:bodyPr>
          <a:lstStyle/>
          <a:p>
            <a:pPr algn="ctr"/>
            <a:r>
              <a:rPr lang="es-MX" b="1" dirty="0">
                <a:solidFill>
                  <a:schemeClr val="bg1"/>
                </a:solidFill>
              </a:rPr>
              <a:t>NUTRI-CER</a:t>
            </a:r>
          </a:p>
        </p:txBody>
      </p:sp>
      <p:graphicFrame>
        <p:nvGraphicFramePr>
          <p:cNvPr id="6" name="3 Marcador de contenido"/>
          <p:cNvGraphicFramePr>
            <a:graphicFrameLocks noGrp="1"/>
          </p:cNvGraphicFramePr>
          <p:nvPr>
            <p:ph idx="1"/>
            <p:extLst/>
          </p:nvPr>
        </p:nvGraphicFramePr>
        <p:xfrm>
          <a:off x="179512" y="1412771"/>
          <a:ext cx="8043959" cy="4896544"/>
        </p:xfrm>
        <a:graphic>
          <a:graphicData uri="http://schemas.openxmlformats.org/drawingml/2006/table">
            <a:tbl>
              <a:tblPr firstRow="1" firstCol="1" bandRow="1">
                <a:tableStyleId>{5C22544A-7EE6-4342-B048-85BDC9FD1C3A}</a:tableStyleId>
              </a:tblPr>
              <a:tblGrid>
                <a:gridCol w="932132">
                  <a:extLst>
                    <a:ext uri="{9D8B030D-6E8A-4147-A177-3AD203B41FA5}">
                      <a16:colId xmlns:a16="http://schemas.microsoft.com/office/drawing/2014/main" val="20000"/>
                    </a:ext>
                  </a:extLst>
                </a:gridCol>
                <a:gridCol w="4210572">
                  <a:extLst>
                    <a:ext uri="{9D8B030D-6E8A-4147-A177-3AD203B41FA5}">
                      <a16:colId xmlns:a16="http://schemas.microsoft.com/office/drawing/2014/main" val="20001"/>
                    </a:ext>
                  </a:extLst>
                </a:gridCol>
                <a:gridCol w="1296144">
                  <a:extLst>
                    <a:ext uri="{9D8B030D-6E8A-4147-A177-3AD203B41FA5}">
                      <a16:colId xmlns:a16="http://schemas.microsoft.com/office/drawing/2014/main" val="20002"/>
                    </a:ext>
                  </a:extLst>
                </a:gridCol>
                <a:gridCol w="1605111">
                  <a:extLst>
                    <a:ext uri="{9D8B030D-6E8A-4147-A177-3AD203B41FA5}">
                      <a16:colId xmlns:a16="http://schemas.microsoft.com/office/drawing/2014/main" val="20003"/>
                    </a:ext>
                  </a:extLst>
                </a:gridCol>
              </a:tblGrid>
              <a:tr h="547601">
                <a:tc>
                  <a:txBody>
                    <a:bodyPr/>
                    <a:lstStyle/>
                    <a:p>
                      <a:pPr algn="ctr">
                        <a:lnSpc>
                          <a:spcPct val="115000"/>
                        </a:lnSpc>
                        <a:spcAft>
                          <a:spcPts val="0"/>
                        </a:spcAft>
                      </a:pPr>
                      <a:r>
                        <a:rPr lang="es-MX" sz="1400" dirty="0">
                          <a:effectLst/>
                        </a:rPr>
                        <a:t>NUMERO</a:t>
                      </a:r>
                      <a:endParaRPr lang="es-MX" sz="1400" dirty="0">
                        <a:effectLst/>
                        <a:latin typeface="Calibri"/>
                        <a:ea typeface="Calibri"/>
                        <a:cs typeface="Times New Roman"/>
                      </a:endParaRPr>
                    </a:p>
                  </a:txBody>
                  <a:tcPr marL="32119" marR="32119" marT="0" marB="0" anchor="ctr"/>
                </a:tc>
                <a:tc>
                  <a:txBody>
                    <a:bodyPr/>
                    <a:lstStyle/>
                    <a:p>
                      <a:pPr algn="ctr">
                        <a:lnSpc>
                          <a:spcPct val="115000"/>
                        </a:lnSpc>
                        <a:spcAft>
                          <a:spcPts val="0"/>
                        </a:spcAft>
                      </a:pPr>
                      <a:r>
                        <a:rPr lang="es-MX" sz="1400" dirty="0">
                          <a:effectLst/>
                        </a:rPr>
                        <a:t>PROYECTO</a:t>
                      </a:r>
                      <a:endParaRPr lang="es-MX" sz="1400" dirty="0">
                        <a:effectLst/>
                        <a:latin typeface="Calibri"/>
                        <a:ea typeface="Calibri"/>
                        <a:cs typeface="Times New Roman"/>
                      </a:endParaRPr>
                    </a:p>
                  </a:txBody>
                  <a:tcPr marL="32119" marR="32119" marT="0" marB="0" anchor="ctr"/>
                </a:tc>
                <a:tc>
                  <a:txBody>
                    <a:bodyPr/>
                    <a:lstStyle/>
                    <a:p>
                      <a:pPr algn="ctr">
                        <a:lnSpc>
                          <a:spcPct val="115000"/>
                        </a:lnSpc>
                        <a:spcAft>
                          <a:spcPts val="0"/>
                        </a:spcAft>
                      </a:pPr>
                      <a:r>
                        <a:rPr lang="es-MX" sz="1400">
                          <a:effectLst/>
                        </a:rPr>
                        <a:t>PERIODO DE EJECUCIÓN</a:t>
                      </a:r>
                      <a:endParaRPr lang="es-MX" sz="1400">
                        <a:effectLst/>
                        <a:latin typeface="Calibri"/>
                        <a:ea typeface="Calibri"/>
                        <a:cs typeface="Times New Roman"/>
                      </a:endParaRPr>
                    </a:p>
                  </a:txBody>
                  <a:tcPr marL="32119" marR="32119" marT="0" marB="0"/>
                </a:tc>
                <a:tc>
                  <a:txBody>
                    <a:bodyPr/>
                    <a:lstStyle/>
                    <a:p>
                      <a:pPr algn="ctr">
                        <a:lnSpc>
                          <a:spcPct val="115000"/>
                        </a:lnSpc>
                        <a:spcAft>
                          <a:spcPts val="0"/>
                        </a:spcAft>
                      </a:pPr>
                      <a:r>
                        <a:rPr lang="es-MX" sz="1400">
                          <a:effectLst/>
                        </a:rPr>
                        <a:t>UNIDAD ADMINISTRATIVA</a:t>
                      </a:r>
                      <a:endParaRPr lang="es-MX" sz="1400">
                        <a:effectLst/>
                        <a:latin typeface="Calibri"/>
                        <a:ea typeface="Calibri"/>
                        <a:cs typeface="Times New Roman"/>
                      </a:endParaRPr>
                    </a:p>
                  </a:txBody>
                  <a:tcPr marL="32119" marR="32119" marT="0" marB="0" anchor="ctr"/>
                </a:tc>
                <a:extLst>
                  <a:ext uri="{0D108BD9-81ED-4DB2-BD59-A6C34878D82A}">
                    <a16:rowId xmlns:a16="http://schemas.microsoft.com/office/drawing/2014/main" val="10000"/>
                  </a:ext>
                </a:extLst>
              </a:tr>
              <a:tr h="316505">
                <a:tc>
                  <a:txBody>
                    <a:bodyPr/>
                    <a:lstStyle/>
                    <a:p>
                      <a:pPr algn="ctr">
                        <a:lnSpc>
                          <a:spcPct val="115000"/>
                        </a:lnSpc>
                        <a:spcAft>
                          <a:spcPts val="0"/>
                        </a:spcAft>
                      </a:pPr>
                      <a:r>
                        <a:rPr lang="es-MX" sz="1400" dirty="0">
                          <a:effectLst/>
                        </a:rPr>
                        <a:t>13</a:t>
                      </a:r>
                      <a:endParaRPr lang="es-MX" sz="1400" dirty="0">
                        <a:effectLst/>
                        <a:latin typeface="Calibri"/>
                        <a:ea typeface="Calibri"/>
                        <a:cs typeface="Times New Roman"/>
                      </a:endParaRPr>
                    </a:p>
                  </a:txBody>
                  <a:tcPr marL="32119" marR="32119" marT="0" marB="0" anchor="ctr"/>
                </a:tc>
                <a:tc>
                  <a:txBody>
                    <a:bodyPr/>
                    <a:lstStyle/>
                    <a:p>
                      <a:pPr>
                        <a:lnSpc>
                          <a:spcPct val="115000"/>
                        </a:lnSpc>
                        <a:spcAft>
                          <a:spcPts val="0"/>
                        </a:spcAft>
                      </a:pPr>
                      <a:r>
                        <a:rPr lang="es-MX" sz="1400" dirty="0">
                          <a:effectLst/>
                        </a:rPr>
                        <a:t>Programa de Certificación en Sistemas de Gestión (2018)</a:t>
                      </a:r>
                      <a:endParaRPr lang="es-MX" sz="1400" dirty="0">
                        <a:effectLst/>
                        <a:latin typeface="Calibri"/>
                        <a:ea typeface="Calibri"/>
                        <a:cs typeface="Times New Roman"/>
                      </a:endParaRPr>
                    </a:p>
                  </a:txBody>
                  <a:tcPr marL="32119" marR="32119" marT="0" marB="0" anchor="ctr"/>
                </a:tc>
                <a:tc rowSpan="3">
                  <a:txBody>
                    <a:bodyPr/>
                    <a:lstStyle/>
                    <a:p>
                      <a:pPr algn="ctr">
                        <a:lnSpc>
                          <a:spcPct val="115000"/>
                        </a:lnSpc>
                        <a:spcAft>
                          <a:spcPts val="0"/>
                        </a:spcAft>
                      </a:pPr>
                      <a:r>
                        <a:rPr lang="es-MX" sz="1400" dirty="0">
                          <a:effectLst/>
                        </a:rPr>
                        <a:t>2018-2021</a:t>
                      </a:r>
                      <a:endParaRPr lang="es-MX" sz="1400" dirty="0">
                        <a:effectLst/>
                        <a:latin typeface="Calibri"/>
                        <a:ea typeface="Calibri"/>
                        <a:cs typeface="Times New Roman"/>
                      </a:endParaRPr>
                    </a:p>
                  </a:txBody>
                  <a:tcPr marL="32119" marR="32119" marT="0" marB="0" anchor="ctr"/>
                </a:tc>
                <a:tc rowSpan="3">
                  <a:txBody>
                    <a:bodyPr/>
                    <a:lstStyle/>
                    <a:p>
                      <a:pPr algn="ctr">
                        <a:lnSpc>
                          <a:spcPct val="115000"/>
                        </a:lnSpc>
                        <a:spcAft>
                          <a:spcPts val="0"/>
                        </a:spcAft>
                      </a:pPr>
                      <a:r>
                        <a:rPr lang="es-MX" sz="1400" dirty="0">
                          <a:effectLst/>
                        </a:rPr>
                        <a:t>Subdirección de Servicios Administrativos</a:t>
                      </a:r>
                      <a:endParaRPr lang="es-MX" sz="1400" dirty="0">
                        <a:effectLst/>
                        <a:latin typeface="Calibri"/>
                        <a:ea typeface="Calibri"/>
                        <a:cs typeface="Times New Roman"/>
                      </a:endParaRPr>
                    </a:p>
                  </a:txBody>
                  <a:tcPr marL="32119" marR="32119" marT="0" marB="0" anchor="ctr"/>
                </a:tc>
                <a:extLst>
                  <a:ext uri="{0D108BD9-81ED-4DB2-BD59-A6C34878D82A}">
                    <a16:rowId xmlns:a16="http://schemas.microsoft.com/office/drawing/2014/main" val="10001"/>
                  </a:ext>
                </a:extLst>
              </a:tr>
              <a:tr h="547601">
                <a:tc>
                  <a:txBody>
                    <a:bodyPr/>
                    <a:lstStyle/>
                    <a:p>
                      <a:pPr algn="ctr">
                        <a:lnSpc>
                          <a:spcPct val="115000"/>
                        </a:lnSpc>
                        <a:spcAft>
                          <a:spcPts val="0"/>
                        </a:spcAft>
                      </a:pPr>
                      <a:r>
                        <a:rPr lang="es-MX" sz="1400">
                          <a:effectLst/>
                        </a:rPr>
                        <a:t>14</a:t>
                      </a:r>
                      <a:endParaRPr lang="es-MX" sz="1400">
                        <a:effectLst/>
                        <a:latin typeface="Calibri"/>
                        <a:ea typeface="Calibri"/>
                        <a:cs typeface="Times New Roman"/>
                      </a:endParaRPr>
                    </a:p>
                  </a:txBody>
                  <a:tcPr marL="32119" marR="32119" marT="0" marB="0" anchor="ctr"/>
                </a:tc>
                <a:tc>
                  <a:txBody>
                    <a:bodyPr/>
                    <a:lstStyle/>
                    <a:p>
                      <a:pPr>
                        <a:lnSpc>
                          <a:spcPct val="115000"/>
                        </a:lnSpc>
                        <a:spcAft>
                          <a:spcPts val="0"/>
                        </a:spcAft>
                      </a:pPr>
                      <a:r>
                        <a:rPr lang="es-MX" sz="1400" dirty="0">
                          <a:effectLst/>
                        </a:rPr>
                        <a:t>Mantenimiento a Bienes Muebles, Inmuebles, Redes y Equipos de Cómputo</a:t>
                      </a:r>
                      <a:endParaRPr lang="es-MX" sz="1400" dirty="0">
                        <a:effectLst/>
                        <a:latin typeface="Calibri"/>
                        <a:ea typeface="Calibri"/>
                        <a:cs typeface="Times New Roman"/>
                      </a:endParaRPr>
                    </a:p>
                  </a:txBody>
                  <a:tcPr marL="32119" marR="32119" marT="0" marB="0" anchor="ct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10002"/>
                  </a:ext>
                </a:extLst>
              </a:tr>
              <a:tr h="265515">
                <a:tc>
                  <a:txBody>
                    <a:bodyPr/>
                    <a:lstStyle/>
                    <a:p>
                      <a:pPr algn="ctr">
                        <a:lnSpc>
                          <a:spcPct val="115000"/>
                        </a:lnSpc>
                        <a:spcAft>
                          <a:spcPts val="0"/>
                        </a:spcAft>
                      </a:pPr>
                      <a:r>
                        <a:rPr lang="es-MX" sz="1400">
                          <a:effectLst/>
                        </a:rPr>
                        <a:t>15</a:t>
                      </a:r>
                      <a:endParaRPr lang="es-MX" sz="1400">
                        <a:effectLst/>
                        <a:latin typeface="Calibri"/>
                        <a:ea typeface="Calibri"/>
                        <a:cs typeface="Times New Roman"/>
                      </a:endParaRPr>
                    </a:p>
                  </a:txBody>
                  <a:tcPr marL="32119" marR="32119" marT="0" marB="0" anchor="ctr"/>
                </a:tc>
                <a:tc>
                  <a:txBody>
                    <a:bodyPr/>
                    <a:lstStyle/>
                    <a:p>
                      <a:pPr>
                        <a:lnSpc>
                          <a:spcPct val="115000"/>
                        </a:lnSpc>
                        <a:spcAft>
                          <a:spcPts val="0"/>
                        </a:spcAft>
                      </a:pPr>
                      <a:r>
                        <a:rPr lang="es-MX" sz="1400">
                          <a:effectLst/>
                        </a:rPr>
                        <a:t>Equipamiento Institucional</a:t>
                      </a:r>
                      <a:endParaRPr lang="es-MX" sz="1400">
                        <a:effectLst/>
                        <a:latin typeface="Calibri"/>
                        <a:ea typeface="Calibri"/>
                        <a:cs typeface="Times New Roman"/>
                      </a:endParaRPr>
                    </a:p>
                  </a:txBody>
                  <a:tcPr marL="32119" marR="32119" marT="0" marB="0" anchor="ct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10003"/>
                  </a:ext>
                </a:extLst>
              </a:tr>
              <a:tr h="547601">
                <a:tc>
                  <a:txBody>
                    <a:bodyPr/>
                    <a:lstStyle/>
                    <a:p>
                      <a:pPr algn="ctr">
                        <a:lnSpc>
                          <a:spcPct val="115000"/>
                        </a:lnSpc>
                        <a:spcAft>
                          <a:spcPts val="0"/>
                        </a:spcAft>
                      </a:pPr>
                      <a:r>
                        <a:rPr lang="es-MX" sz="1400">
                          <a:effectLst/>
                        </a:rPr>
                        <a:t>16</a:t>
                      </a:r>
                      <a:endParaRPr lang="es-MX" sz="1400">
                        <a:effectLst/>
                        <a:latin typeface="Calibri"/>
                        <a:ea typeface="Calibri"/>
                        <a:cs typeface="Times New Roman"/>
                      </a:endParaRPr>
                    </a:p>
                  </a:txBody>
                  <a:tcPr marL="32119" marR="32119" marT="0" marB="0" anchor="ctr"/>
                </a:tc>
                <a:tc>
                  <a:txBody>
                    <a:bodyPr/>
                    <a:lstStyle/>
                    <a:p>
                      <a:pPr>
                        <a:lnSpc>
                          <a:spcPct val="115000"/>
                        </a:lnSpc>
                        <a:spcAft>
                          <a:spcPts val="0"/>
                        </a:spcAft>
                      </a:pPr>
                      <a:r>
                        <a:rPr lang="es-MX" sz="1400" dirty="0">
                          <a:effectLst/>
                        </a:rPr>
                        <a:t>Equipamiento y Profesionalización del Centro de Información</a:t>
                      </a:r>
                      <a:endParaRPr lang="es-MX" sz="1400" dirty="0">
                        <a:effectLst/>
                        <a:latin typeface="Calibri"/>
                        <a:ea typeface="Calibri"/>
                        <a:cs typeface="Times New Roman"/>
                      </a:endParaRPr>
                    </a:p>
                  </a:txBody>
                  <a:tcPr marL="32119" marR="32119" marT="0" marB="0" anchor="ctr"/>
                </a:tc>
                <a:tc rowSpan="10">
                  <a:txBody>
                    <a:bodyPr/>
                    <a:lstStyle/>
                    <a:p>
                      <a:pPr algn="ctr">
                        <a:lnSpc>
                          <a:spcPct val="115000"/>
                        </a:lnSpc>
                        <a:spcAft>
                          <a:spcPts val="0"/>
                        </a:spcAft>
                      </a:pPr>
                      <a:r>
                        <a:rPr lang="es-MX" sz="1400" dirty="0">
                          <a:effectLst/>
                        </a:rPr>
                        <a:t>2018-2021</a:t>
                      </a:r>
                      <a:endParaRPr lang="es-MX" sz="1400" dirty="0">
                        <a:effectLst/>
                        <a:latin typeface="Calibri"/>
                        <a:ea typeface="Calibri"/>
                        <a:cs typeface="Times New Roman"/>
                      </a:endParaRPr>
                    </a:p>
                  </a:txBody>
                  <a:tcPr marL="32119" marR="32119" marT="0" marB="0" anchor="ctr"/>
                </a:tc>
                <a:tc rowSpan="10">
                  <a:txBody>
                    <a:bodyPr/>
                    <a:lstStyle/>
                    <a:p>
                      <a:pPr algn="ctr">
                        <a:lnSpc>
                          <a:spcPct val="115000"/>
                        </a:lnSpc>
                        <a:spcAft>
                          <a:spcPts val="0"/>
                        </a:spcAft>
                      </a:pPr>
                      <a:r>
                        <a:rPr lang="es-MX" sz="1400" dirty="0">
                          <a:effectLst/>
                        </a:rPr>
                        <a:t>Dirección de Planeación y Vinculación</a:t>
                      </a:r>
                      <a:endParaRPr lang="es-MX" sz="1400" dirty="0">
                        <a:effectLst/>
                        <a:latin typeface="Calibri"/>
                        <a:ea typeface="Calibri"/>
                        <a:cs typeface="Times New Roman"/>
                      </a:endParaRPr>
                    </a:p>
                  </a:txBody>
                  <a:tcPr marL="32119" marR="32119" marT="0" marB="0" anchor="ctr"/>
                </a:tc>
                <a:extLst>
                  <a:ext uri="{0D108BD9-81ED-4DB2-BD59-A6C34878D82A}">
                    <a16:rowId xmlns:a16="http://schemas.microsoft.com/office/drawing/2014/main" val="10004"/>
                  </a:ext>
                </a:extLst>
              </a:tr>
              <a:tr h="265515">
                <a:tc>
                  <a:txBody>
                    <a:bodyPr/>
                    <a:lstStyle/>
                    <a:p>
                      <a:pPr algn="ctr">
                        <a:lnSpc>
                          <a:spcPct val="115000"/>
                        </a:lnSpc>
                        <a:spcAft>
                          <a:spcPts val="0"/>
                        </a:spcAft>
                      </a:pPr>
                      <a:r>
                        <a:rPr lang="es-MX" sz="1400">
                          <a:effectLst/>
                        </a:rPr>
                        <a:t>17</a:t>
                      </a:r>
                      <a:endParaRPr lang="es-MX" sz="1400">
                        <a:effectLst/>
                        <a:latin typeface="Calibri"/>
                        <a:ea typeface="Calibri"/>
                        <a:cs typeface="Times New Roman"/>
                      </a:endParaRPr>
                    </a:p>
                  </a:txBody>
                  <a:tcPr marL="32119" marR="32119" marT="0" marB="0" anchor="ctr"/>
                </a:tc>
                <a:tc>
                  <a:txBody>
                    <a:bodyPr/>
                    <a:lstStyle/>
                    <a:p>
                      <a:pPr>
                        <a:lnSpc>
                          <a:spcPct val="115000"/>
                        </a:lnSpc>
                        <a:spcAft>
                          <a:spcPts val="0"/>
                        </a:spcAft>
                      </a:pPr>
                      <a:r>
                        <a:rPr lang="es-MX" sz="1400">
                          <a:effectLst/>
                        </a:rPr>
                        <a:t>Becas</a:t>
                      </a:r>
                      <a:endParaRPr lang="es-MX" sz="1400">
                        <a:effectLst/>
                        <a:latin typeface="Calibri"/>
                        <a:ea typeface="Calibri"/>
                        <a:cs typeface="Times New Roman"/>
                      </a:endParaRPr>
                    </a:p>
                  </a:txBody>
                  <a:tcPr marL="32119" marR="32119" marT="0" marB="0" anchor="ct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10005"/>
                  </a:ext>
                </a:extLst>
              </a:tr>
              <a:tr h="265515">
                <a:tc>
                  <a:txBody>
                    <a:bodyPr/>
                    <a:lstStyle/>
                    <a:p>
                      <a:pPr algn="ctr">
                        <a:lnSpc>
                          <a:spcPct val="115000"/>
                        </a:lnSpc>
                        <a:spcAft>
                          <a:spcPts val="0"/>
                        </a:spcAft>
                      </a:pPr>
                      <a:r>
                        <a:rPr lang="es-MX" sz="1400">
                          <a:effectLst/>
                        </a:rPr>
                        <a:t>18</a:t>
                      </a:r>
                      <a:endParaRPr lang="es-MX" sz="1400">
                        <a:effectLst/>
                        <a:latin typeface="Calibri"/>
                        <a:ea typeface="Calibri"/>
                        <a:cs typeface="Times New Roman"/>
                      </a:endParaRPr>
                    </a:p>
                  </a:txBody>
                  <a:tcPr marL="32119" marR="32119" marT="0" marB="0" anchor="ctr"/>
                </a:tc>
                <a:tc>
                  <a:txBody>
                    <a:bodyPr/>
                    <a:lstStyle/>
                    <a:p>
                      <a:pPr>
                        <a:lnSpc>
                          <a:spcPct val="115000"/>
                        </a:lnSpc>
                        <a:spcAft>
                          <a:spcPts val="0"/>
                        </a:spcAft>
                      </a:pPr>
                      <a:r>
                        <a:rPr lang="es-MX" sz="1400">
                          <a:effectLst/>
                        </a:rPr>
                        <a:t>Servicios Estudiantiles / Servicios Escolares</a:t>
                      </a:r>
                      <a:endParaRPr lang="es-MX" sz="1400">
                        <a:effectLst/>
                        <a:latin typeface="Calibri"/>
                        <a:ea typeface="Calibri"/>
                        <a:cs typeface="Times New Roman"/>
                      </a:endParaRPr>
                    </a:p>
                  </a:txBody>
                  <a:tcPr marL="32119" marR="32119" marT="0" marB="0" anchor="ct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10006"/>
                  </a:ext>
                </a:extLst>
              </a:tr>
              <a:tr h="265515">
                <a:tc>
                  <a:txBody>
                    <a:bodyPr/>
                    <a:lstStyle/>
                    <a:p>
                      <a:pPr algn="ctr">
                        <a:lnSpc>
                          <a:spcPct val="115000"/>
                        </a:lnSpc>
                        <a:spcAft>
                          <a:spcPts val="0"/>
                        </a:spcAft>
                      </a:pPr>
                      <a:r>
                        <a:rPr lang="es-MX" sz="1400">
                          <a:effectLst/>
                        </a:rPr>
                        <a:t>19</a:t>
                      </a:r>
                      <a:endParaRPr lang="es-MX" sz="1400">
                        <a:effectLst/>
                        <a:latin typeface="Calibri"/>
                        <a:ea typeface="Calibri"/>
                        <a:cs typeface="Times New Roman"/>
                      </a:endParaRPr>
                    </a:p>
                  </a:txBody>
                  <a:tcPr marL="32119" marR="32119" marT="0" marB="0" anchor="ctr"/>
                </a:tc>
                <a:tc>
                  <a:txBody>
                    <a:bodyPr/>
                    <a:lstStyle/>
                    <a:p>
                      <a:pPr>
                        <a:lnSpc>
                          <a:spcPct val="115000"/>
                        </a:lnSpc>
                        <a:spcAft>
                          <a:spcPts val="0"/>
                        </a:spcAft>
                      </a:pPr>
                      <a:r>
                        <a:rPr lang="es-MX" sz="1400">
                          <a:effectLst/>
                        </a:rPr>
                        <a:t>Evaluación al Ingreso (2018)</a:t>
                      </a:r>
                      <a:endParaRPr lang="es-MX" sz="1400">
                        <a:effectLst/>
                        <a:latin typeface="Calibri"/>
                        <a:ea typeface="Calibri"/>
                        <a:cs typeface="Times New Roman"/>
                      </a:endParaRPr>
                    </a:p>
                  </a:txBody>
                  <a:tcPr marL="32119" marR="32119" marT="0" marB="0" anchor="ct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10007"/>
                  </a:ext>
                </a:extLst>
              </a:tr>
              <a:tr h="265515">
                <a:tc>
                  <a:txBody>
                    <a:bodyPr/>
                    <a:lstStyle/>
                    <a:p>
                      <a:pPr algn="ctr">
                        <a:lnSpc>
                          <a:spcPct val="115000"/>
                        </a:lnSpc>
                        <a:spcAft>
                          <a:spcPts val="0"/>
                        </a:spcAft>
                      </a:pPr>
                      <a:r>
                        <a:rPr lang="es-MX" sz="1400">
                          <a:effectLst/>
                        </a:rPr>
                        <a:t>20</a:t>
                      </a:r>
                      <a:endParaRPr lang="es-MX" sz="1400">
                        <a:effectLst/>
                        <a:latin typeface="Calibri"/>
                        <a:ea typeface="Calibri"/>
                        <a:cs typeface="Times New Roman"/>
                      </a:endParaRPr>
                    </a:p>
                  </a:txBody>
                  <a:tcPr marL="32119" marR="32119" marT="0" marB="0" anchor="ctr"/>
                </a:tc>
                <a:tc>
                  <a:txBody>
                    <a:bodyPr/>
                    <a:lstStyle/>
                    <a:p>
                      <a:pPr>
                        <a:lnSpc>
                          <a:spcPct val="115000"/>
                        </a:lnSpc>
                        <a:spcAft>
                          <a:spcPts val="0"/>
                        </a:spcAft>
                      </a:pPr>
                      <a:r>
                        <a:rPr lang="es-MX" sz="1400">
                          <a:effectLst/>
                        </a:rPr>
                        <a:t>Servicios Médicos</a:t>
                      </a:r>
                      <a:endParaRPr lang="es-MX" sz="1400">
                        <a:effectLst/>
                        <a:latin typeface="Calibri"/>
                        <a:ea typeface="Calibri"/>
                        <a:cs typeface="Times New Roman"/>
                      </a:endParaRPr>
                    </a:p>
                  </a:txBody>
                  <a:tcPr marL="32119" marR="32119" marT="0" marB="0" anchor="ct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10008"/>
                  </a:ext>
                </a:extLst>
              </a:tr>
              <a:tr h="265515">
                <a:tc>
                  <a:txBody>
                    <a:bodyPr/>
                    <a:lstStyle/>
                    <a:p>
                      <a:pPr algn="ctr">
                        <a:lnSpc>
                          <a:spcPct val="115000"/>
                        </a:lnSpc>
                        <a:spcAft>
                          <a:spcPts val="0"/>
                        </a:spcAft>
                      </a:pPr>
                      <a:r>
                        <a:rPr lang="es-MX" sz="1400">
                          <a:effectLst/>
                        </a:rPr>
                        <a:t>21</a:t>
                      </a:r>
                      <a:endParaRPr lang="es-MX" sz="1400">
                        <a:effectLst/>
                        <a:latin typeface="Calibri"/>
                        <a:ea typeface="Calibri"/>
                        <a:cs typeface="Times New Roman"/>
                      </a:endParaRPr>
                    </a:p>
                  </a:txBody>
                  <a:tcPr marL="32119" marR="32119" marT="0" marB="0" anchor="ctr"/>
                </a:tc>
                <a:tc>
                  <a:txBody>
                    <a:bodyPr/>
                    <a:lstStyle/>
                    <a:p>
                      <a:pPr>
                        <a:lnSpc>
                          <a:spcPct val="115000"/>
                        </a:lnSpc>
                        <a:spcAft>
                          <a:spcPts val="0"/>
                        </a:spcAft>
                      </a:pPr>
                      <a:r>
                        <a:rPr lang="es-MX" sz="1400">
                          <a:effectLst/>
                        </a:rPr>
                        <a:t>Orientación Educativa</a:t>
                      </a:r>
                      <a:endParaRPr lang="es-MX" sz="1400">
                        <a:effectLst/>
                        <a:latin typeface="Calibri"/>
                        <a:ea typeface="Calibri"/>
                        <a:cs typeface="Times New Roman"/>
                      </a:endParaRPr>
                    </a:p>
                  </a:txBody>
                  <a:tcPr marL="32119" marR="32119" marT="0" marB="0" anchor="ct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10009"/>
                  </a:ext>
                </a:extLst>
              </a:tr>
              <a:tr h="547601">
                <a:tc>
                  <a:txBody>
                    <a:bodyPr/>
                    <a:lstStyle/>
                    <a:p>
                      <a:pPr algn="ctr">
                        <a:lnSpc>
                          <a:spcPct val="115000"/>
                        </a:lnSpc>
                        <a:spcAft>
                          <a:spcPts val="0"/>
                        </a:spcAft>
                      </a:pPr>
                      <a:r>
                        <a:rPr lang="es-MX" sz="1400">
                          <a:effectLst/>
                        </a:rPr>
                        <a:t>22</a:t>
                      </a:r>
                      <a:endParaRPr lang="es-MX" sz="1400">
                        <a:effectLst/>
                        <a:latin typeface="Calibri"/>
                        <a:ea typeface="Calibri"/>
                        <a:cs typeface="Times New Roman"/>
                      </a:endParaRPr>
                    </a:p>
                  </a:txBody>
                  <a:tcPr marL="32119" marR="32119" marT="0" marB="0" anchor="ctr"/>
                </a:tc>
                <a:tc>
                  <a:txBody>
                    <a:bodyPr/>
                    <a:lstStyle/>
                    <a:p>
                      <a:pPr>
                        <a:lnSpc>
                          <a:spcPct val="115000"/>
                        </a:lnSpc>
                        <a:spcAft>
                          <a:spcPts val="0"/>
                        </a:spcAft>
                      </a:pPr>
                      <a:r>
                        <a:rPr lang="es-MX" sz="1400">
                          <a:effectLst/>
                        </a:rPr>
                        <a:t>Promoción y Difusión Institucional/Promoción de la Oferta Educativa y Difusión Institucional</a:t>
                      </a:r>
                      <a:endParaRPr lang="es-MX" sz="1400">
                        <a:effectLst/>
                        <a:latin typeface="Calibri"/>
                        <a:ea typeface="Calibri"/>
                        <a:cs typeface="Times New Roman"/>
                      </a:endParaRPr>
                    </a:p>
                  </a:txBody>
                  <a:tcPr marL="32119" marR="32119" marT="0" marB="0" anchor="ct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10010"/>
                  </a:ext>
                </a:extLst>
              </a:tr>
              <a:tr h="265515">
                <a:tc>
                  <a:txBody>
                    <a:bodyPr/>
                    <a:lstStyle/>
                    <a:p>
                      <a:pPr algn="ctr">
                        <a:lnSpc>
                          <a:spcPct val="115000"/>
                        </a:lnSpc>
                        <a:spcAft>
                          <a:spcPts val="0"/>
                        </a:spcAft>
                      </a:pPr>
                      <a:r>
                        <a:rPr lang="es-MX" sz="1400">
                          <a:effectLst/>
                        </a:rPr>
                        <a:t>23</a:t>
                      </a:r>
                      <a:endParaRPr lang="es-MX" sz="1400">
                        <a:effectLst/>
                        <a:latin typeface="Calibri"/>
                        <a:ea typeface="Calibri"/>
                        <a:cs typeface="Times New Roman"/>
                      </a:endParaRPr>
                    </a:p>
                  </a:txBody>
                  <a:tcPr marL="32119" marR="32119" marT="0" marB="0" anchor="ctr"/>
                </a:tc>
                <a:tc>
                  <a:txBody>
                    <a:bodyPr/>
                    <a:lstStyle/>
                    <a:p>
                      <a:pPr>
                        <a:lnSpc>
                          <a:spcPct val="115000"/>
                        </a:lnSpc>
                        <a:spcAft>
                          <a:spcPts val="0"/>
                        </a:spcAft>
                      </a:pPr>
                      <a:r>
                        <a:rPr lang="es-MX" sz="1400">
                          <a:effectLst/>
                        </a:rPr>
                        <a:t>Ceremonia de Graduación</a:t>
                      </a:r>
                      <a:endParaRPr lang="es-MX" sz="1400">
                        <a:effectLst/>
                        <a:latin typeface="Calibri"/>
                        <a:ea typeface="Calibri"/>
                        <a:cs typeface="Times New Roman"/>
                      </a:endParaRPr>
                    </a:p>
                  </a:txBody>
                  <a:tcPr marL="32119" marR="32119" marT="0" marB="0" anchor="ct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10011"/>
                  </a:ext>
                </a:extLst>
              </a:tr>
              <a:tr h="265515">
                <a:tc>
                  <a:txBody>
                    <a:bodyPr/>
                    <a:lstStyle/>
                    <a:p>
                      <a:pPr algn="ctr">
                        <a:lnSpc>
                          <a:spcPct val="115000"/>
                        </a:lnSpc>
                        <a:spcAft>
                          <a:spcPts val="0"/>
                        </a:spcAft>
                      </a:pPr>
                      <a:r>
                        <a:rPr lang="es-MX" sz="1400">
                          <a:effectLst/>
                        </a:rPr>
                        <a:t>24</a:t>
                      </a:r>
                      <a:endParaRPr lang="es-MX" sz="1400">
                        <a:effectLst/>
                        <a:latin typeface="Calibri"/>
                        <a:ea typeface="Calibri"/>
                        <a:cs typeface="Times New Roman"/>
                      </a:endParaRPr>
                    </a:p>
                  </a:txBody>
                  <a:tcPr marL="32119" marR="32119" marT="0" marB="0" anchor="ctr"/>
                </a:tc>
                <a:tc>
                  <a:txBody>
                    <a:bodyPr/>
                    <a:lstStyle/>
                    <a:p>
                      <a:pPr>
                        <a:lnSpc>
                          <a:spcPct val="115000"/>
                        </a:lnSpc>
                        <a:spcAft>
                          <a:spcPts val="0"/>
                        </a:spcAft>
                      </a:pPr>
                      <a:r>
                        <a:rPr lang="es-MX" sz="1400">
                          <a:effectLst/>
                        </a:rPr>
                        <a:t>Residencia Profesional</a:t>
                      </a:r>
                      <a:endParaRPr lang="es-MX" sz="1400">
                        <a:effectLst/>
                        <a:latin typeface="Calibri"/>
                        <a:ea typeface="Calibri"/>
                        <a:cs typeface="Times New Roman"/>
                      </a:endParaRPr>
                    </a:p>
                  </a:txBody>
                  <a:tcPr marL="32119" marR="32119" marT="0" marB="0" anchor="ct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10012"/>
                  </a:ext>
                </a:extLst>
              </a:tr>
              <a:tr h="265515">
                <a:tc>
                  <a:txBody>
                    <a:bodyPr/>
                    <a:lstStyle/>
                    <a:p>
                      <a:pPr algn="ctr">
                        <a:lnSpc>
                          <a:spcPct val="115000"/>
                        </a:lnSpc>
                        <a:spcAft>
                          <a:spcPts val="0"/>
                        </a:spcAft>
                      </a:pPr>
                      <a:r>
                        <a:rPr lang="es-MX" sz="1400">
                          <a:effectLst/>
                        </a:rPr>
                        <a:t>25</a:t>
                      </a:r>
                      <a:endParaRPr lang="es-MX" sz="1400">
                        <a:effectLst/>
                        <a:latin typeface="Calibri"/>
                        <a:ea typeface="Calibri"/>
                        <a:cs typeface="Times New Roman"/>
                      </a:endParaRPr>
                    </a:p>
                  </a:txBody>
                  <a:tcPr marL="32119" marR="32119" marT="0" marB="0" anchor="ctr"/>
                </a:tc>
                <a:tc>
                  <a:txBody>
                    <a:bodyPr/>
                    <a:lstStyle/>
                    <a:p>
                      <a:pPr>
                        <a:lnSpc>
                          <a:spcPct val="115000"/>
                        </a:lnSpc>
                        <a:spcAft>
                          <a:spcPts val="0"/>
                        </a:spcAft>
                      </a:pPr>
                      <a:r>
                        <a:rPr lang="es-MX" sz="1400" dirty="0">
                          <a:effectLst/>
                        </a:rPr>
                        <a:t>Vinculación Institucional</a:t>
                      </a:r>
                      <a:endParaRPr lang="es-MX" sz="1400" dirty="0">
                        <a:effectLst/>
                        <a:latin typeface="Calibri"/>
                        <a:ea typeface="Calibri"/>
                        <a:cs typeface="Times New Roman"/>
                      </a:endParaRPr>
                    </a:p>
                  </a:txBody>
                  <a:tcPr marL="32119" marR="32119" marT="0" marB="0" anchor="ct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2910838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6991685" y="265212"/>
            <a:ext cx="1396740" cy="859532"/>
          </a:xfrm>
          <a:prstGeom prst="rect">
            <a:avLst/>
          </a:prstGeom>
        </p:spPr>
      </p:pic>
      <p:sp>
        <p:nvSpPr>
          <p:cNvPr id="2" name="1 CuadroTexto"/>
          <p:cNvSpPr txBox="1"/>
          <p:nvPr/>
        </p:nvSpPr>
        <p:spPr>
          <a:xfrm>
            <a:off x="399379" y="3758923"/>
            <a:ext cx="1539766" cy="369332"/>
          </a:xfrm>
          <a:prstGeom prst="rect">
            <a:avLst/>
          </a:prstGeom>
          <a:noFill/>
        </p:spPr>
        <p:txBody>
          <a:bodyPr wrap="square" rtlCol="0">
            <a:spAutoFit/>
          </a:bodyPr>
          <a:lstStyle/>
          <a:p>
            <a:pPr algn="ctr"/>
            <a:r>
              <a:rPr lang="es-MX" b="1" dirty="0">
                <a:solidFill>
                  <a:schemeClr val="bg1"/>
                </a:solidFill>
              </a:rPr>
              <a:t>NUTRI-CER</a:t>
            </a:r>
          </a:p>
        </p:txBody>
      </p:sp>
      <p:graphicFrame>
        <p:nvGraphicFramePr>
          <p:cNvPr id="4" name="2 Marcador de contenido"/>
          <p:cNvGraphicFramePr>
            <a:graphicFrameLocks noGrp="1"/>
          </p:cNvGraphicFramePr>
          <p:nvPr>
            <p:ph idx="1"/>
            <p:extLst/>
          </p:nvPr>
        </p:nvGraphicFramePr>
        <p:xfrm>
          <a:off x="251520" y="1256536"/>
          <a:ext cx="7992888" cy="5124792"/>
        </p:xfrm>
        <a:graphic>
          <a:graphicData uri="http://schemas.openxmlformats.org/drawingml/2006/table">
            <a:tbl>
              <a:tblPr firstRow="1" firstCol="1" bandRow="1">
                <a:tableStyleId>{5C22544A-7EE6-4342-B048-85BDC9FD1C3A}</a:tableStyleId>
              </a:tblPr>
              <a:tblGrid>
                <a:gridCol w="866198">
                  <a:extLst>
                    <a:ext uri="{9D8B030D-6E8A-4147-A177-3AD203B41FA5}">
                      <a16:colId xmlns:a16="http://schemas.microsoft.com/office/drawing/2014/main" val="20000"/>
                    </a:ext>
                  </a:extLst>
                </a:gridCol>
                <a:gridCol w="3977977">
                  <a:extLst>
                    <a:ext uri="{9D8B030D-6E8A-4147-A177-3AD203B41FA5}">
                      <a16:colId xmlns:a16="http://schemas.microsoft.com/office/drawing/2014/main" val="20001"/>
                    </a:ext>
                  </a:extLst>
                </a:gridCol>
                <a:gridCol w="1115434">
                  <a:extLst>
                    <a:ext uri="{9D8B030D-6E8A-4147-A177-3AD203B41FA5}">
                      <a16:colId xmlns:a16="http://schemas.microsoft.com/office/drawing/2014/main" val="20002"/>
                    </a:ext>
                  </a:extLst>
                </a:gridCol>
                <a:gridCol w="2033279">
                  <a:extLst>
                    <a:ext uri="{9D8B030D-6E8A-4147-A177-3AD203B41FA5}">
                      <a16:colId xmlns:a16="http://schemas.microsoft.com/office/drawing/2014/main" val="20003"/>
                    </a:ext>
                  </a:extLst>
                </a:gridCol>
              </a:tblGrid>
              <a:tr h="515492">
                <a:tc>
                  <a:txBody>
                    <a:bodyPr/>
                    <a:lstStyle/>
                    <a:p>
                      <a:pPr algn="ctr">
                        <a:lnSpc>
                          <a:spcPct val="115000"/>
                        </a:lnSpc>
                        <a:spcAft>
                          <a:spcPts val="0"/>
                        </a:spcAft>
                      </a:pPr>
                      <a:r>
                        <a:rPr lang="es-MX" sz="1400" dirty="0">
                          <a:effectLst/>
                        </a:rPr>
                        <a:t>NUMERO</a:t>
                      </a:r>
                      <a:endParaRPr lang="es-MX" sz="1400" dirty="0">
                        <a:effectLst/>
                        <a:latin typeface="Calibri"/>
                        <a:ea typeface="Calibri"/>
                        <a:cs typeface="Times New Roman"/>
                      </a:endParaRPr>
                    </a:p>
                  </a:txBody>
                  <a:tcPr marL="34678" marR="34678" marT="0" marB="0" anchor="ctr"/>
                </a:tc>
                <a:tc>
                  <a:txBody>
                    <a:bodyPr/>
                    <a:lstStyle/>
                    <a:p>
                      <a:pPr algn="ctr">
                        <a:lnSpc>
                          <a:spcPct val="115000"/>
                        </a:lnSpc>
                        <a:spcAft>
                          <a:spcPts val="0"/>
                        </a:spcAft>
                      </a:pPr>
                      <a:r>
                        <a:rPr lang="es-MX" sz="1400" dirty="0">
                          <a:effectLst/>
                        </a:rPr>
                        <a:t>PROYECTO</a:t>
                      </a:r>
                      <a:endParaRPr lang="es-MX" sz="1400" dirty="0">
                        <a:effectLst/>
                        <a:latin typeface="Calibri"/>
                        <a:ea typeface="Calibri"/>
                        <a:cs typeface="Times New Roman"/>
                      </a:endParaRPr>
                    </a:p>
                  </a:txBody>
                  <a:tcPr marL="34678" marR="34678" marT="0" marB="0" anchor="ctr"/>
                </a:tc>
                <a:tc>
                  <a:txBody>
                    <a:bodyPr/>
                    <a:lstStyle/>
                    <a:p>
                      <a:pPr algn="ctr">
                        <a:lnSpc>
                          <a:spcPct val="115000"/>
                        </a:lnSpc>
                        <a:spcAft>
                          <a:spcPts val="0"/>
                        </a:spcAft>
                      </a:pPr>
                      <a:r>
                        <a:rPr lang="es-MX" sz="1400">
                          <a:effectLst/>
                        </a:rPr>
                        <a:t>PERIODO DE EJECUCIÓN</a:t>
                      </a:r>
                      <a:endParaRPr lang="es-MX" sz="1400">
                        <a:effectLst/>
                        <a:latin typeface="Calibri"/>
                        <a:ea typeface="Calibri"/>
                        <a:cs typeface="Times New Roman"/>
                      </a:endParaRPr>
                    </a:p>
                  </a:txBody>
                  <a:tcPr marL="34678" marR="34678" marT="0" marB="0"/>
                </a:tc>
                <a:tc>
                  <a:txBody>
                    <a:bodyPr/>
                    <a:lstStyle/>
                    <a:p>
                      <a:pPr algn="ctr">
                        <a:lnSpc>
                          <a:spcPct val="115000"/>
                        </a:lnSpc>
                        <a:spcAft>
                          <a:spcPts val="0"/>
                        </a:spcAft>
                      </a:pPr>
                      <a:r>
                        <a:rPr lang="es-MX" sz="1400">
                          <a:effectLst/>
                        </a:rPr>
                        <a:t>UNIDAD ADMINISTRATIVA</a:t>
                      </a:r>
                      <a:endParaRPr lang="es-MX" sz="1400">
                        <a:effectLst/>
                        <a:latin typeface="Calibri"/>
                        <a:ea typeface="Calibri"/>
                        <a:cs typeface="Times New Roman"/>
                      </a:endParaRPr>
                    </a:p>
                  </a:txBody>
                  <a:tcPr marL="34678" marR="34678" marT="0" marB="0" anchor="ctr"/>
                </a:tc>
                <a:extLst>
                  <a:ext uri="{0D108BD9-81ED-4DB2-BD59-A6C34878D82A}">
                    <a16:rowId xmlns:a16="http://schemas.microsoft.com/office/drawing/2014/main" val="10000"/>
                  </a:ext>
                </a:extLst>
              </a:tr>
              <a:tr h="541126">
                <a:tc>
                  <a:txBody>
                    <a:bodyPr/>
                    <a:lstStyle/>
                    <a:p>
                      <a:pPr algn="ctr">
                        <a:lnSpc>
                          <a:spcPct val="115000"/>
                        </a:lnSpc>
                        <a:spcAft>
                          <a:spcPts val="0"/>
                        </a:spcAft>
                      </a:pPr>
                      <a:r>
                        <a:rPr lang="es-MX" sz="1400">
                          <a:effectLst/>
                        </a:rPr>
                        <a:t>26</a:t>
                      </a:r>
                      <a:endParaRPr lang="es-MX" sz="1400">
                        <a:effectLst/>
                        <a:latin typeface="Calibri"/>
                        <a:ea typeface="Calibri"/>
                        <a:cs typeface="Times New Roman"/>
                      </a:endParaRPr>
                    </a:p>
                  </a:txBody>
                  <a:tcPr marL="34678" marR="34678" marT="0" marB="0" anchor="ctr"/>
                </a:tc>
                <a:tc>
                  <a:txBody>
                    <a:bodyPr/>
                    <a:lstStyle/>
                    <a:p>
                      <a:pPr>
                        <a:lnSpc>
                          <a:spcPct val="115000"/>
                        </a:lnSpc>
                        <a:spcAft>
                          <a:spcPts val="0"/>
                        </a:spcAft>
                      </a:pPr>
                      <a:r>
                        <a:rPr lang="es-MX" sz="1400" dirty="0">
                          <a:effectLst/>
                        </a:rPr>
                        <a:t>Evento Nacional Estudiantil de Innovación Tecnológica /y </a:t>
                      </a:r>
                      <a:r>
                        <a:rPr lang="es-MX" sz="1400" dirty="0" err="1">
                          <a:effectLst/>
                        </a:rPr>
                        <a:t>Expociencias</a:t>
                      </a:r>
                      <a:endParaRPr lang="es-MX" sz="1400" dirty="0">
                        <a:effectLst/>
                        <a:latin typeface="Calibri"/>
                        <a:ea typeface="Calibri"/>
                        <a:cs typeface="Times New Roman"/>
                      </a:endParaRPr>
                    </a:p>
                  </a:txBody>
                  <a:tcPr marL="34678" marR="34678" marT="0" marB="0" anchor="ctr"/>
                </a:tc>
                <a:tc rowSpan="12">
                  <a:txBody>
                    <a:bodyPr/>
                    <a:lstStyle/>
                    <a:p>
                      <a:pPr algn="ctr">
                        <a:lnSpc>
                          <a:spcPct val="115000"/>
                        </a:lnSpc>
                        <a:spcAft>
                          <a:spcPts val="0"/>
                        </a:spcAft>
                      </a:pPr>
                      <a:r>
                        <a:rPr lang="es-MX" sz="1400" dirty="0">
                          <a:effectLst/>
                        </a:rPr>
                        <a:t>2018-2021</a:t>
                      </a:r>
                      <a:endParaRPr lang="es-MX" sz="1400" dirty="0">
                        <a:effectLst/>
                        <a:latin typeface="Calibri"/>
                        <a:ea typeface="Calibri"/>
                        <a:cs typeface="Times New Roman"/>
                      </a:endParaRPr>
                    </a:p>
                  </a:txBody>
                  <a:tcPr marL="34678" marR="34678" marT="0" marB="0" anchor="ctr"/>
                </a:tc>
                <a:tc rowSpan="12">
                  <a:txBody>
                    <a:bodyPr/>
                    <a:lstStyle/>
                    <a:p>
                      <a:pPr algn="ctr">
                        <a:lnSpc>
                          <a:spcPct val="115000"/>
                        </a:lnSpc>
                        <a:spcAft>
                          <a:spcPts val="0"/>
                        </a:spcAft>
                      </a:pPr>
                      <a:r>
                        <a:rPr lang="es-MX" sz="1400">
                          <a:effectLst/>
                        </a:rPr>
                        <a:t>Dirección de Planeación y Vinculación</a:t>
                      </a:r>
                      <a:endParaRPr lang="es-MX" sz="1400">
                        <a:effectLst/>
                        <a:latin typeface="Calibri"/>
                        <a:ea typeface="Calibri"/>
                        <a:cs typeface="Times New Roman"/>
                      </a:endParaRPr>
                    </a:p>
                  </a:txBody>
                  <a:tcPr marL="34678" marR="34678" marT="0" marB="0" anchor="ctr"/>
                </a:tc>
                <a:extLst>
                  <a:ext uri="{0D108BD9-81ED-4DB2-BD59-A6C34878D82A}">
                    <a16:rowId xmlns:a16="http://schemas.microsoft.com/office/drawing/2014/main" val="10001"/>
                  </a:ext>
                </a:extLst>
              </a:tr>
              <a:tr h="270562">
                <a:tc>
                  <a:txBody>
                    <a:bodyPr/>
                    <a:lstStyle/>
                    <a:p>
                      <a:pPr algn="ctr">
                        <a:lnSpc>
                          <a:spcPct val="115000"/>
                        </a:lnSpc>
                        <a:spcAft>
                          <a:spcPts val="0"/>
                        </a:spcAft>
                      </a:pPr>
                      <a:r>
                        <a:rPr lang="es-MX" sz="1400">
                          <a:effectLst/>
                        </a:rPr>
                        <a:t>27</a:t>
                      </a:r>
                      <a:endParaRPr lang="es-MX" sz="1400">
                        <a:effectLst/>
                        <a:latin typeface="Calibri"/>
                        <a:ea typeface="Calibri"/>
                        <a:cs typeface="Times New Roman"/>
                      </a:endParaRPr>
                    </a:p>
                  </a:txBody>
                  <a:tcPr marL="34678" marR="34678" marT="0" marB="0" anchor="ctr"/>
                </a:tc>
                <a:tc>
                  <a:txBody>
                    <a:bodyPr/>
                    <a:lstStyle/>
                    <a:p>
                      <a:pPr>
                        <a:lnSpc>
                          <a:spcPct val="115000"/>
                        </a:lnSpc>
                        <a:spcAft>
                          <a:spcPts val="0"/>
                        </a:spcAft>
                      </a:pPr>
                      <a:r>
                        <a:rPr lang="es-MX" sz="1400">
                          <a:effectLst/>
                        </a:rPr>
                        <a:t>Proyección Internacional</a:t>
                      </a:r>
                      <a:endParaRPr lang="es-MX" sz="1400">
                        <a:effectLst/>
                        <a:latin typeface="Calibri"/>
                        <a:ea typeface="Calibri"/>
                        <a:cs typeface="Times New Roman"/>
                      </a:endParaRPr>
                    </a:p>
                  </a:txBody>
                  <a:tcPr marL="34678" marR="34678" marT="0" marB="0" anchor="ct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10002"/>
                  </a:ext>
                </a:extLst>
              </a:tr>
              <a:tr h="270562">
                <a:tc>
                  <a:txBody>
                    <a:bodyPr/>
                    <a:lstStyle/>
                    <a:p>
                      <a:pPr algn="ctr">
                        <a:lnSpc>
                          <a:spcPct val="115000"/>
                        </a:lnSpc>
                        <a:spcAft>
                          <a:spcPts val="0"/>
                        </a:spcAft>
                      </a:pPr>
                      <a:r>
                        <a:rPr lang="es-MX" sz="1400">
                          <a:effectLst/>
                        </a:rPr>
                        <a:t>28</a:t>
                      </a:r>
                      <a:endParaRPr lang="es-MX" sz="1400">
                        <a:effectLst/>
                        <a:latin typeface="Calibri"/>
                        <a:ea typeface="Calibri"/>
                        <a:cs typeface="Times New Roman"/>
                      </a:endParaRPr>
                    </a:p>
                  </a:txBody>
                  <a:tcPr marL="34678" marR="34678" marT="0" marB="0" anchor="ctr"/>
                </a:tc>
                <a:tc>
                  <a:txBody>
                    <a:bodyPr/>
                    <a:lstStyle/>
                    <a:p>
                      <a:pPr>
                        <a:lnSpc>
                          <a:spcPct val="115000"/>
                        </a:lnSpc>
                        <a:spcAft>
                          <a:spcPts val="0"/>
                        </a:spcAft>
                      </a:pPr>
                      <a:r>
                        <a:rPr lang="es-MX" sz="1400">
                          <a:effectLst/>
                        </a:rPr>
                        <a:t>Visitas a Empresas</a:t>
                      </a:r>
                      <a:endParaRPr lang="es-MX" sz="1400">
                        <a:effectLst/>
                        <a:latin typeface="Calibri"/>
                        <a:ea typeface="Calibri"/>
                        <a:cs typeface="Times New Roman"/>
                      </a:endParaRPr>
                    </a:p>
                  </a:txBody>
                  <a:tcPr marL="34678" marR="34678" marT="0" marB="0" anchor="ct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10003"/>
                  </a:ext>
                </a:extLst>
              </a:tr>
              <a:tr h="270562">
                <a:tc>
                  <a:txBody>
                    <a:bodyPr/>
                    <a:lstStyle/>
                    <a:p>
                      <a:pPr algn="ctr">
                        <a:lnSpc>
                          <a:spcPct val="115000"/>
                        </a:lnSpc>
                        <a:spcAft>
                          <a:spcPts val="0"/>
                        </a:spcAft>
                      </a:pPr>
                      <a:r>
                        <a:rPr lang="es-MX" sz="1400">
                          <a:effectLst/>
                        </a:rPr>
                        <a:t>29</a:t>
                      </a:r>
                      <a:endParaRPr lang="es-MX" sz="1400">
                        <a:effectLst/>
                        <a:latin typeface="Calibri"/>
                        <a:ea typeface="Calibri"/>
                        <a:cs typeface="Times New Roman"/>
                      </a:endParaRPr>
                    </a:p>
                  </a:txBody>
                  <a:tcPr marL="34678" marR="34678" marT="0" marB="0" anchor="ctr"/>
                </a:tc>
                <a:tc>
                  <a:txBody>
                    <a:bodyPr/>
                    <a:lstStyle/>
                    <a:p>
                      <a:pPr>
                        <a:lnSpc>
                          <a:spcPct val="115000"/>
                        </a:lnSpc>
                        <a:spcAft>
                          <a:spcPts val="0"/>
                        </a:spcAft>
                      </a:pPr>
                      <a:r>
                        <a:rPr lang="es-MX" sz="1400">
                          <a:effectLst/>
                        </a:rPr>
                        <a:t>Modelo de Educación Dual</a:t>
                      </a:r>
                      <a:endParaRPr lang="es-MX" sz="1400">
                        <a:effectLst/>
                        <a:latin typeface="Calibri"/>
                        <a:ea typeface="Calibri"/>
                        <a:cs typeface="Times New Roman"/>
                      </a:endParaRPr>
                    </a:p>
                  </a:txBody>
                  <a:tcPr marL="34678" marR="34678" marT="0" marB="0" anchor="ct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10004"/>
                  </a:ext>
                </a:extLst>
              </a:tr>
              <a:tr h="447048">
                <a:tc>
                  <a:txBody>
                    <a:bodyPr/>
                    <a:lstStyle/>
                    <a:p>
                      <a:pPr algn="ctr">
                        <a:lnSpc>
                          <a:spcPct val="115000"/>
                        </a:lnSpc>
                        <a:spcAft>
                          <a:spcPts val="0"/>
                        </a:spcAft>
                      </a:pPr>
                      <a:r>
                        <a:rPr lang="es-MX" sz="1400">
                          <a:effectLst/>
                        </a:rPr>
                        <a:t>30</a:t>
                      </a:r>
                      <a:endParaRPr lang="es-MX" sz="1400">
                        <a:effectLst/>
                        <a:latin typeface="Calibri"/>
                        <a:ea typeface="Calibri"/>
                        <a:cs typeface="Times New Roman"/>
                      </a:endParaRPr>
                    </a:p>
                  </a:txBody>
                  <a:tcPr marL="34678" marR="34678" marT="0" marB="0" anchor="ctr"/>
                </a:tc>
                <a:tc>
                  <a:txBody>
                    <a:bodyPr/>
                    <a:lstStyle/>
                    <a:p>
                      <a:pPr>
                        <a:lnSpc>
                          <a:spcPct val="115000"/>
                        </a:lnSpc>
                        <a:spcAft>
                          <a:spcPts val="0"/>
                        </a:spcAft>
                      </a:pPr>
                      <a:r>
                        <a:rPr lang="es-MX" sz="1400">
                          <a:effectLst/>
                        </a:rPr>
                        <a:t>Actividades Culturales, Deportivas y Cívicas</a:t>
                      </a:r>
                      <a:endParaRPr lang="es-MX" sz="1400">
                        <a:effectLst/>
                        <a:latin typeface="Calibri"/>
                        <a:ea typeface="Calibri"/>
                        <a:cs typeface="Times New Roman"/>
                      </a:endParaRPr>
                    </a:p>
                  </a:txBody>
                  <a:tcPr marL="34678" marR="34678" marT="0" marB="0" anchor="ct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10005"/>
                  </a:ext>
                </a:extLst>
              </a:tr>
              <a:tr h="374382">
                <a:tc>
                  <a:txBody>
                    <a:bodyPr/>
                    <a:lstStyle/>
                    <a:p>
                      <a:pPr algn="ctr">
                        <a:lnSpc>
                          <a:spcPct val="115000"/>
                        </a:lnSpc>
                        <a:spcAft>
                          <a:spcPts val="0"/>
                        </a:spcAft>
                      </a:pPr>
                      <a:r>
                        <a:rPr lang="es-MX" sz="1400">
                          <a:effectLst/>
                        </a:rPr>
                        <a:t>31</a:t>
                      </a:r>
                      <a:endParaRPr lang="es-MX" sz="1400">
                        <a:effectLst/>
                        <a:latin typeface="Calibri"/>
                        <a:ea typeface="Calibri"/>
                        <a:cs typeface="Times New Roman"/>
                      </a:endParaRPr>
                    </a:p>
                  </a:txBody>
                  <a:tcPr marL="34678" marR="34678" marT="0" marB="0" anchor="ctr"/>
                </a:tc>
                <a:tc>
                  <a:txBody>
                    <a:bodyPr/>
                    <a:lstStyle/>
                    <a:p>
                      <a:pPr>
                        <a:lnSpc>
                          <a:spcPct val="115000"/>
                        </a:lnSpc>
                        <a:spcAft>
                          <a:spcPts val="0"/>
                        </a:spcAft>
                      </a:pPr>
                      <a:r>
                        <a:rPr lang="es-MX" sz="1400" dirty="0">
                          <a:effectLst/>
                        </a:rPr>
                        <a:t>Seguimiento de Egresados /y Bolsa de Trabajo</a:t>
                      </a:r>
                      <a:endParaRPr lang="es-MX" sz="1400" dirty="0">
                        <a:effectLst/>
                        <a:latin typeface="Calibri"/>
                        <a:ea typeface="Calibri"/>
                        <a:cs typeface="Times New Roman"/>
                      </a:endParaRPr>
                    </a:p>
                  </a:txBody>
                  <a:tcPr marL="34678" marR="34678" marT="0" marB="0" anchor="ct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10006"/>
                  </a:ext>
                </a:extLst>
              </a:tr>
              <a:tr h="270562">
                <a:tc>
                  <a:txBody>
                    <a:bodyPr/>
                    <a:lstStyle/>
                    <a:p>
                      <a:pPr algn="ctr">
                        <a:lnSpc>
                          <a:spcPct val="115000"/>
                        </a:lnSpc>
                        <a:spcAft>
                          <a:spcPts val="0"/>
                        </a:spcAft>
                      </a:pPr>
                      <a:r>
                        <a:rPr lang="es-MX" sz="1400">
                          <a:effectLst/>
                        </a:rPr>
                        <a:t>32</a:t>
                      </a:r>
                      <a:endParaRPr lang="es-MX" sz="1400">
                        <a:effectLst/>
                        <a:latin typeface="Calibri"/>
                        <a:ea typeface="Calibri"/>
                        <a:cs typeface="Times New Roman"/>
                      </a:endParaRPr>
                    </a:p>
                  </a:txBody>
                  <a:tcPr marL="34678" marR="34678" marT="0" marB="0" anchor="ctr"/>
                </a:tc>
                <a:tc>
                  <a:txBody>
                    <a:bodyPr/>
                    <a:lstStyle/>
                    <a:p>
                      <a:pPr>
                        <a:lnSpc>
                          <a:spcPct val="115000"/>
                        </a:lnSpc>
                        <a:spcAft>
                          <a:spcPts val="0"/>
                        </a:spcAft>
                      </a:pPr>
                      <a:r>
                        <a:rPr lang="es-MX" sz="1400">
                          <a:effectLst/>
                        </a:rPr>
                        <a:t>Señorita Tec-Chico Tec</a:t>
                      </a:r>
                      <a:endParaRPr lang="es-MX" sz="1400">
                        <a:effectLst/>
                        <a:latin typeface="Calibri"/>
                        <a:ea typeface="Calibri"/>
                        <a:cs typeface="Times New Roman"/>
                      </a:endParaRPr>
                    </a:p>
                  </a:txBody>
                  <a:tcPr marL="34678" marR="34678" marT="0" marB="0" anchor="ct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10007"/>
                  </a:ext>
                </a:extLst>
              </a:tr>
              <a:tr h="270562">
                <a:tc>
                  <a:txBody>
                    <a:bodyPr/>
                    <a:lstStyle/>
                    <a:p>
                      <a:pPr algn="ctr">
                        <a:lnSpc>
                          <a:spcPct val="115000"/>
                        </a:lnSpc>
                        <a:spcAft>
                          <a:spcPts val="0"/>
                        </a:spcAft>
                      </a:pPr>
                      <a:r>
                        <a:rPr lang="es-MX" sz="1400">
                          <a:effectLst/>
                        </a:rPr>
                        <a:t>33</a:t>
                      </a:r>
                      <a:endParaRPr lang="es-MX" sz="1400">
                        <a:effectLst/>
                        <a:latin typeface="Calibri"/>
                        <a:ea typeface="Calibri"/>
                        <a:cs typeface="Times New Roman"/>
                      </a:endParaRPr>
                    </a:p>
                  </a:txBody>
                  <a:tcPr marL="34678" marR="34678" marT="0" marB="0" anchor="ctr"/>
                </a:tc>
                <a:tc>
                  <a:txBody>
                    <a:bodyPr/>
                    <a:lstStyle/>
                    <a:p>
                      <a:pPr>
                        <a:lnSpc>
                          <a:spcPct val="115000"/>
                        </a:lnSpc>
                        <a:spcAft>
                          <a:spcPts val="0"/>
                        </a:spcAft>
                      </a:pPr>
                      <a:r>
                        <a:rPr lang="es-MX" sz="1400" dirty="0">
                          <a:effectLst/>
                        </a:rPr>
                        <a:t>Bolsa de Trabajo (2018)</a:t>
                      </a:r>
                      <a:endParaRPr lang="es-MX" sz="1400" dirty="0">
                        <a:effectLst/>
                        <a:latin typeface="Calibri"/>
                        <a:ea typeface="Calibri"/>
                        <a:cs typeface="Times New Roman"/>
                      </a:endParaRPr>
                    </a:p>
                  </a:txBody>
                  <a:tcPr marL="34678" marR="34678" marT="0" marB="0" anchor="ct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10008"/>
                  </a:ext>
                </a:extLst>
              </a:tr>
              <a:tr h="270562">
                <a:tc>
                  <a:txBody>
                    <a:bodyPr/>
                    <a:lstStyle/>
                    <a:p>
                      <a:pPr algn="ctr">
                        <a:lnSpc>
                          <a:spcPct val="115000"/>
                        </a:lnSpc>
                        <a:spcAft>
                          <a:spcPts val="0"/>
                        </a:spcAft>
                      </a:pPr>
                      <a:r>
                        <a:rPr lang="es-MX" sz="1400">
                          <a:effectLst/>
                        </a:rPr>
                        <a:t>34</a:t>
                      </a:r>
                      <a:endParaRPr lang="es-MX" sz="1400">
                        <a:effectLst/>
                        <a:latin typeface="Calibri"/>
                        <a:ea typeface="Calibri"/>
                        <a:cs typeface="Times New Roman"/>
                      </a:endParaRPr>
                    </a:p>
                  </a:txBody>
                  <a:tcPr marL="34678" marR="34678" marT="0" marB="0" anchor="ctr"/>
                </a:tc>
                <a:tc>
                  <a:txBody>
                    <a:bodyPr/>
                    <a:lstStyle/>
                    <a:p>
                      <a:pPr>
                        <a:lnSpc>
                          <a:spcPct val="115000"/>
                        </a:lnSpc>
                        <a:spcAft>
                          <a:spcPts val="0"/>
                        </a:spcAft>
                      </a:pPr>
                      <a:r>
                        <a:rPr lang="es-MX" sz="1400">
                          <a:effectLst/>
                        </a:rPr>
                        <a:t>Servicios Tecnológicos</a:t>
                      </a:r>
                      <a:endParaRPr lang="es-MX" sz="1400">
                        <a:effectLst/>
                        <a:latin typeface="Calibri"/>
                        <a:ea typeface="Calibri"/>
                        <a:cs typeface="Times New Roman"/>
                      </a:endParaRPr>
                    </a:p>
                  </a:txBody>
                  <a:tcPr marL="34678" marR="34678" marT="0" marB="0" anchor="ct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10009"/>
                  </a:ext>
                </a:extLst>
              </a:tr>
              <a:tr h="270562">
                <a:tc>
                  <a:txBody>
                    <a:bodyPr/>
                    <a:lstStyle/>
                    <a:p>
                      <a:pPr algn="ctr">
                        <a:lnSpc>
                          <a:spcPct val="115000"/>
                        </a:lnSpc>
                        <a:spcAft>
                          <a:spcPts val="0"/>
                        </a:spcAft>
                      </a:pPr>
                      <a:r>
                        <a:rPr lang="es-MX" sz="1400">
                          <a:effectLst/>
                        </a:rPr>
                        <a:t>35</a:t>
                      </a:r>
                      <a:endParaRPr lang="es-MX" sz="1400">
                        <a:effectLst/>
                        <a:latin typeface="Calibri"/>
                        <a:ea typeface="Calibri"/>
                        <a:cs typeface="Times New Roman"/>
                      </a:endParaRPr>
                    </a:p>
                  </a:txBody>
                  <a:tcPr marL="34678" marR="34678" marT="0" marB="0" anchor="ctr"/>
                </a:tc>
                <a:tc>
                  <a:txBody>
                    <a:bodyPr/>
                    <a:lstStyle/>
                    <a:p>
                      <a:pPr>
                        <a:lnSpc>
                          <a:spcPct val="115000"/>
                        </a:lnSpc>
                        <a:spcAft>
                          <a:spcPts val="0"/>
                        </a:spcAft>
                      </a:pPr>
                      <a:r>
                        <a:rPr lang="es-MX" sz="1400">
                          <a:effectLst/>
                        </a:rPr>
                        <a:t>Servicio Social</a:t>
                      </a:r>
                      <a:endParaRPr lang="es-MX" sz="1400">
                        <a:effectLst/>
                        <a:latin typeface="Calibri"/>
                        <a:ea typeface="Calibri"/>
                        <a:cs typeface="Times New Roman"/>
                      </a:endParaRPr>
                    </a:p>
                  </a:txBody>
                  <a:tcPr marL="34678" marR="34678" marT="0" marB="0" anchor="ct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10010"/>
                  </a:ext>
                </a:extLst>
              </a:tr>
              <a:tr h="270562">
                <a:tc>
                  <a:txBody>
                    <a:bodyPr/>
                    <a:lstStyle/>
                    <a:p>
                      <a:pPr algn="ctr">
                        <a:lnSpc>
                          <a:spcPct val="115000"/>
                        </a:lnSpc>
                        <a:spcAft>
                          <a:spcPts val="0"/>
                        </a:spcAft>
                      </a:pPr>
                      <a:r>
                        <a:rPr lang="es-MX" sz="1400">
                          <a:effectLst/>
                        </a:rPr>
                        <a:t>36</a:t>
                      </a:r>
                      <a:endParaRPr lang="es-MX" sz="1400">
                        <a:effectLst/>
                        <a:latin typeface="Calibri"/>
                        <a:ea typeface="Calibri"/>
                        <a:cs typeface="Times New Roman"/>
                      </a:endParaRPr>
                    </a:p>
                  </a:txBody>
                  <a:tcPr marL="34678" marR="34678" marT="0" marB="0" anchor="ctr"/>
                </a:tc>
                <a:tc>
                  <a:txBody>
                    <a:bodyPr/>
                    <a:lstStyle/>
                    <a:p>
                      <a:pPr>
                        <a:lnSpc>
                          <a:spcPct val="115000"/>
                        </a:lnSpc>
                        <a:spcAft>
                          <a:spcPts val="0"/>
                        </a:spcAft>
                      </a:pPr>
                      <a:r>
                        <a:rPr lang="es-MX" sz="1400">
                          <a:effectLst/>
                        </a:rPr>
                        <a:t>Evaluación Institucional</a:t>
                      </a:r>
                      <a:endParaRPr lang="es-MX" sz="1400">
                        <a:effectLst/>
                        <a:latin typeface="Calibri"/>
                        <a:ea typeface="Calibri"/>
                        <a:cs typeface="Times New Roman"/>
                      </a:endParaRPr>
                    </a:p>
                  </a:txBody>
                  <a:tcPr marL="34678" marR="34678" marT="0" marB="0" anchor="ct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10011"/>
                  </a:ext>
                </a:extLst>
              </a:tr>
              <a:tr h="270562">
                <a:tc>
                  <a:txBody>
                    <a:bodyPr/>
                    <a:lstStyle/>
                    <a:p>
                      <a:pPr algn="ctr">
                        <a:lnSpc>
                          <a:spcPct val="115000"/>
                        </a:lnSpc>
                        <a:spcAft>
                          <a:spcPts val="0"/>
                        </a:spcAft>
                      </a:pPr>
                      <a:r>
                        <a:rPr lang="es-MX" sz="1400">
                          <a:effectLst/>
                        </a:rPr>
                        <a:t>37</a:t>
                      </a:r>
                      <a:endParaRPr lang="es-MX" sz="1400">
                        <a:effectLst/>
                        <a:latin typeface="Calibri"/>
                        <a:ea typeface="Calibri"/>
                        <a:cs typeface="Times New Roman"/>
                      </a:endParaRPr>
                    </a:p>
                  </a:txBody>
                  <a:tcPr marL="34678" marR="34678" marT="0" marB="0" anchor="ctr"/>
                </a:tc>
                <a:tc>
                  <a:txBody>
                    <a:bodyPr/>
                    <a:lstStyle/>
                    <a:p>
                      <a:pPr>
                        <a:lnSpc>
                          <a:spcPct val="115000"/>
                        </a:lnSpc>
                        <a:spcAft>
                          <a:spcPts val="0"/>
                        </a:spcAft>
                      </a:pPr>
                      <a:r>
                        <a:rPr lang="es-MX" sz="1400">
                          <a:effectLst/>
                        </a:rPr>
                        <a:t>Documentos de Gestión de Recursos</a:t>
                      </a:r>
                      <a:endParaRPr lang="es-MX" sz="1400">
                        <a:effectLst/>
                        <a:latin typeface="Calibri"/>
                        <a:ea typeface="Calibri"/>
                        <a:cs typeface="Times New Roman"/>
                      </a:endParaRPr>
                    </a:p>
                  </a:txBody>
                  <a:tcPr marL="34678" marR="34678" marT="0" marB="0" anchor="ct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10012"/>
                  </a:ext>
                </a:extLst>
              </a:tr>
              <a:tr h="270562">
                <a:tc>
                  <a:txBody>
                    <a:bodyPr/>
                    <a:lstStyle/>
                    <a:p>
                      <a:pPr algn="ctr">
                        <a:lnSpc>
                          <a:spcPct val="115000"/>
                        </a:lnSpc>
                        <a:spcAft>
                          <a:spcPts val="0"/>
                        </a:spcAft>
                      </a:pPr>
                      <a:r>
                        <a:rPr lang="es-MX" sz="1400">
                          <a:effectLst/>
                        </a:rPr>
                        <a:t>38</a:t>
                      </a:r>
                      <a:endParaRPr lang="es-MX" sz="1400">
                        <a:effectLst/>
                        <a:latin typeface="Calibri"/>
                        <a:ea typeface="Calibri"/>
                        <a:cs typeface="Times New Roman"/>
                      </a:endParaRPr>
                    </a:p>
                  </a:txBody>
                  <a:tcPr marL="34678" marR="34678" marT="0" marB="0" anchor="ctr"/>
                </a:tc>
                <a:tc>
                  <a:txBody>
                    <a:bodyPr/>
                    <a:lstStyle/>
                    <a:p>
                      <a:pPr>
                        <a:lnSpc>
                          <a:spcPct val="115000"/>
                        </a:lnSpc>
                        <a:spcAft>
                          <a:spcPts val="0"/>
                        </a:spcAft>
                      </a:pPr>
                      <a:r>
                        <a:rPr lang="es-MX" sz="1400">
                          <a:effectLst/>
                        </a:rPr>
                        <a:t>Transparencia y Acceso a la Información</a:t>
                      </a:r>
                      <a:endParaRPr lang="es-MX" sz="1400">
                        <a:effectLst/>
                        <a:latin typeface="Calibri"/>
                        <a:ea typeface="Calibri"/>
                        <a:cs typeface="Times New Roman"/>
                      </a:endParaRPr>
                    </a:p>
                  </a:txBody>
                  <a:tcPr marL="34678" marR="34678" marT="0" marB="0" anchor="ctr"/>
                </a:tc>
                <a:tc rowSpan="3">
                  <a:txBody>
                    <a:bodyPr/>
                    <a:lstStyle/>
                    <a:p>
                      <a:pPr algn="ctr">
                        <a:lnSpc>
                          <a:spcPct val="115000"/>
                        </a:lnSpc>
                        <a:spcAft>
                          <a:spcPts val="0"/>
                        </a:spcAft>
                      </a:pPr>
                      <a:r>
                        <a:rPr lang="es-MX" sz="1400" dirty="0">
                          <a:effectLst/>
                        </a:rPr>
                        <a:t>2018-2021 </a:t>
                      </a:r>
                      <a:endParaRPr lang="es-MX" sz="1400" dirty="0">
                        <a:effectLst/>
                        <a:latin typeface="Calibri"/>
                        <a:ea typeface="Calibri"/>
                        <a:cs typeface="Times New Roman"/>
                      </a:endParaRPr>
                    </a:p>
                  </a:txBody>
                  <a:tcPr marL="34678" marR="34678" marT="0" marB="0" anchor="ctr"/>
                </a:tc>
                <a:tc rowSpan="3">
                  <a:txBody>
                    <a:bodyPr/>
                    <a:lstStyle/>
                    <a:p>
                      <a:pPr algn="ctr">
                        <a:lnSpc>
                          <a:spcPct val="115000"/>
                        </a:lnSpc>
                        <a:spcAft>
                          <a:spcPts val="0"/>
                        </a:spcAft>
                      </a:pPr>
                      <a:r>
                        <a:rPr lang="es-MX" sz="1400">
                          <a:effectLst/>
                        </a:rPr>
                        <a:t>Dirección General</a:t>
                      </a:r>
                      <a:endParaRPr lang="es-MX" sz="1400">
                        <a:effectLst/>
                        <a:latin typeface="Calibri"/>
                        <a:ea typeface="Calibri"/>
                        <a:cs typeface="Times New Roman"/>
                      </a:endParaRPr>
                    </a:p>
                  </a:txBody>
                  <a:tcPr marL="34678" marR="34678" marT="0" marB="0" anchor="ctr"/>
                </a:tc>
                <a:extLst>
                  <a:ext uri="{0D108BD9-81ED-4DB2-BD59-A6C34878D82A}">
                    <a16:rowId xmlns:a16="http://schemas.microsoft.com/office/drawing/2014/main" val="10013"/>
                  </a:ext>
                </a:extLst>
              </a:tr>
              <a:tr h="270562">
                <a:tc>
                  <a:txBody>
                    <a:bodyPr/>
                    <a:lstStyle/>
                    <a:p>
                      <a:pPr algn="ctr">
                        <a:lnSpc>
                          <a:spcPct val="115000"/>
                        </a:lnSpc>
                        <a:spcAft>
                          <a:spcPts val="0"/>
                        </a:spcAft>
                      </a:pPr>
                      <a:r>
                        <a:rPr lang="es-MX" sz="1400">
                          <a:effectLst/>
                        </a:rPr>
                        <a:t>39</a:t>
                      </a:r>
                      <a:endParaRPr lang="es-MX" sz="1400">
                        <a:effectLst/>
                        <a:latin typeface="Calibri"/>
                        <a:ea typeface="Calibri"/>
                        <a:cs typeface="Times New Roman"/>
                      </a:endParaRPr>
                    </a:p>
                  </a:txBody>
                  <a:tcPr marL="34678" marR="34678" marT="0" marB="0" anchor="ctr"/>
                </a:tc>
                <a:tc>
                  <a:txBody>
                    <a:bodyPr/>
                    <a:lstStyle/>
                    <a:p>
                      <a:pPr>
                        <a:lnSpc>
                          <a:spcPct val="115000"/>
                        </a:lnSpc>
                        <a:spcAft>
                          <a:spcPts val="0"/>
                        </a:spcAft>
                      </a:pPr>
                      <a:r>
                        <a:rPr lang="es-MX" sz="1400">
                          <a:effectLst/>
                        </a:rPr>
                        <a:t>Gestión y Representación Institucional</a:t>
                      </a:r>
                      <a:endParaRPr lang="es-MX" sz="1400">
                        <a:effectLst/>
                        <a:latin typeface="Calibri"/>
                        <a:ea typeface="Calibri"/>
                        <a:cs typeface="Times New Roman"/>
                      </a:endParaRPr>
                    </a:p>
                  </a:txBody>
                  <a:tcPr marL="34678" marR="34678" marT="0" marB="0" anchor="ct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10014"/>
                  </a:ext>
                </a:extLst>
              </a:tr>
              <a:tr h="270562">
                <a:tc>
                  <a:txBody>
                    <a:bodyPr/>
                    <a:lstStyle/>
                    <a:p>
                      <a:pPr algn="ctr">
                        <a:lnSpc>
                          <a:spcPct val="115000"/>
                        </a:lnSpc>
                        <a:spcAft>
                          <a:spcPts val="0"/>
                        </a:spcAft>
                      </a:pPr>
                      <a:r>
                        <a:rPr lang="es-MX" sz="1400">
                          <a:effectLst/>
                        </a:rPr>
                        <a:t>40</a:t>
                      </a:r>
                      <a:endParaRPr lang="es-MX" sz="1400">
                        <a:effectLst/>
                        <a:latin typeface="Calibri"/>
                        <a:ea typeface="Calibri"/>
                        <a:cs typeface="Times New Roman"/>
                      </a:endParaRPr>
                    </a:p>
                  </a:txBody>
                  <a:tcPr marL="34678" marR="34678" marT="0" marB="0" anchor="ctr"/>
                </a:tc>
                <a:tc>
                  <a:txBody>
                    <a:bodyPr/>
                    <a:lstStyle/>
                    <a:p>
                      <a:pPr>
                        <a:lnSpc>
                          <a:spcPct val="115000"/>
                        </a:lnSpc>
                        <a:spcAft>
                          <a:spcPts val="0"/>
                        </a:spcAft>
                      </a:pPr>
                      <a:r>
                        <a:rPr lang="es-MX" sz="1400" dirty="0">
                          <a:effectLst/>
                        </a:rPr>
                        <a:t>Semana de Aniversario</a:t>
                      </a:r>
                      <a:endParaRPr lang="es-MX" sz="1400" dirty="0">
                        <a:effectLst/>
                        <a:latin typeface="Calibri"/>
                        <a:ea typeface="Calibri"/>
                        <a:cs typeface="Times New Roman"/>
                      </a:endParaRPr>
                    </a:p>
                  </a:txBody>
                  <a:tcPr marL="34678" marR="34678" marT="0" marB="0" anchor="ct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33195082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6991685" y="265212"/>
            <a:ext cx="1396740" cy="859532"/>
          </a:xfrm>
          <a:prstGeom prst="rect">
            <a:avLst/>
          </a:prstGeom>
        </p:spPr>
      </p:pic>
      <p:graphicFrame>
        <p:nvGraphicFramePr>
          <p:cNvPr id="3" name="2 Tabla"/>
          <p:cNvGraphicFramePr>
            <a:graphicFrameLocks noGrp="1"/>
          </p:cNvGraphicFramePr>
          <p:nvPr>
            <p:extLst/>
          </p:nvPr>
        </p:nvGraphicFramePr>
        <p:xfrm>
          <a:off x="179512" y="1340768"/>
          <a:ext cx="7848870" cy="2236484"/>
        </p:xfrm>
        <a:graphic>
          <a:graphicData uri="http://schemas.openxmlformats.org/drawingml/2006/table">
            <a:tbl>
              <a:tblPr firstRow="1" bandRow="1">
                <a:effectLst>
                  <a:innerShdw blurRad="63500" dist="50800" dir="13500000">
                    <a:prstClr val="black">
                      <a:alpha val="50000"/>
                    </a:prstClr>
                  </a:innerShdw>
                </a:effectLst>
                <a:tableStyleId>{5C22544A-7EE6-4342-B048-85BDC9FD1C3A}</a:tableStyleId>
              </a:tblPr>
              <a:tblGrid>
                <a:gridCol w="1363444">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1300850">
                  <a:extLst>
                    <a:ext uri="{9D8B030D-6E8A-4147-A177-3AD203B41FA5}">
                      <a16:colId xmlns:a16="http://schemas.microsoft.com/office/drawing/2014/main" val="20002"/>
                    </a:ext>
                  </a:extLst>
                </a:gridCol>
                <a:gridCol w="1512168">
                  <a:extLst>
                    <a:ext uri="{9D8B030D-6E8A-4147-A177-3AD203B41FA5}">
                      <a16:colId xmlns:a16="http://schemas.microsoft.com/office/drawing/2014/main" val="20003"/>
                    </a:ext>
                  </a:extLst>
                </a:gridCol>
                <a:gridCol w="1291438">
                  <a:extLst>
                    <a:ext uri="{9D8B030D-6E8A-4147-A177-3AD203B41FA5}">
                      <a16:colId xmlns:a16="http://schemas.microsoft.com/office/drawing/2014/main" val="20004"/>
                    </a:ext>
                  </a:extLst>
                </a:gridCol>
                <a:gridCol w="1372858">
                  <a:extLst>
                    <a:ext uri="{9D8B030D-6E8A-4147-A177-3AD203B41FA5}">
                      <a16:colId xmlns:a16="http://schemas.microsoft.com/office/drawing/2014/main" val="20005"/>
                    </a:ext>
                  </a:extLst>
                </a:gridCol>
              </a:tblGrid>
              <a:tr h="931868">
                <a:tc>
                  <a:txBody>
                    <a:bodyPr/>
                    <a:lstStyle/>
                    <a:p>
                      <a:pPr algn="ctr"/>
                      <a:r>
                        <a:rPr lang="es-MX" sz="1600" dirty="0"/>
                        <a:t>INDICADOR ITST</a:t>
                      </a:r>
                    </a:p>
                  </a:txBody>
                  <a:tcPr/>
                </a:tc>
                <a:tc>
                  <a:txBody>
                    <a:bodyPr/>
                    <a:lstStyle/>
                    <a:p>
                      <a:pPr algn="ctr"/>
                      <a:r>
                        <a:rPr lang="es-MX" sz="1600" dirty="0"/>
                        <a:t>UNIDAD DE MEDIDA</a:t>
                      </a:r>
                    </a:p>
                  </a:txBody>
                  <a:tcPr/>
                </a:tc>
                <a:tc>
                  <a:txBody>
                    <a:bodyPr/>
                    <a:lstStyle/>
                    <a:p>
                      <a:pPr algn="ctr"/>
                      <a:r>
                        <a:rPr lang="es-MX" sz="1600" dirty="0"/>
                        <a:t>FRECUENCIA</a:t>
                      </a:r>
                    </a:p>
                  </a:txBody>
                  <a:tcPr/>
                </a:tc>
                <a:tc>
                  <a:txBody>
                    <a:bodyPr/>
                    <a:lstStyle/>
                    <a:p>
                      <a:pPr algn="ctr"/>
                      <a:r>
                        <a:rPr lang="es-MX" sz="1600" dirty="0"/>
                        <a:t>META PROGRAMADA</a:t>
                      </a:r>
                    </a:p>
                  </a:txBody>
                  <a:tcPr/>
                </a:tc>
                <a:tc>
                  <a:txBody>
                    <a:bodyPr/>
                    <a:lstStyle/>
                    <a:p>
                      <a:pPr algn="ctr"/>
                      <a:r>
                        <a:rPr lang="es-MX" sz="1600" dirty="0"/>
                        <a:t>RESULTADO  LOGRAD0</a:t>
                      </a:r>
                    </a:p>
                  </a:txBody>
                  <a:tcPr/>
                </a:tc>
                <a:tc>
                  <a:txBody>
                    <a:bodyPr/>
                    <a:lstStyle/>
                    <a:p>
                      <a:pPr algn="ctr"/>
                      <a:r>
                        <a:rPr lang="es-MX" sz="1600" dirty="0"/>
                        <a:t>PORCENTAJE LOGRADO  </a:t>
                      </a:r>
                    </a:p>
                  </a:txBody>
                  <a:tcPr/>
                </a:tc>
                <a:extLst>
                  <a:ext uri="{0D108BD9-81ED-4DB2-BD59-A6C34878D82A}">
                    <a16:rowId xmlns:a16="http://schemas.microsoft.com/office/drawing/2014/main" val="10000"/>
                  </a:ext>
                </a:extLst>
              </a:tr>
              <a:tr h="652308">
                <a:tc>
                  <a:txBody>
                    <a:bodyPr/>
                    <a:lstStyle/>
                    <a:p>
                      <a:pPr algn="l"/>
                      <a:r>
                        <a:rPr lang="es-MX" dirty="0"/>
                        <a:t>1. Cobertura</a:t>
                      </a:r>
                    </a:p>
                  </a:txBody>
                  <a:tcPr anchor="ctr"/>
                </a:tc>
                <a:tc>
                  <a:txBody>
                    <a:bodyPr/>
                    <a:lstStyle/>
                    <a:p>
                      <a:pPr algn="ctr"/>
                      <a:r>
                        <a:rPr lang="es-MX" dirty="0"/>
                        <a:t>%</a:t>
                      </a:r>
                    </a:p>
                  </a:txBody>
                  <a:tcPr anchor="ctr"/>
                </a:tc>
                <a:tc>
                  <a:txBody>
                    <a:bodyPr/>
                    <a:lstStyle/>
                    <a:p>
                      <a:pPr algn="ctr"/>
                      <a:r>
                        <a:rPr lang="es-MX" dirty="0"/>
                        <a:t>Anual</a:t>
                      </a:r>
                    </a:p>
                  </a:txBody>
                  <a:tcPr anchor="ctr"/>
                </a:tc>
                <a:tc>
                  <a:txBody>
                    <a:bodyPr/>
                    <a:lstStyle/>
                    <a:p>
                      <a:pPr algn="ctr"/>
                      <a:r>
                        <a:rPr lang="es-MX" dirty="0"/>
                        <a:t>31%</a:t>
                      </a:r>
                    </a:p>
                  </a:txBody>
                  <a:tcPr anchor="ctr"/>
                </a:tc>
                <a:tc>
                  <a:txBody>
                    <a:bodyPr/>
                    <a:lstStyle/>
                    <a:p>
                      <a:pPr algn="ctr"/>
                      <a:r>
                        <a:rPr lang="es-MX" dirty="0"/>
                        <a:t>30.82%</a:t>
                      </a:r>
                    </a:p>
                  </a:txBody>
                  <a:tcPr anchor="ctr"/>
                </a:tc>
                <a:tc>
                  <a:txBody>
                    <a:bodyPr/>
                    <a:lstStyle/>
                    <a:p>
                      <a:pPr algn="ctr"/>
                      <a:r>
                        <a:rPr lang="es-MX" dirty="0"/>
                        <a:t>99.42%</a:t>
                      </a:r>
                    </a:p>
                  </a:txBody>
                  <a:tcPr anchor="ctr"/>
                </a:tc>
                <a:extLst>
                  <a:ext uri="{0D108BD9-81ED-4DB2-BD59-A6C34878D82A}">
                    <a16:rowId xmlns:a16="http://schemas.microsoft.com/office/drawing/2014/main" val="10001"/>
                  </a:ext>
                </a:extLst>
              </a:tr>
              <a:tr h="652308">
                <a:tc>
                  <a:txBody>
                    <a:bodyPr/>
                    <a:lstStyle/>
                    <a:p>
                      <a:pPr algn="l"/>
                      <a:r>
                        <a:rPr lang="es-MX" dirty="0"/>
                        <a:t>2. Matrícula </a:t>
                      </a:r>
                    </a:p>
                  </a:txBody>
                  <a:tcPr anchor="ctr"/>
                </a:tc>
                <a:tc>
                  <a:txBody>
                    <a:bodyPr/>
                    <a:lstStyle/>
                    <a:p>
                      <a:pPr algn="ctr"/>
                      <a:r>
                        <a:rPr lang="es-MX" dirty="0"/>
                        <a:t>Alumno Inscrito</a:t>
                      </a:r>
                    </a:p>
                  </a:txBody>
                  <a:tcPr anchor="ctr"/>
                </a:tc>
                <a:tc>
                  <a:txBody>
                    <a:bodyPr/>
                    <a:lstStyle/>
                    <a:p>
                      <a:pPr algn="ctr"/>
                      <a:r>
                        <a:rPr lang="es-MX" dirty="0"/>
                        <a:t>Anual</a:t>
                      </a:r>
                    </a:p>
                  </a:txBody>
                  <a:tcPr anchor="ctr"/>
                </a:tc>
                <a:tc>
                  <a:txBody>
                    <a:bodyPr/>
                    <a:lstStyle/>
                    <a:p>
                      <a:pPr algn="ctr"/>
                      <a:r>
                        <a:rPr lang="es-MX" dirty="0"/>
                        <a:t>1550</a:t>
                      </a:r>
                    </a:p>
                  </a:txBody>
                  <a:tcPr anchor="ctr"/>
                </a:tc>
                <a:tc>
                  <a:txBody>
                    <a:bodyPr/>
                    <a:lstStyle/>
                    <a:p>
                      <a:pPr algn="ctr"/>
                      <a:r>
                        <a:rPr lang="es-MX" dirty="0"/>
                        <a:t>1409</a:t>
                      </a:r>
                    </a:p>
                  </a:txBody>
                  <a:tcPr anchor="ctr"/>
                </a:tc>
                <a:tc>
                  <a:txBody>
                    <a:bodyPr/>
                    <a:lstStyle/>
                    <a:p>
                      <a:pPr algn="ctr"/>
                      <a:r>
                        <a:rPr lang="es-MX" dirty="0"/>
                        <a:t>90.90%</a:t>
                      </a:r>
                    </a:p>
                  </a:txBody>
                  <a:tcPr anchor="ctr"/>
                </a:tc>
                <a:extLst>
                  <a:ext uri="{0D108BD9-81ED-4DB2-BD59-A6C34878D82A}">
                    <a16:rowId xmlns:a16="http://schemas.microsoft.com/office/drawing/2014/main" val="10002"/>
                  </a:ext>
                </a:extLst>
              </a:tr>
            </a:tbl>
          </a:graphicData>
        </a:graphic>
      </p:graphicFrame>
      <p:sp>
        <p:nvSpPr>
          <p:cNvPr id="4" name="1 Título"/>
          <p:cNvSpPr txBox="1">
            <a:spLocks/>
          </p:cNvSpPr>
          <p:nvPr/>
        </p:nvSpPr>
        <p:spPr>
          <a:xfrm>
            <a:off x="179512" y="3861048"/>
            <a:ext cx="8037958" cy="122413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s-MX" sz="1800" b="1" dirty="0">
                <a:solidFill>
                  <a:srgbClr val="002060"/>
                </a:solidFill>
                <a:latin typeface="Segoe UI" panose="020B0502040204020203" pitchFamily="34" charset="0"/>
                <a:ea typeface="Segoe UI" panose="020B0502040204020203" pitchFamily="34" charset="0"/>
                <a:cs typeface="Segoe UI" panose="020B0502040204020203" pitchFamily="34" charset="0"/>
              </a:rPr>
              <a:t>Fórmula de Indicador de Cobertura: </a:t>
            </a:r>
          </a:p>
          <a:p>
            <a:pPr algn="l"/>
            <a:r>
              <a:rPr lang="es-MX" sz="1800" b="1" dirty="0">
                <a:solidFill>
                  <a:srgbClr val="002060"/>
                </a:solidFill>
                <a:latin typeface="Segoe UI" panose="020B0502040204020203" pitchFamily="34" charset="0"/>
                <a:ea typeface="Segoe UI" panose="020B0502040204020203" pitchFamily="34" charset="0"/>
                <a:cs typeface="Segoe UI" panose="020B0502040204020203" pitchFamily="34" charset="0"/>
              </a:rPr>
              <a:t>Alumnos inscritos en el primer semestre (348)/ Total de egresados del Nivel Medio Superior de la Zona de influencia del ITST (1129)= 30.82%.</a:t>
            </a:r>
          </a:p>
          <a:p>
            <a:pPr algn="l"/>
            <a:endParaRPr lang="es-MX" sz="1800" b="1" dirty="0">
              <a:solidFill>
                <a:srgbClr val="002060"/>
              </a:solidFill>
              <a:latin typeface="Segoe UI" panose="020B0502040204020203" pitchFamily="34" charset="0"/>
              <a:ea typeface="Segoe UI" panose="020B0502040204020203" pitchFamily="34" charset="0"/>
              <a:cs typeface="Segoe UI" panose="020B0502040204020203" pitchFamily="34" charset="0"/>
            </a:endParaRPr>
          </a:p>
        </p:txBody>
      </p:sp>
      <p:sp>
        <p:nvSpPr>
          <p:cNvPr id="5" name="4 Rectángulo"/>
          <p:cNvSpPr/>
          <p:nvPr/>
        </p:nvSpPr>
        <p:spPr>
          <a:xfrm>
            <a:off x="755577" y="5445224"/>
            <a:ext cx="6912767" cy="1015663"/>
          </a:xfrm>
          <a:prstGeom prst="rect">
            <a:avLst/>
          </a:prstGeom>
          <a:scene3d>
            <a:camera prst="orthographicFront">
              <a:rot lat="0" lon="0" rev="0"/>
            </a:camera>
            <a:lightRig rig="threePt" dir="t">
              <a:rot lat="0" lon="0" rev="1200000"/>
            </a:lightRig>
          </a:scene3d>
          <a:sp3d>
            <a:bevelT w="63500" h="25400" prst="artDeco"/>
          </a:sp3d>
        </p:spPr>
        <p:style>
          <a:lnRef idx="0">
            <a:schemeClr val="accent1"/>
          </a:lnRef>
          <a:fillRef idx="3">
            <a:schemeClr val="accent1"/>
          </a:fillRef>
          <a:effectRef idx="3">
            <a:schemeClr val="accent1"/>
          </a:effectRef>
          <a:fontRef idx="minor">
            <a:schemeClr val="lt1"/>
          </a:fontRef>
        </p:style>
        <p:txBody>
          <a:bodyPr wrap="square">
            <a:spAutoFit/>
          </a:bodyPr>
          <a:lstStyle/>
          <a:p>
            <a:pPr lvl="0"/>
            <a:r>
              <a:rPr lang="es-MX" sz="2000" dirty="0"/>
              <a:t>Meta del PSE en Cobertura en Educación Superior.30.6%</a:t>
            </a:r>
          </a:p>
          <a:p>
            <a:pPr lvl="0"/>
            <a:r>
              <a:rPr lang="es-MX" sz="2000" dirty="0"/>
              <a:t>Meta del PSE en Matrícula Total de Estudiantes Inscritos: 70,516 alumnos (superior y posgrado). </a:t>
            </a:r>
          </a:p>
        </p:txBody>
      </p:sp>
    </p:spTree>
    <p:extLst>
      <p:ext uri="{BB962C8B-B14F-4D97-AF65-F5344CB8AC3E}">
        <p14:creationId xmlns:p14="http://schemas.microsoft.com/office/powerpoint/2010/main" val="39888070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6991685" y="265212"/>
            <a:ext cx="1396740" cy="859532"/>
          </a:xfrm>
          <a:prstGeom prst="rect">
            <a:avLst/>
          </a:prstGeom>
        </p:spPr>
      </p:pic>
      <p:sp>
        <p:nvSpPr>
          <p:cNvPr id="2" name="1 CuadroTexto"/>
          <p:cNvSpPr txBox="1"/>
          <p:nvPr/>
        </p:nvSpPr>
        <p:spPr>
          <a:xfrm>
            <a:off x="399379" y="3758923"/>
            <a:ext cx="1539766" cy="369332"/>
          </a:xfrm>
          <a:prstGeom prst="rect">
            <a:avLst/>
          </a:prstGeom>
          <a:noFill/>
        </p:spPr>
        <p:txBody>
          <a:bodyPr wrap="square" rtlCol="0">
            <a:spAutoFit/>
          </a:bodyPr>
          <a:lstStyle/>
          <a:p>
            <a:pPr algn="ctr"/>
            <a:r>
              <a:rPr lang="es-MX" b="1" dirty="0">
                <a:solidFill>
                  <a:schemeClr val="bg1"/>
                </a:solidFill>
              </a:rPr>
              <a:t>NUTRI-CER</a:t>
            </a:r>
          </a:p>
        </p:txBody>
      </p:sp>
      <p:graphicFrame>
        <p:nvGraphicFramePr>
          <p:cNvPr id="6" name="2 Marcador de contenido"/>
          <p:cNvGraphicFramePr>
            <a:graphicFrameLocks noGrp="1"/>
          </p:cNvGraphicFramePr>
          <p:nvPr>
            <p:ph idx="1"/>
            <p:extLst/>
          </p:nvPr>
        </p:nvGraphicFramePr>
        <p:xfrm>
          <a:off x="107504" y="1268762"/>
          <a:ext cx="8064898" cy="5040558"/>
        </p:xfrm>
        <a:graphic>
          <a:graphicData uri="http://schemas.openxmlformats.org/drawingml/2006/table">
            <a:tbl>
              <a:tblPr firstRow="1" firstCol="1" bandRow="1">
                <a:tableStyleId>{5C22544A-7EE6-4342-B048-85BDC9FD1C3A}</a:tableStyleId>
              </a:tblPr>
              <a:tblGrid>
                <a:gridCol w="874002">
                  <a:extLst>
                    <a:ext uri="{9D8B030D-6E8A-4147-A177-3AD203B41FA5}">
                      <a16:colId xmlns:a16="http://schemas.microsoft.com/office/drawing/2014/main" val="20000"/>
                    </a:ext>
                  </a:extLst>
                </a:gridCol>
                <a:gridCol w="4340372">
                  <a:extLst>
                    <a:ext uri="{9D8B030D-6E8A-4147-A177-3AD203B41FA5}">
                      <a16:colId xmlns:a16="http://schemas.microsoft.com/office/drawing/2014/main" val="20001"/>
                    </a:ext>
                  </a:extLst>
                </a:gridCol>
                <a:gridCol w="1251450">
                  <a:extLst>
                    <a:ext uri="{9D8B030D-6E8A-4147-A177-3AD203B41FA5}">
                      <a16:colId xmlns:a16="http://schemas.microsoft.com/office/drawing/2014/main" val="20002"/>
                    </a:ext>
                  </a:extLst>
                </a:gridCol>
                <a:gridCol w="1599074">
                  <a:extLst>
                    <a:ext uri="{9D8B030D-6E8A-4147-A177-3AD203B41FA5}">
                      <a16:colId xmlns:a16="http://schemas.microsoft.com/office/drawing/2014/main" val="20003"/>
                    </a:ext>
                  </a:extLst>
                </a:gridCol>
              </a:tblGrid>
              <a:tr h="882884">
                <a:tc>
                  <a:txBody>
                    <a:bodyPr/>
                    <a:lstStyle/>
                    <a:p>
                      <a:pPr algn="ctr">
                        <a:lnSpc>
                          <a:spcPct val="115000"/>
                        </a:lnSpc>
                        <a:spcAft>
                          <a:spcPts val="0"/>
                        </a:spcAft>
                      </a:pPr>
                      <a:r>
                        <a:rPr lang="es-MX" sz="1400" dirty="0">
                          <a:effectLst/>
                        </a:rPr>
                        <a:t>NUMERO</a:t>
                      </a:r>
                      <a:endParaRPr lang="es-MX" sz="1400" dirty="0">
                        <a:effectLst/>
                        <a:latin typeface="Calibri"/>
                        <a:ea typeface="Calibri"/>
                        <a:cs typeface="Times New Roman"/>
                      </a:endParaRPr>
                    </a:p>
                  </a:txBody>
                  <a:tcPr marL="34678" marR="34678" marT="0" marB="0" anchor="ctr"/>
                </a:tc>
                <a:tc>
                  <a:txBody>
                    <a:bodyPr/>
                    <a:lstStyle/>
                    <a:p>
                      <a:pPr algn="ctr">
                        <a:lnSpc>
                          <a:spcPct val="115000"/>
                        </a:lnSpc>
                        <a:spcAft>
                          <a:spcPts val="0"/>
                        </a:spcAft>
                      </a:pPr>
                      <a:r>
                        <a:rPr lang="es-MX" sz="1400" dirty="0">
                          <a:effectLst/>
                        </a:rPr>
                        <a:t>PROYECTO</a:t>
                      </a:r>
                      <a:endParaRPr lang="es-MX" sz="1400" dirty="0">
                        <a:effectLst/>
                        <a:latin typeface="Calibri"/>
                        <a:ea typeface="Calibri"/>
                        <a:cs typeface="Times New Roman"/>
                      </a:endParaRPr>
                    </a:p>
                  </a:txBody>
                  <a:tcPr marL="34678" marR="34678" marT="0" marB="0" anchor="ctr"/>
                </a:tc>
                <a:tc>
                  <a:txBody>
                    <a:bodyPr/>
                    <a:lstStyle/>
                    <a:p>
                      <a:pPr algn="ctr">
                        <a:lnSpc>
                          <a:spcPct val="115000"/>
                        </a:lnSpc>
                        <a:spcAft>
                          <a:spcPts val="0"/>
                        </a:spcAft>
                      </a:pPr>
                      <a:r>
                        <a:rPr lang="es-MX" sz="1400">
                          <a:effectLst/>
                        </a:rPr>
                        <a:t>PERIODO DE EJECUCIÓN</a:t>
                      </a:r>
                      <a:endParaRPr lang="es-MX" sz="1400">
                        <a:effectLst/>
                        <a:latin typeface="Calibri"/>
                        <a:ea typeface="Calibri"/>
                        <a:cs typeface="Times New Roman"/>
                      </a:endParaRPr>
                    </a:p>
                  </a:txBody>
                  <a:tcPr marL="34678" marR="34678" marT="0" marB="0"/>
                </a:tc>
                <a:tc>
                  <a:txBody>
                    <a:bodyPr/>
                    <a:lstStyle/>
                    <a:p>
                      <a:pPr algn="ctr">
                        <a:lnSpc>
                          <a:spcPct val="115000"/>
                        </a:lnSpc>
                        <a:spcAft>
                          <a:spcPts val="0"/>
                        </a:spcAft>
                      </a:pPr>
                      <a:r>
                        <a:rPr lang="es-MX" sz="1400">
                          <a:effectLst/>
                        </a:rPr>
                        <a:t>UNIDAD ADMINISTRATIVA</a:t>
                      </a:r>
                      <a:endParaRPr lang="es-MX" sz="1400">
                        <a:effectLst/>
                        <a:latin typeface="Calibri"/>
                        <a:ea typeface="Calibri"/>
                        <a:cs typeface="Times New Roman"/>
                      </a:endParaRPr>
                    </a:p>
                  </a:txBody>
                  <a:tcPr marL="34678" marR="34678" marT="0" marB="0" anchor="ctr"/>
                </a:tc>
                <a:extLst>
                  <a:ext uri="{0D108BD9-81ED-4DB2-BD59-A6C34878D82A}">
                    <a16:rowId xmlns:a16="http://schemas.microsoft.com/office/drawing/2014/main" val="10000"/>
                  </a:ext>
                </a:extLst>
              </a:tr>
              <a:tr h="297577">
                <a:tc>
                  <a:txBody>
                    <a:bodyPr/>
                    <a:lstStyle/>
                    <a:p>
                      <a:pPr algn="ctr">
                        <a:lnSpc>
                          <a:spcPct val="115000"/>
                        </a:lnSpc>
                        <a:spcAft>
                          <a:spcPts val="0"/>
                        </a:spcAft>
                      </a:pPr>
                      <a:r>
                        <a:rPr lang="es-MX" sz="1400" dirty="0">
                          <a:effectLst/>
                        </a:rPr>
                        <a:t>41</a:t>
                      </a:r>
                      <a:endParaRPr lang="es-MX" sz="1400" dirty="0">
                        <a:effectLst/>
                        <a:latin typeface="Calibri"/>
                        <a:ea typeface="Calibri"/>
                        <a:cs typeface="Times New Roman"/>
                      </a:endParaRPr>
                    </a:p>
                  </a:txBody>
                  <a:tcPr marL="34678" marR="34678" marT="0" marB="0" anchor="ctr"/>
                </a:tc>
                <a:tc>
                  <a:txBody>
                    <a:bodyPr/>
                    <a:lstStyle/>
                    <a:p>
                      <a:pPr>
                        <a:lnSpc>
                          <a:spcPct val="115000"/>
                        </a:lnSpc>
                        <a:spcAft>
                          <a:spcPts val="0"/>
                        </a:spcAft>
                      </a:pPr>
                      <a:r>
                        <a:rPr lang="es-MX" sz="1400">
                          <a:effectLst/>
                        </a:rPr>
                        <a:t>Recursos Financieros</a:t>
                      </a:r>
                      <a:endParaRPr lang="es-MX" sz="1400">
                        <a:effectLst/>
                        <a:latin typeface="Calibri"/>
                        <a:ea typeface="Calibri"/>
                        <a:cs typeface="Times New Roman"/>
                      </a:endParaRPr>
                    </a:p>
                  </a:txBody>
                  <a:tcPr marL="34678" marR="34678" marT="0" marB="0" anchor="ctr"/>
                </a:tc>
                <a:tc rowSpan="5">
                  <a:txBody>
                    <a:bodyPr/>
                    <a:lstStyle/>
                    <a:p>
                      <a:pPr algn="ctr">
                        <a:lnSpc>
                          <a:spcPct val="115000"/>
                        </a:lnSpc>
                        <a:spcAft>
                          <a:spcPts val="0"/>
                        </a:spcAft>
                      </a:pPr>
                      <a:r>
                        <a:rPr lang="es-MX" sz="1400" dirty="0">
                          <a:effectLst/>
                        </a:rPr>
                        <a:t>2018-2021</a:t>
                      </a:r>
                      <a:endParaRPr lang="es-MX" sz="1400" dirty="0">
                        <a:effectLst/>
                        <a:latin typeface="Calibri"/>
                        <a:ea typeface="Calibri"/>
                        <a:cs typeface="Times New Roman"/>
                      </a:endParaRPr>
                    </a:p>
                  </a:txBody>
                  <a:tcPr marL="34678" marR="34678" marT="0" marB="0" anchor="ctr"/>
                </a:tc>
                <a:tc rowSpan="5">
                  <a:txBody>
                    <a:bodyPr/>
                    <a:lstStyle/>
                    <a:p>
                      <a:pPr algn="ctr">
                        <a:lnSpc>
                          <a:spcPct val="115000"/>
                        </a:lnSpc>
                        <a:spcAft>
                          <a:spcPts val="0"/>
                        </a:spcAft>
                      </a:pPr>
                      <a:r>
                        <a:rPr lang="es-MX" sz="1400" dirty="0">
                          <a:effectLst/>
                        </a:rPr>
                        <a:t>Subdirección de Servicios Administrativos</a:t>
                      </a:r>
                      <a:endParaRPr lang="es-MX" sz="1400" dirty="0">
                        <a:effectLst/>
                        <a:latin typeface="Calibri"/>
                        <a:ea typeface="Calibri"/>
                        <a:cs typeface="Times New Roman"/>
                      </a:endParaRPr>
                    </a:p>
                  </a:txBody>
                  <a:tcPr marL="34678" marR="34678" marT="0" marB="0" anchor="ctr"/>
                </a:tc>
                <a:extLst>
                  <a:ext uri="{0D108BD9-81ED-4DB2-BD59-A6C34878D82A}">
                    <a16:rowId xmlns:a16="http://schemas.microsoft.com/office/drawing/2014/main" val="10001"/>
                  </a:ext>
                </a:extLst>
              </a:tr>
              <a:tr h="297577">
                <a:tc>
                  <a:txBody>
                    <a:bodyPr/>
                    <a:lstStyle/>
                    <a:p>
                      <a:pPr algn="ctr">
                        <a:lnSpc>
                          <a:spcPct val="115000"/>
                        </a:lnSpc>
                        <a:spcAft>
                          <a:spcPts val="0"/>
                        </a:spcAft>
                      </a:pPr>
                      <a:r>
                        <a:rPr lang="es-MX" sz="1400">
                          <a:effectLst/>
                        </a:rPr>
                        <a:t>42</a:t>
                      </a:r>
                      <a:endParaRPr lang="es-MX" sz="1400">
                        <a:effectLst/>
                        <a:latin typeface="Calibri"/>
                        <a:ea typeface="Calibri"/>
                        <a:cs typeface="Times New Roman"/>
                      </a:endParaRPr>
                    </a:p>
                  </a:txBody>
                  <a:tcPr marL="34678" marR="34678" marT="0" marB="0" anchor="ctr"/>
                </a:tc>
                <a:tc>
                  <a:txBody>
                    <a:bodyPr/>
                    <a:lstStyle/>
                    <a:p>
                      <a:pPr>
                        <a:lnSpc>
                          <a:spcPct val="115000"/>
                        </a:lnSpc>
                        <a:spcAft>
                          <a:spcPts val="0"/>
                        </a:spcAft>
                      </a:pPr>
                      <a:r>
                        <a:rPr lang="es-MX" sz="1400">
                          <a:effectLst/>
                        </a:rPr>
                        <a:t>Materiales Diversos de Oficina</a:t>
                      </a:r>
                      <a:endParaRPr lang="es-MX" sz="1400">
                        <a:effectLst/>
                        <a:latin typeface="Calibri"/>
                        <a:ea typeface="Calibri"/>
                        <a:cs typeface="Times New Roman"/>
                      </a:endParaRPr>
                    </a:p>
                  </a:txBody>
                  <a:tcPr marL="34678" marR="34678" marT="0" marB="0" anchor="ct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10002"/>
                  </a:ext>
                </a:extLst>
              </a:tr>
              <a:tr h="297577">
                <a:tc>
                  <a:txBody>
                    <a:bodyPr/>
                    <a:lstStyle/>
                    <a:p>
                      <a:pPr algn="ctr">
                        <a:lnSpc>
                          <a:spcPct val="115000"/>
                        </a:lnSpc>
                        <a:spcAft>
                          <a:spcPts val="0"/>
                        </a:spcAft>
                      </a:pPr>
                      <a:r>
                        <a:rPr lang="es-MX" sz="1400">
                          <a:effectLst/>
                        </a:rPr>
                        <a:t>43</a:t>
                      </a:r>
                      <a:endParaRPr lang="es-MX" sz="1400">
                        <a:effectLst/>
                        <a:latin typeface="Calibri"/>
                        <a:ea typeface="Calibri"/>
                        <a:cs typeface="Times New Roman"/>
                      </a:endParaRPr>
                    </a:p>
                  </a:txBody>
                  <a:tcPr marL="34678" marR="34678" marT="0" marB="0" anchor="ctr"/>
                </a:tc>
                <a:tc>
                  <a:txBody>
                    <a:bodyPr/>
                    <a:lstStyle/>
                    <a:p>
                      <a:pPr>
                        <a:lnSpc>
                          <a:spcPct val="115000"/>
                        </a:lnSpc>
                        <a:spcAft>
                          <a:spcPts val="0"/>
                        </a:spcAft>
                      </a:pPr>
                      <a:r>
                        <a:rPr lang="es-MX" sz="1400">
                          <a:effectLst/>
                        </a:rPr>
                        <a:t>Servicios Básicos</a:t>
                      </a:r>
                      <a:endParaRPr lang="es-MX" sz="1400">
                        <a:effectLst/>
                        <a:latin typeface="Calibri"/>
                        <a:ea typeface="Calibri"/>
                        <a:cs typeface="Times New Roman"/>
                      </a:endParaRPr>
                    </a:p>
                  </a:txBody>
                  <a:tcPr marL="34678" marR="34678" marT="0" marB="0" anchor="ct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10003"/>
                  </a:ext>
                </a:extLst>
              </a:tr>
              <a:tr h="297577">
                <a:tc>
                  <a:txBody>
                    <a:bodyPr/>
                    <a:lstStyle/>
                    <a:p>
                      <a:pPr algn="ctr">
                        <a:lnSpc>
                          <a:spcPct val="115000"/>
                        </a:lnSpc>
                        <a:spcAft>
                          <a:spcPts val="0"/>
                        </a:spcAft>
                      </a:pPr>
                      <a:r>
                        <a:rPr lang="es-MX" sz="1400">
                          <a:effectLst/>
                        </a:rPr>
                        <a:t>44</a:t>
                      </a:r>
                      <a:endParaRPr lang="es-MX" sz="1400">
                        <a:effectLst/>
                        <a:latin typeface="Calibri"/>
                        <a:ea typeface="Calibri"/>
                        <a:cs typeface="Times New Roman"/>
                      </a:endParaRPr>
                    </a:p>
                  </a:txBody>
                  <a:tcPr marL="34678" marR="34678" marT="0" marB="0" anchor="ctr"/>
                </a:tc>
                <a:tc>
                  <a:txBody>
                    <a:bodyPr/>
                    <a:lstStyle/>
                    <a:p>
                      <a:pPr>
                        <a:lnSpc>
                          <a:spcPct val="115000"/>
                        </a:lnSpc>
                        <a:spcAft>
                          <a:spcPts val="0"/>
                        </a:spcAft>
                      </a:pPr>
                      <a:r>
                        <a:rPr lang="es-MX" sz="1400" dirty="0">
                          <a:effectLst/>
                        </a:rPr>
                        <a:t>Administración de Activo Fijo (y Vigilancia)</a:t>
                      </a:r>
                      <a:endParaRPr lang="es-MX" sz="1400" dirty="0">
                        <a:effectLst/>
                        <a:latin typeface="Calibri"/>
                        <a:ea typeface="Calibri"/>
                        <a:cs typeface="Times New Roman"/>
                      </a:endParaRPr>
                    </a:p>
                  </a:txBody>
                  <a:tcPr marL="34678" marR="34678" marT="0" marB="0" anchor="ct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10004"/>
                  </a:ext>
                </a:extLst>
              </a:tr>
              <a:tr h="582712">
                <a:tc>
                  <a:txBody>
                    <a:bodyPr/>
                    <a:lstStyle/>
                    <a:p>
                      <a:pPr algn="ctr">
                        <a:lnSpc>
                          <a:spcPct val="115000"/>
                        </a:lnSpc>
                        <a:spcAft>
                          <a:spcPts val="0"/>
                        </a:spcAft>
                      </a:pPr>
                      <a:r>
                        <a:rPr lang="es-MX" sz="1400">
                          <a:effectLst/>
                        </a:rPr>
                        <a:t>45</a:t>
                      </a:r>
                      <a:endParaRPr lang="es-MX" sz="1400">
                        <a:effectLst/>
                        <a:latin typeface="Calibri"/>
                        <a:ea typeface="Calibri"/>
                        <a:cs typeface="Times New Roman"/>
                      </a:endParaRPr>
                    </a:p>
                  </a:txBody>
                  <a:tcPr marL="34678" marR="34678" marT="0" marB="0" anchor="ctr"/>
                </a:tc>
                <a:tc>
                  <a:txBody>
                    <a:bodyPr/>
                    <a:lstStyle/>
                    <a:p>
                      <a:pPr>
                        <a:lnSpc>
                          <a:spcPct val="115000"/>
                        </a:lnSpc>
                        <a:spcAft>
                          <a:spcPts val="0"/>
                        </a:spcAft>
                      </a:pPr>
                      <a:r>
                        <a:rPr lang="es-MX" sz="1400">
                          <a:effectLst/>
                        </a:rPr>
                        <a:t>Sueldos, Salarios y Prestaciones Proporcionadas</a:t>
                      </a:r>
                      <a:endParaRPr lang="es-MX" sz="1400">
                        <a:effectLst/>
                        <a:latin typeface="Calibri"/>
                        <a:ea typeface="Calibri"/>
                        <a:cs typeface="Times New Roman"/>
                      </a:endParaRPr>
                    </a:p>
                  </a:txBody>
                  <a:tcPr marL="34678" marR="34678" marT="0" marB="0" anchor="ct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10005"/>
                  </a:ext>
                </a:extLst>
              </a:tr>
              <a:tr h="345942">
                <a:tc>
                  <a:txBody>
                    <a:bodyPr/>
                    <a:lstStyle/>
                    <a:p>
                      <a:pPr algn="ctr">
                        <a:lnSpc>
                          <a:spcPct val="115000"/>
                        </a:lnSpc>
                        <a:spcAft>
                          <a:spcPts val="0"/>
                        </a:spcAft>
                      </a:pPr>
                      <a:r>
                        <a:rPr lang="es-MX" sz="1400">
                          <a:effectLst/>
                        </a:rPr>
                        <a:t>46</a:t>
                      </a:r>
                      <a:endParaRPr lang="es-MX" sz="1400">
                        <a:effectLst/>
                        <a:latin typeface="Calibri"/>
                        <a:ea typeface="Calibri"/>
                        <a:cs typeface="Times New Roman"/>
                      </a:endParaRPr>
                    </a:p>
                  </a:txBody>
                  <a:tcPr marL="34678" marR="34678" marT="0" marB="0" anchor="ctr"/>
                </a:tc>
                <a:tc>
                  <a:txBody>
                    <a:bodyPr/>
                    <a:lstStyle/>
                    <a:p>
                      <a:pPr>
                        <a:lnSpc>
                          <a:spcPct val="115000"/>
                        </a:lnSpc>
                        <a:spcAft>
                          <a:spcPts val="0"/>
                        </a:spcAft>
                      </a:pPr>
                      <a:r>
                        <a:rPr lang="es-MX" sz="1400">
                          <a:effectLst/>
                        </a:rPr>
                        <a:t>Educación en Línea </a:t>
                      </a:r>
                      <a:endParaRPr lang="es-MX" sz="1400">
                        <a:effectLst/>
                        <a:latin typeface="Calibri"/>
                        <a:ea typeface="Calibri"/>
                        <a:cs typeface="Times New Roman"/>
                      </a:endParaRPr>
                    </a:p>
                  </a:txBody>
                  <a:tcPr marL="34678" marR="34678" marT="0" marB="0" anchor="ctr"/>
                </a:tc>
                <a:tc rowSpan="2">
                  <a:txBody>
                    <a:bodyPr/>
                    <a:lstStyle/>
                    <a:p>
                      <a:pPr algn="ctr">
                        <a:lnSpc>
                          <a:spcPct val="115000"/>
                        </a:lnSpc>
                        <a:spcAft>
                          <a:spcPts val="0"/>
                        </a:spcAft>
                      </a:pPr>
                      <a:r>
                        <a:rPr lang="es-MX" sz="1400" dirty="0">
                          <a:effectLst/>
                        </a:rPr>
                        <a:t>2019-2021 </a:t>
                      </a:r>
                      <a:endParaRPr lang="es-MX" sz="1400" dirty="0">
                        <a:effectLst/>
                        <a:latin typeface="Calibri"/>
                        <a:ea typeface="Calibri"/>
                        <a:cs typeface="Times New Roman"/>
                      </a:endParaRPr>
                    </a:p>
                  </a:txBody>
                  <a:tcPr marL="34678" marR="34678" marT="0" marB="0" anchor="ctr"/>
                </a:tc>
                <a:tc rowSpan="2">
                  <a:txBody>
                    <a:bodyPr/>
                    <a:lstStyle/>
                    <a:p>
                      <a:pPr algn="ctr">
                        <a:lnSpc>
                          <a:spcPct val="115000"/>
                        </a:lnSpc>
                        <a:spcAft>
                          <a:spcPts val="0"/>
                        </a:spcAft>
                      </a:pPr>
                      <a:r>
                        <a:rPr lang="es-MX" sz="1400" dirty="0">
                          <a:effectLst/>
                        </a:rPr>
                        <a:t>Dirección de Planeación y Vinculación</a:t>
                      </a:r>
                      <a:endParaRPr lang="es-MX" sz="1400" dirty="0">
                        <a:effectLst/>
                        <a:latin typeface="Calibri"/>
                        <a:ea typeface="Calibri"/>
                        <a:cs typeface="Times New Roman"/>
                      </a:endParaRPr>
                    </a:p>
                  </a:txBody>
                  <a:tcPr marL="34678" marR="34678" marT="0" marB="0" anchor="ctr"/>
                </a:tc>
                <a:extLst>
                  <a:ext uri="{0D108BD9-81ED-4DB2-BD59-A6C34878D82A}">
                    <a16:rowId xmlns:a16="http://schemas.microsoft.com/office/drawing/2014/main" val="10006"/>
                  </a:ext>
                </a:extLst>
              </a:tr>
              <a:tr h="546789">
                <a:tc>
                  <a:txBody>
                    <a:bodyPr/>
                    <a:lstStyle/>
                    <a:p>
                      <a:pPr algn="ctr">
                        <a:lnSpc>
                          <a:spcPct val="115000"/>
                        </a:lnSpc>
                        <a:spcAft>
                          <a:spcPts val="0"/>
                        </a:spcAft>
                      </a:pPr>
                      <a:r>
                        <a:rPr lang="es-MX" sz="1400">
                          <a:effectLst/>
                        </a:rPr>
                        <a:t>47</a:t>
                      </a:r>
                      <a:endParaRPr lang="es-MX" sz="1400">
                        <a:effectLst/>
                        <a:latin typeface="Calibri"/>
                        <a:ea typeface="Calibri"/>
                        <a:cs typeface="Times New Roman"/>
                      </a:endParaRPr>
                    </a:p>
                  </a:txBody>
                  <a:tcPr marL="34678" marR="34678" marT="0" marB="0" anchor="ctr"/>
                </a:tc>
                <a:tc>
                  <a:txBody>
                    <a:bodyPr/>
                    <a:lstStyle/>
                    <a:p>
                      <a:pPr>
                        <a:lnSpc>
                          <a:spcPct val="115000"/>
                        </a:lnSpc>
                        <a:spcAft>
                          <a:spcPts val="0"/>
                        </a:spcAft>
                      </a:pPr>
                      <a:r>
                        <a:rPr lang="es-MX" sz="1400">
                          <a:effectLst/>
                        </a:rPr>
                        <a:t>Planeación Estratégica</a:t>
                      </a:r>
                      <a:endParaRPr lang="es-MX" sz="1400">
                        <a:effectLst/>
                        <a:latin typeface="Calibri"/>
                        <a:ea typeface="Calibri"/>
                        <a:cs typeface="Times New Roman"/>
                      </a:endParaRPr>
                    </a:p>
                  </a:txBody>
                  <a:tcPr marL="34678" marR="34678" marT="0" marB="0" anchor="ct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10007"/>
                  </a:ext>
                </a:extLst>
              </a:tr>
              <a:tr h="299596">
                <a:tc>
                  <a:txBody>
                    <a:bodyPr/>
                    <a:lstStyle/>
                    <a:p>
                      <a:pPr algn="ctr">
                        <a:lnSpc>
                          <a:spcPct val="115000"/>
                        </a:lnSpc>
                        <a:spcAft>
                          <a:spcPts val="0"/>
                        </a:spcAft>
                      </a:pPr>
                      <a:r>
                        <a:rPr lang="es-MX" sz="1400">
                          <a:effectLst/>
                        </a:rPr>
                        <a:t>49</a:t>
                      </a:r>
                      <a:endParaRPr lang="es-MX" sz="1400">
                        <a:effectLst/>
                        <a:latin typeface="Calibri"/>
                        <a:ea typeface="Calibri"/>
                        <a:cs typeface="Times New Roman"/>
                      </a:endParaRPr>
                    </a:p>
                  </a:txBody>
                  <a:tcPr marL="34678" marR="34678" marT="0" marB="0" anchor="ctr"/>
                </a:tc>
                <a:tc>
                  <a:txBody>
                    <a:bodyPr/>
                    <a:lstStyle/>
                    <a:p>
                      <a:pPr>
                        <a:lnSpc>
                          <a:spcPct val="115000"/>
                        </a:lnSpc>
                        <a:spcAft>
                          <a:spcPts val="0"/>
                        </a:spcAft>
                      </a:pPr>
                      <a:r>
                        <a:rPr lang="es-MX" sz="1400" dirty="0">
                          <a:effectLst/>
                        </a:rPr>
                        <a:t>Cursos de Verano </a:t>
                      </a:r>
                      <a:endParaRPr lang="es-MX" sz="1400" dirty="0">
                        <a:effectLst/>
                        <a:latin typeface="Calibri"/>
                        <a:ea typeface="Calibri"/>
                        <a:cs typeface="Times New Roman"/>
                      </a:endParaRPr>
                    </a:p>
                  </a:txBody>
                  <a:tcPr marL="34678" marR="34678" marT="0" marB="0" anchor="ctr">
                    <a:solidFill>
                      <a:schemeClr val="bg1">
                        <a:lumMod val="85000"/>
                      </a:schemeClr>
                    </a:solidFill>
                  </a:tcPr>
                </a:tc>
                <a:tc>
                  <a:txBody>
                    <a:bodyPr/>
                    <a:lstStyle/>
                    <a:p>
                      <a:pPr algn="ctr">
                        <a:lnSpc>
                          <a:spcPct val="115000"/>
                        </a:lnSpc>
                        <a:spcAft>
                          <a:spcPts val="0"/>
                        </a:spcAft>
                      </a:pPr>
                      <a:r>
                        <a:rPr lang="es-MX" sz="1400" dirty="0">
                          <a:effectLst/>
                        </a:rPr>
                        <a:t>2019-2021</a:t>
                      </a:r>
                      <a:endParaRPr lang="es-MX" sz="1400" dirty="0">
                        <a:effectLst/>
                        <a:latin typeface="Calibri"/>
                        <a:ea typeface="Calibri"/>
                        <a:cs typeface="Times New Roman"/>
                      </a:endParaRPr>
                    </a:p>
                  </a:txBody>
                  <a:tcPr marL="34678" marR="34678" marT="0" marB="0" anchor="ctr">
                    <a:solidFill>
                      <a:schemeClr val="bg1">
                        <a:lumMod val="85000"/>
                      </a:schemeClr>
                    </a:solidFill>
                  </a:tcPr>
                </a:tc>
                <a:tc rowSpan="2">
                  <a:txBody>
                    <a:bodyPr/>
                    <a:lstStyle/>
                    <a:p>
                      <a:pPr algn="ctr">
                        <a:lnSpc>
                          <a:spcPct val="115000"/>
                        </a:lnSpc>
                        <a:spcAft>
                          <a:spcPts val="0"/>
                        </a:spcAft>
                      </a:pPr>
                      <a:r>
                        <a:rPr lang="es-MX" sz="1400" kern="1200" dirty="0">
                          <a:solidFill>
                            <a:schemeClr val="dk1"/>
                          </a:solidFill>
                          <a:effectLst/>
                          <a:latin typeface="+mn-lt"/>
                          <a:ea typeface="+mn-ea"/>
                          <a:cs typeface="+mn-cs"/>
                        </a:rPr>
                        <a:t>Dirección</a:t>
                      </a:r>
                      <a:r>
                        <a:rPr lang="es-MX" sz="1400" dirty="0">
                          <a:effectLst/>
                        </a:rPr>
                        <a:t> Académica</a:t>
                      </a:r>
                      <a:endParaRPr lang="es-MX" sz="1400" dirty="0">
                        <a:effectLst/>
                        <a:latin typeface="Calibri"/>
                        <a:ea typeface="Calibri"/>
                        <a:cs typeface="Times New Roman"/>
                      </a:endParaRPr>
                    </a:p>
                  </a:txBody>
                  <a:tcPr marL="34678" marR="34678" marT="0" marB="0" anchor="ctr">
                    <a:solidFill>
                      <a:schemeClr val="bg1">
                        <a:lumMod val="85000"/>
                      </a:schemeClr>
                    </a:solidFill>
                  </a:tcPr>
                </a:tc>
                <a:extLst>
                  <a:ext uri="{0D108BD9-81ED-4DB2-BD59-A6C34878D82A}">
                    <a16:rowId xmlns:a16="http://schemas.microsoft.com/office/drawing/2014/main" val="10008"/>
                  </a:ext>
                </a:extLst>
              </a:tr>
              <a:tr h="299596">
                <a:tc>
                  <a:txBody>
                    <a:bodyPr/>
                    <a:lstStyle/>
                    <a:p>
                      <a:pPr algn="ctr">
                        <a:lnSpc>
                          <a:spcPct val="115000"/>
                        </a:lnSpc>
                        <a:spcAft>
                          <a:spcPts val="0"/>
                        </a:spcAft>
                      </a:pPr>
                      <a:r>
                        <a:rPr lang="es-MX" sz="1400">
                          <a:effectLst/>
                        </a:rPr>
                        <a:t>50</a:t>
                      </a:r>
                      <a:endParaRPr lang="es-MX" sz="1400">
                        <a:effectLst/>
                        <a:latin typeface="Calibri"/>
                        <a:ea typeface="Calibri"/>
                        <a:cs typeface="Times New Roman"/>
                      </a:endParaRPr>
                    </a:p>
                  </a:txBody>
                  <a:tcPr marL="34678" marR="34678" marT="0" marB="0" anchor="ctr"/>
                </a:tc>
                <a:tc>
                  <a:txBody>
                    <a:bodyPr/>
                    <a:lstStyle/>
                    <a:p>
                      <a:pPr>
                        <a:lnSpc>
                          <a:spcPct val="115000"/>
                        </a:lnSpc>
                        <a:spcAft>
                          <a:spcPts val="0"/>
                        </a:spcAft>
                      </a:pPr>
                      <a:r>
                        <a:rPr lang="es-MX" sz="1400" dirty="0">
                          <a:effectLst/>
                        </a:rPr>
                        <a:t>Proyecto de Alto Rendimiento Académico</a:t>
                      </a:r>
                      <a:endParaRPr lang="es-MX" sz="1400" dirty="0">
                        <a:effectLst/>
                        <a:latin typeface="Calibri"/>
                        <a:ea typeface="Calibri"/>
                        <a:cs typeface="Times New Roman"/>
                      </a:endParaRPr>
                    </a:p>
                  </a:txBody>
                  <a:tcPr marL="34678" marR="34678" marT="0" marB="0" anchor="ctr">
                    <a:solidFill>
                      <a:schemeClr val="bg1">
                        <a:lumMod val="85000"/>
                      </a:schemeClr>
                    </a:solidFill>
                  </a:tcPr>
                </a:tc>
                <a:tc>
                  <a:txBody>
                    <a:bodyPr/>
                    <a:lstStyle/>
                    <a:p>
                      <a:pPr algn="ctr">
                        <a:lnSpc>
                          <a:spcPct val="115000"/>
                        </a:lnSpc>
                        <a:spcAft>
                          <a:spcPts val="0"/>
                        </a:spcAft>
                      </a:pPr>
                      <a:r>
                        <a:rPr lang="es-MX" sz="1400" dirty="0">
                          <a:effectLst/>
                        </a:rPr>
                        <a:t>2020-2021</a:t>
                      </a:r>
                      <a:endParaRPr lang="es-MX" sz="1400" dirty="0">
                        <a:effectLst/>
                        <a:latin typeface="Calibri"/>
                        <a:ea typeface="Calibri"/>
                        <a:cs typeface="Times New Roman"/>
                      </a:endParaRPr>
                    </a:p>
                  </a:txBody>
                  <a:tcPr marL="34678" marR="34678" marT="0" marB="0" anchor="ctr">
                    <a:solidFill>
                      <a:schemeClr val="bg1">
                        <a:lumMod val="85000"/>
                      </a:schemeClr>
                    </a:solidFill>
                  </a:tcPr>
                </a:tc>
                <a:tc vMerge="1">
                  <a:txBody>
                    <a:bodyPr/>
                    <a:lstStyle/>
                    <a:p>
                      <a:endParaRPr lang="es-MX"/>
                    </a:p>
                  </a:txBody>
                  <a:tcPr/>
                </a:tc>
                <a:extLst>
                  <a:ext uri="{0D108BD9-81ED-4DB2-BD59-A6C34878D82A}">
                    <a16:rowId xmlns:a16="http://schemas.microsoft.com/office/drawing/2014/main" val="10009"/>
                  </a:ext>
                </a:extLst>
              </a:tr>
              <a:tr h="892731">
                <a:tc>
                  <a:txBody>
                    <a:bodyPr/>
                    <a:lstStyle/>
                    <a:p>
                      <a:pPr algn="ctr">
                        <a:lnSpc>
                          <a:spcPct val="115000"/>
                        </a:lnSpc>
                        <a:spcAft>
                          <a:spcPts val="0"/>
                        </a:spcAft>
                      </a:pPr>
                      <a:r>
                        <a:rPr lang="es-MX" sz="1400">
                          <a:effectLst/>
                        </a:rPr>
                        <a:t>51</a:t>
                      </a:r>
                      <a:endParaRPr lang="es-MX" sz="1400">
                        <a:effectLst/>
                        <a:latin typeface="Calibri"/>
                        <a:ea typeface="Calibri"/>
                        <a:cs typeface="Times New Roman"/>
                      </a:endParaRPr>
                    </a:p>
                  </a:txBody>
                  <a:tcPr marL="34678" marR="34678" marT="0" marB="0" anchor="ctr"/>
                </a:tc>
                <a:tc>
                  <a:txBody>
                    <a:bodyPr/>
                    <a:lstStyle/>
                    <a:p>
                      <a:pPr>
                        <a:lnSpc>
                          <a:spcPct val="115000"/>
                        </a:lnSpc>
                        <a:spcAft>
                          <a:spcPts val="0"/>
                        </a:spcAft>
                      </a:pPr>
                      <a:r>
                        <a:rPr lang="es-MX" sz="1400">
                          <a:effectLst/>
                        </a:rPr>
                        <a:t>Control Interno</a:t>
                      </a:r>
                      <a:endParaRPr lang="es-MX" sz="1400">
                        <a:effectLst/>
                        <a:latin typeface="Calibri"/>
                        <a:ea typeface="Calibri"/>
                        <a:cs typeface="Times New Roman"/>
                      </a:endParaRPr>
                    </a:p>
                  </a:txBody>
                  <a:tcPr marL="34678" marR="34678" marT="0" marB="0" anchor="ctr"/>
                </a:tc>
                <a:tc>
                  <a:txBody>
                    <a:bodyPr/>
                    <a:lstStyle/>
                    <a:p>
                      <a:pPr algn="ctr">
                        <a:lnSpc>
                          <a:spcPct val="115000"/>
                        </a:lnSpc>
                        <a:spcAft>
                          <a:spcPts val="0"/>
                        </a:spcAft>
                      </a:pPr>
                      <a:r>
                        <a:rPr lang="es-MX" sz="1400">
                          <a:effectLst/>
                        </a:rPr>
                        <a:t>2020-2021</a:t>
                      </a:r>
                      <a:endParaRPr lang="es-MX" sz="1400">
                        <a:effectLst/>
                        <a:latin typeface="Calibri"/>
                        <a:ea typeface="Calibri"/>
                        <a:cs typeface="Times New Roman"/>
                      </a:endParaRPr>
                    </a:p>
                  </a:txBody>
                  <a:tcPr marL="34678" marR="34678" marT="0" marB="0" anchor="ctr"/>
                </a:tc>
                <a:tc>
                  <a:txBody>
                    <a:bodyPr/>
                    <a:lstStyle/>
                    <a:p>
                      <a:pPr algn="ctr">
                        <a:lnSpc>
                          <a:spcPct val="115000"/>
                        </a:lnSpc>
                        <a:spcAft>
                          <a:spcPts val="0"/>
                        </a:spcAft>
                      </a:pPr>
                      <a:r>
                        <a:rPr lang="es-MX" sz="1400" dirty="0">
                          <a:effectLst/>
                        </a:rPr>
                        <a:t>Subdirección de Servicios Administrativos</a:t>
                      </a:r>
                      <a:endParaRPr lang="es-MX" sz="1400" dirty="0">
                        <a:effectLst/>
                        <a:latin typeface="Calibri"/>
                        <a:ea typeface="Calibri"/>
                        <a:cs typeface="Times New Roman"/>
                      </a:endParaRPr>
                    </a:p>
                  </a:txBody>
                  <a:tcPr marL="34678" marR="34678" marT="0" marB="0" anchor="ct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1044513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844824"/>
            <a:ext cx="7620000" cy="1440160"/>
          </a:xfrm>
        </p:spPr>
        <p:txBody>
          <a:bodyPr/>
          <a:lstStyle/>
          <a:p>
            <a:pPr marL="457200" indent="-457200" algn="just">
              <a:buClr>
                <a:schemeClr val="accent6">
                  <a:lumMod val="75000"/>
                </a:schemeClr>
              </a:buClr>
            </a:pPr>
            <a:r>
              <a:rPr lang="es-MX" altLang="es-MX" sz="2000" b="1" dirty="0"/>
              <a:t>IX. INVENTARIO JURÍDICO DEL INSTITUTO, Y NIVEL DE ACTUALIZACIÓN (NORMATIVIDAD)</a:t>
            </a:r>
            <a:br>
              <a:rPr lang="es-MX" altLang="es-MX" sz="2000" b="1" dirty="0"/>
            </a:br>
            <a:r>
              <a:rPr lang="es-MX" sz="2000" dirty="0"/>
              <a:t>El Instituto Tecnológico Superior de Tamazunchale, S.L.P., está conformado por un conjunto de leyes, normas, contrato y decreto, que establecen la forma en que deben desarrollarse las acciones para alcanzar los objetivos propuestos.</a:t>
            </a:r>
            <a:br>
              <a:rPr lang="es-MX" sz="2000" dirty="0"/>
            </a:br>
            <a:br>
              <a:rPr lang="es-MX" altLang="es-MX" sz="2000" b="1" dirty="0"/>
            </a:br>
            <a:br>
              <a:rPr lang="es-MX" altLang="es-MX" sz="2000" b="1" dirty="0"/>
            </a:br>
            <a:endParaRPr lang="es-ES" altLang="es-MX" sz="2000" b="1" dirty="0"/>
          </a:p>
        </p:txBody>
      </p:sp>
      <p:pic>
        <p:nvPicPr>
          <p:cNvPr id="7" name="Imagen 4">
            <a:extLst>
              <a:ext uri="{FF2B5EF4-FFF2-40B4-BE49-F238E27FC236}">
                <a16:creationId xmlns:a16="http://schemas.microsoft.com/office/drawing/2014/main" id="{7E83E4CA-4962-4D05-B0C8-D2590DCA5963}"/>
              </a:ext>
            </a:extLst>
          </p:cNvPr>
          <p:cNvPicPr>
            <a:picLocks noChangeAspect="1"/>
          </p:cNvPicPr>
          <p:nvPr/>
        </p:nvPicPr>
        <p:blipFill>
          <a:blip r:embed="rId2"/>
          <a:stretch>
            <a:fillRect/>
          </a:stretch>
        </p:blipFill>
        <p:spPr>
          <a:xfrm>
            <a:off x="6991685" y="265212"/>
            <a:ext cx="1396740" cy="859532"/>
          </a:xfrm>
          <a:prstGeom prst="rect">
            <a:avLst/>
          </a:prstGeom>
        </p:spPr>
      </p:pic>
      <p:graphicFrame>
        <p:nvGraphicFramePr>
          <p:cNvPr id="4" name="3 Tabla"/>
          <p:cNvGraphicFramePr>
            <a:graphicFrameLocks noGrp="1"/>
          </p:cNvGraphicFramePr>
          <p:nvPr>
            <p:extLst>
              <p:ext uri="{D42A27DB-BD31-4B8C-83A1-F6EECF244321}">
                <p14:modId xmlns:p14="http://schemas.microsoft.com/office/powerpoint/2010/main" val="1361136308"/>
              </p:ext>
            </p:extLst>
          </p:nvPr>
        </p:nvGraphicFramePr>
        <p:xfrm>
          <a:off x="755576" y="3431063"/>
          <a:ext cx="7128792" cy="2878257"/>
        </p:xfrm>
        <a:graphic>
          <a:graphicData uri="http://schemas.openxmlformats.org/drawingml/2006/table">
            <a:tbl>
              <a:tblPr firstRow="1" firstCol="1" bandRow="1">
                <a:tableStyleId>{5C22544A-7EE6-4342-B048-85BDC9FD1C3A}</a:tableStyleId>
              </a:tblPr>
              <a:tblGrid>
                <a:gridCol w="4121529">
                  <a:extLst>
                    <a:ext uri="{9D8B030D-6E8A-4147-A177-3AD203B41FA5}">
                      <a16:colId xmlns:a16="http://schemas.microsoft.com/office/drawing/2014/main" val="20000"/>
                    </a:ext>
                  </a:extLst>
                </a:gridCol>
                <a:gridCol w="1503239">
                  <a:extLst>
                    <a:ext uri="{9D8B030D-6E8A-4147-A177-3AD203B41FA5}">
                      <a16:colId xmlns:a16="http://schemas.microsoft.com/office/drawing/2014/main" val="20001"/>
                    </a:ext>
                  </a:extLst>
                </a:gridCol>
                <a:gridCol w="1504024">
                  <a:extLst>
                    <a:ext uri="{9D8B030D-6E8A-4147-A177-3AD203B41FA5}">
                      <a16:colId xmlns:a16="http://schemas.microsoft.com/office/drawing/2014/main" val="20002"/>
                    </a:ext>
                  </a:extLst>
                </a:gridCol>
              </a:tblGrid>
              <a:tr h="860781">
                <a:tc>
                  <a:txBody>
                    <a:bodyPr/>
                    <a:lstStyle/>
                    <a:p>
                      <a:pPr algn="ctr">
                        <a:lnSpc>
                          <a:spcPct val="100000"/>
                        </a:lnSpc>
                        <a:spcAft>
                          <a:spcPts val="0"/>
                        </a:spcAft>
                        <a:tabLst>
                          <a:tab pos="3790950" algn="l"/>
                        </a:tabLst>
                      </a:pPr>
                      <a:r>
                        <a:rPr lang="es-ES" sz="1100" dirty="0">
                          <a:effectLst/>
                        </a:rPr>
                        <a:t>NORMATIVA</a:t>
                      </a:r>
                      <a:endParaRPr lang="es-MX" sz="1800" dirty="0">
                        <a:effectLst/>
                        <a:latin typeface="Times New Roman"/>
                        <a:ea typeface="Times New Roman"/>
                      </a:endParaRPr>
                    </a:p>
                  </a:txBody>
                  <a:tcPr marL="68580" marR="68580" marT="0" marB="0" anchor="ctr"/>
                </a:tc>
                <a:tc>
                  <a:txBody>
                    <a:bodyPr/>
                    <a:lstStyle/>
                    <a:p>
                      <a:pPr algn="ctr">
                        <a:lnSpc>
                          <a:spcPct val="100000"/>
                        </a:lnSpc>
                        <a:spcAft>
                          <a:spcPts val="0"/>
                        </a:spcAft>
                        <a:tabLst>
                          <a:tab pos="3790950" algn="l"/>
                        </a:tabLst>
                      </a:pPr>
                      <a:r>
                        <a:rPr lang="es-ES" sz="1100">
                          <a:effectLst/>
                        </a:rPr>
                        <a:t>FECHA DE PUBLICACIÓN EN DOF U OTRO MEDIO OFICIAL INSTITUCIONAL</a:t>
                      </a:r>
                      <a:endParaRPr lang="es-MX" sz="1800">
                        <a:effectLst/>
                        <a:latin typeface="Times New Roman"/>
                        <a:ea typeface="Times New Roman"/>
                      </a:endParaRPr>
                    </a:p>
                  </a:txBody>
                  <a:tcPr marL="68580" marR="68580" marT="0" marB="0" anchor="ctr"/>
                </a:tc>
                <a:tc>
                  <a:txBody>
                    <a:bodyPr/>
                    <a:lstStyle/>
                    <a:p>
                      <a:pPr algn="ctr">
                        <a:lnSpc>
                          <a:spcPct val="100000"/>
                        </a:lnSpc>
                        <a:spcAft>
                          <a:spcPts val="0"/>
                        </a:spcAft>
                        <a:tabLst>
                          <a:tab pos="3790950" algn="l"/>
                        </a:tabLst>
                      </a:pPr>
                      <a:r>
                        <a:rPr lang="es-ES" sz="1100">
                          <a:effectLst/>
                        </a:rPr>
                        <a:t>FECHA DE ÚLTIMA MODIFICACIÓN</a:t>
                      </a:r>
                      <a:endParaRPr lang="es-MX" sz="180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508716">
                <a:tc>
                  <a:txBody>
                    <a:bodyPr/>
                    <a:lstStyle/>
                    <a:p>
                      <a:pPr algn="just">
                        <a:lnSpc>
                          <a:spcPct val="100000"/>
                        </a:lnSpc>
                        <a:spcAft>
                          <a:spcPts val="0"/>
                        </a:spcAft>
                        <a:tabLst>
                          <a:tab pos="3790950" algn="l"/>
                        </a:tabLst>
                      </a:pPr>
                      <a:r>
                        <a:rPr lang="es-ES" sz="1100" dirty="0">
                          <a:effectLst/>
                        </a:rPr>
                        <a:t>Convenio de Coordinación para la creación, operación y apoyo financiero del Instituto Tecnológico Superior de Tamazunchale, S.L.P.</a:t>
                      </a:r>
                      <a:endParaRPr lang="es-MX" sz="1800" dirty="0">
                        <a:effectLst/>
                        <a:latin typeface="Times New Roman"/>
                        <a:ea typeface="Times New Roman"/>
                      </a:endParaRPr>
                    </a:p>
                  </a:txBody>
                  <a:tcPr marL="68580" marR="68580" marT="0" marB="0" anchor="ctr"/>
                </a:tc>
                <a:tc>
                  <a:txBody>
                    <a:bodyPr/>
                    <a:lstStyle/>
                    <a:p>
                      <a:pPr algn="ctr">
                        <a:lnSpc>
                          <a:spcPct val="100000"/>
                        </a:lnSpc>
                        <a:spcAft>
                          <a:spcPts val="0"/>
                        </a:spcAft>
                        <a:tabLst>
                          <a:tab pos="3790950" algn="l"/>
                        </a:tabLst>
                      </a:pPr>
                      <a:r>
                        <a:rPr lang="es-ES" sz="1100">
                          <a:effectLst/>
                        </a:rPr>
                        <a:t>15/12/1997</a:t>
                      </a:r>
                      <a:endParaRPr lang="es-MX" sz="1800">
                        <a:effectLst/>
                        <a:latin typeface="Times New Roman"/>
                        <a:ea typeface="Times New Roman"/>
                      </a:endParaRPr>
                    </a:p>
                  </a:txBody>
                  <a:tcPr marL="68580" marR="68580" marT="0" marB="0" anchor="ctr"/>
                </a:tc>
                <a:tc>
                  <a:txBody>
                    <a:bodyPr/>
                    <a:lstStyle/>
                    <a:p>
                      <a:pPr algn="ctr">
                        <a:lnSpc>
                          <a:spcPct val="100000"/>
                        </a:lnSpc>
                        <a:spcAft>
                          <a:spcPts val="0"/>
                        </a:spcAft>
                        <a:tabLst>
                          <a:tab pos="3790950" algn="l"/>
                        </a:tabLst>
                      </a:pPr>
                      <a:r>
                        <a:rPr lang="es-ES" sz="1100">
                          <a:effectLst/>
                        </a:rPr>
                        <a:t>00/01/2018</a:t>
                      </a:r>
                      <a:endParaRPr lang="es-MX" sz="180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332684">
                <a:tc>
                  <a:txBody>
                    <a:bodyPr/>
                    <a:lstStyle/>
                    <a:p>
                      <a:pPr algn="just">
                        <a:lnSpc>
                          <a:spcPct val="100000"/>
                        </a:lnSpc>
                        <a:spcAft>
                          <a:spcPts val="0"/>
                        </a:spcAft>
                        <a:tabLst>
                          <a:tab pos="3790950" algn="l"/>
                        </a:tabLst>
                      </a:pPr>
                      <a:r>
                        <a:rPr lang="es-ES" sz="1100">
                          <a:effectLst/>
                        </a:rPr>
                        <a:t>Decreto de Creación del Instituto Tecnológico Superior de Tamazunchale, S.L.P.</a:t>
                      </a:r>
                      <a:endParaRPr lang="es-MX" sz="1800">
                        <a:effectLst/>
                        <a:latin typeface="Times New Roman"/>
                        <a:ea typeface="Times New Roman"/>
                      </a:endParaRPr>
                    </a:p>
                  </a:txBody>
                  <a:tcPr marL="68580" marR="68580" marT="0" marB="0" anchor="ctr"/>
                </a:tc>
                <a:tc>
                  <a:txBody>
                    <a:bodyPr/>
                    <a:lstStyle/>
                    <a:p>
                      <a:pPr algn="ctr">
                        <a:lnSpc>
                          <a:spcPct val="100000"/>
                        </a:lnSpc>
                        <a:spcAft>
                          <a:spcPts val="0"/>
                        </a:spcAft>
                        <a:tabLst>
                          <a:tab pos="3790950" algn="l"/>
                        </a:tabLst>
                      </a:pPr>
                      <a:r>
                        <a:rPr lang="es-ES" sz="1100">
                          <a:effectLst/>
                        </a:rPr>
                        <a:t>17/09/1998</a:t>
                      </a:r>
                      <a:endParaRPr lang="es-MX" sz="1800">
                        <a:effectLst/>
                        <a:latin typeface="Times New Roman"/>
                        <a:ea typeface="Times New Roman"/>
                      </a:endParaRPr>
                    </a:p>
                  </a:txBody>
                  <a:tcPr marL="68580" marR="68580" marT="0" marB="0" anchor="ctr"/>
                </a:tc>
                <a:tc>
                  <a:txBody>
                    <a:bodyPr/>
                    <a:lstStyle/>
                    <a:p>
                      <a:pPr algn="ctr">
                        <a:lnSpc>
                          <a:spcPct val="100000"/>
                        </a:lnSpc>
                        <a:spcAft>
                          <a:spcPts val="0"/>
                        </a:spcAft>
                        <a:tabLst>
                          <a:tab pos="3790950" algn="l"/>
                        </a:tabLst>
                      </a:pPr>
                      <a:r>
                        <a:rPr lang="es-ES" sz="1100">
                          <a:effectLst/>
                        </a:rPr>
                        <a:t>17/09/1998</a:t>
                      </a:r>
                      <a:endParaRPr lang="es-MX" sz="1800">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332684">
                <a:tc>
                  <a:txBody>
                    <a:bodyPr/>
                    <a:lstStyle/>
                    <a:p>
                      <a:pPr algn="just">
                        <a:lnSpc>
                          <a:spcPct val="100000"/>
                        </a:lnSpc>
                        <a:spcAft>
                          <a:spcPts val="0"/>
                        </a:spcAft>
                        <a:tabLst>
                          <a:tab pos="3790950" algn="l"/>
                        </a:tabLst>
                      </a:pPr>
                      <a:r>
                        <a:rPr lang="es-ES" sz="1100">
                          <a:effectLst/>
                        </a:rPr>
                        <a:t>Reglamento Interno del Instituto Tecnológico Superior de Tamazunchale, S.L.P.</a:t>
                      </a:r>
                      <a:endParaRPr lang="es-MX" sz="1800">
                        <a:effectLst/>
                        <a:latin typeface="Times New Roman"/>
                        <a:ea typeface="Times New Roman"/>
                      </a:endParaRPr>
                    </a:p>
                  </a:txBody>
                  <a:tcPr marL="68580" marR="68580" marT="0" marB="0" anchor="ctr"/>
                </a:tc>
                <a:tc>
                  <a:txBody>
                    <a:bodyPr/>
                    <a:lstStyle/>
                    <a:p>
                      <a:pPr algn="ctr">
                        <a:lnSpc>
                          <a:spcPct val="100000"/>
                        </a:lnSpc>
                        <a:spcAft>
                          <a:spcPts val="0"/>
                        </a:spcAft>
                        <a:tabLst>
                          <a:tab pos="3790950" algn="l"/>
                        </a:tabLst>
                      </a:pPr>
                      <a:r>
                        <a:rPr lang="es-ES" sz="1100">
                          <a:effectLst/>
                        </a:rPr>
                        <a:t>11/03/2010</a:t>
                      </a:r>
                      <a:endParaRPr lang="es-MX" sz="1800">
                        <a:effectLst/>
                        <a:latin typeface="Times New Roman"/>
                        <a:ea typeface="Times New Roman"/>
                      </a:endParaRPr>
                    </a:p>
                  </a:txBody>
                  <a:tcPr marL="68580" marR="68580" marT="0" marB="0" anchor="ctr"/>
                </a:tc>
                <a:tc>
                  <a:txBody>
                    <a:bodyPr/>
                    <a:lstStyle/>
                    <a:p>
                      <a:pPr algn="ctr">
                        <a:lnSpc>
                          <a:spcPct val="100000"/>
                        </a:lnSpc>
                        <a:spcAft>
                          <a:spcPts val="0"/>
                        </a:spcAft>
                        <a:tabLst>
                          <a:tab pos="3790950" algn="l"/>
                        </a:tabLst>
                      </a:pPr>
                      <a:r>
                        <a:rPr lang="es-ES" sz="1100">
                          <a:effectLst/>
                        </a:rPr>
                        <a:t>11/03/2010</a:t>
                      </a:r>
                      <a:endParaRPr lang="es-MX" sz="1800">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r h="332684">
                <a:tc>
                  <a:txBody>
                    <a:bodyPr/>
                    <a:lstStyle/>
                    <a:p>
                      <a:pPr algn="just">
                        <a:lnSpc>
                          <a:spcPct val="100000"/>
                        </a:lnSpc>
                        <a:spcAft>
                          <a:spcPts val="0"/>
                        </a:spcAft>
                        <a:tabLst>
                          <a:tab pos="3790950" algn="l"/>
                        </a:tabLst>
                      </a:pPr>
                      <a:r>
                        <a:rPr lang="es-ES" sz="1100">
                          <a:effectLst/>
                        </a:rPr>
                        <a:t>Manual de Organización del Instituto Tecnológico Superior de Tamazunchale, S.L.P.</a:t>
                      </a:r>
                      <a:endParaRPr lang="es-MX" sz="1800">
                        <a:effectLst/>
                        <a:latin typeface="Times New Roman"/>
                        <a:ea typeface="Times New Roman"/>
                      </a:endParaRPr>
                    </a:p>
                  </a:txBody>
                  <a:tcPr marL="68580" marR="68580" marT="0" marB="0" anchor="ctr"/>
                </a:tc>
                <a:tc>
                  <a:txBody>
                    <a:bodyPr/>
                    <a:lstStyle/>
                    <a:p>
                      <a:pPr algn="ctr">
                        <a:lnSpc>
                          <a:spcPct val="100000"/>
                        </a:lnSpc>
                        <a:spcAft>
                          <a:spcPts val="0"/>
                        </a:spcAft>
                        <a:tabLst>
                          <a:tab pos="3790950" algn="l"/>
                        </a:tabLst>
                      </a:pPr>
                      <a:r>
                        <a:rPr lang="es-ES" sz="1100">
                          <a:effectLst/>
                        </a:rPr>
                        <a:t>00/06/2007</a:t>
                      </a:r>
                      <a:endParaRPr lang="es-MX" sz="1800">
                        <a:effectLst/>
                        <a:latin typeface="Times New Roman"/>
                        <a:ea typeface="Times New Roman"/>
                      </a:endParaRPr>
                    </a:p>
                  </a:txBody>
                  <a:tcPr marL="68580" marR="68580" marT="0" marB="0" anchor="ctr"/>
                </a:tc>
                <a:tc>
                  <a:txBody>
                    <a:bodyPr/>
                    <a:lstStyle/>
                    <a:p>
                      <a:pPr algn="ctr">
                        <a:lnSpc>
                          <a:spcPct val="100000"/>
                        </a:lnSpc>
                        <a:spcAft>
                          <a:spcPts val="0"/>
                        </a:spcAft>
                        <a:tabLst>
                          <a:tab pos="3790950" algn="l"/>
                        </a:tabLst>
                      </a:pPr>
                      <a:r>
                        <a:rPr lang="es-ES" sz="1100">
                          <a:effectLst/>
                        </a:rPr>
                        <a:t>00/06/2007</a:t>
                      </a:r>
                      <a:endParaRPr lang="es-MX" sz="1800">
                        <a:effectLst/>
                        <a:latin typeface="Times New Roman"/>
                        <a:ea typeface="Times New Roman"/>
                      </a:endParaRPr>
                    </a:p>
                  </a:txBody>
                  <a:tcPr marL="68580" marR="68580" marT="0" marB="0" anchor="ctr"/>
                </a:tc>
                <a:extLst>
                  <a:ext uri="{0D108BD9-81ED-4DB2-BD59-A6C34878D82A}">
                    <a16:rowId xmlns:a16="http://schemas.microsoft.com/office/drawing/2014/main" val="10004"/>
                  </a:ext>
                </a:extLst>
              </a:tr>
              <a:tr h="332684">
                <a:tc>
                  <a:txBody>
                    <a:bodyPr/>
                    <a:lstStyle/>
                    <a:p>
                      <a:pPr algn="just">
                        <a:lnSpc>
                          <a:spcPct val="100000"/>
                        </a:lnSpc>
                        <a:spcAft>
                          <a:spcPts val="0"/>
                        </a:spcAft>
                        <a:tabLst>
                          <a:tab pos="3790950" algn="l"/>
                        </a:tabLst>
                      </a:pPr>
                      <a:r>
                        <a:rPr lang="es-ES" sz="1100">
                          <a:effectLst/>
                        </a:rPr>
                        <a:t>Manual de Procedimientos Instituto Tecnológico Superior de Tamazunchale, S.L.P.</a:t>
                      </a:r>
                      <a:endParaRPr lang="es-MX" sz="1800">
                        <a:effectLst/>
                        <a:latin typeface="Times New Roman"/>
                        <a:ea typeface="Times New Roman"/>
                      </a:endParaRPr>
                    </a:p>
                  </a:txBody>
                  <a:tcPr marL="68580" marR="68580" marT="0" marB="0" anchor="ctr"/>
                </a:tc>
                <a:tc>
                  <a:txBody>
                    <a:bodyPr/>
                    <a:lstStyle/>
                    <a:p>
                      <a:pPr algn="ctr">
                        <a:lnSpc>
                          <a:spcPct val="100000"/>
                        </a:lnSpc>
                        <a:spcAft>
                          <a:spcPts val="0"/>
                        </a:spcAft>
                        <a:tabLst>
                          <a:tab pos="3790950" algn="l"/>
                        </a:tabLst>
                      </a:pPr>
                      <a:r>
                        <a:rPr lang="es-ES" sz="1100">
                          <a:effectLst/>
                        </a:rPr>
                        <a:t>----------------</a:t>
                      </a:r>
                      <a:endParaRPr lang="es-MX" sz="1800">
                        <a:effectLst/>
                        <a:latin typeface="Times New Roman"/>
                        <a:ea typeface="Times New Roman"/>
                      </a:endParaRPr>
                    </a:p>
                  </a:txBody>
                  <a:tcPr marL="68580" marR="68580" marT="0" marB="0" anchor="ctr"/>
                </a:tc>
                <a:tc>
                  <a:txBody>
                    <a:bodyPr/>
                    <a:lstStyle/>
                    <a:p>
                      <a:pPr algn="ctr">
                        <a:lnSpc>
                          <a:spcPct val="100000"/>
                        </a:lnSpc>
                        <a:spcAft>
                          <a:spcPts val="0"/>
                        </a:spcAft>
                        <a:tabLst>
                          <a:tab pos="3790950" algn="l"/>
                        </a:tabLst>
                      </a:pPr>
                      <a:r>
                        <a:rPr lang="es-ES" sz="1100">
                          <a:effectLst/>
                        </a:rPr>
                        <a:t>----------------</a:t>
                      </a:r>
                      <a:endParaRPr lang="es-MX" sz="1800">
                        <a:effectLst/>
                        <a:latin typeface="Times New Roman"/>
                        <a:ea typeface="Times New Roman"/>
                      </a:endParaRPr>
                    </a:p>
                  </a:txBody>
                  <a:tcPr marL="68580" marR="68580" marT="0" marB="0" anchor="ctr"/>
                </a:tc>
                <a:extLst>
                  <a:ext uri="{0D108BD9-81ED-4DB2-BD59-A6C34878D82A}">
                    <a16:rowId xmlns:a16="http://schemas.microsoft.com/office/drawing/2014/main" val="10005"/>
                  </a:ext>
                </a:extLst>
              </a:tr>
              <a:tr h="156651">
                <a:tc>
                  <a:txBody>
                    <a:bodyPr/>
                    <a:lstStyle/>
                    <a:p>
                      <a:pPr algn="just">
                        <a:lnSpc>
                          <a:spcPct val="100000"/>
                        </a:lnSpc>
                        <a:spcAft>
                          <a:spcPts val="0"/>
                        </a:spcAft>
                        <a:tabLst>
                          <a:tab pos="3790950" algn="l"/>
                        </a:tabLst>
                      </a:pPr>
                      <a:r>
                        <a:rPr lang="es-ES" sz="1100">
                          <a:effectLst/>
                        </a:rPr>
                        <a:t>Contrato Colectivo de Trabajo del ITST 2018-2020</a:t>
                      </a:r>
                      <a:endParaRPr lang="es-MX" sz="1800">
                        <a:effectLst/>
                        <a:latin typeface="Times New Roman"/>
                        <a:ea typeface="Times New Roman"/>
                      </a:endParaRPr>
                    </a:p>
                  </a:txBody>
                  <a:tcPr marL="68580" marR="68580" marT="0" marB="0" anchor="ctr"/>
                </a:tc>
                <a:tc>
                  <a:txBody>
                    <a:bodyPr/>
                    <a:lstStyle/>
                    <a:p>
                      <a:pPr algn="ctr">
                        <a:lnSpc>
                          <a:spcPct val="100000"/>
                        </a:lnSpc>
                        <a:spcAft>
                          <a:spcPts val="0"/>
                        </a:spcAft>
                        <a:tabLst>
                          <a:tab pos="3790950" algn="l"/>
                        </a:tabLst>
                      </a:pPr>
                      <a:r>
                        <a:rPr lang="es-ES" sz="1100">
                          <a:effectLst/>
                        </a:rPr>
                        <a:t>26/09/2014</a:t>
                      </a:r>
                      <a:endParaRPr lang="es-MX" sz="1800">
                        <a:effectLst/>
                        <a:latin typeface="Times New Roman"/>
                        <a:ea typeface="Times New Roman"/>
                      </a:endParaRPr>
                    </a:p>
                  </a:txBody>
                  <a:tcPr marL="68580" marR="68580" marT="0" marB="0" anchor="ctr"/>
                </a:tc>
                <a:tc>
                  <a:txBody>
                    <a:bodyPr/>
                    <a:lstStyle/>
                    <a:p>
                      <a:pPr algn="ctr">
                        <a:lnSpc>
                          <a:spcPct val="100000"/>
                        </a:lnSpc>
                        <a:spcAft>
                          <a:spcPts val="0"/>
                        </a:spcAft>
                        <a:tabLst>
                          <a:tab pos="3790950" algn="l"/>
                        </a:tabLst>
                      </a:pPr>
                      <a:r>
                        <a:rPr lang="es-ES" sz="1100" dirty="0">
                          <a:effectLst/>
                        </a:rPr>
                        <a:t>21/09/2018</a:t>
                      </a:r>
                      <a:endParaRPr lang="es-MX" sz="1800" dirty="0">
                        <a:effectLst/>
                        <a:latin typeface="Times New Roman"/>
                        <a:ea typeface="Times New Roman"/>
                      </a:endParaRPr>
                    </a:p>
                  </a:txBody>
                  <a:tcPr marL="68580" marR="68580" marT="0"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1280938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Título">
            <a:extLst>
              <a:ext uri="{FF2B5EF4-FFF2-40B4-BE49-F238E27FC236}">
                <a16:creationId xmlns:a16="http://schemas.microsoft.com/office/drawing/2014/main" id="{8D7C324D-6080-4BD2-8E50-35B3CE07A470}"/>
              </a:ext>
            </a:extLst>
          </p:cNvPr>
          <p:cNvSpPr txBox="1">
            <a:spLocks/>
          </p:cNvSpPr>
          <p:nvPr/>
        </p:nvSpPr>
        <p:spPr>
          <a:xfrm>
            <a:off x="251520" y="3212976"/>
            <a:ext cx="7620000" cy="864096"/>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marL="457200" indent="-457200" algn="just">
              <a:buClr>
                <a:schemeClr val="accent6">
                  <a:lumMod val="75000"/>
                </a:schemeClr>
              </a:buClr>
            </a:pPr>
            <a:endParaRPr lang="es-MX" altLang="es-MX" sz="1800" b="1" dirty="0">
              <a:solidFill>
                <a:schemeClr val="accent5"/>
              </a:solidFill>
              <a:latin typeface="Soberana Sans" panose="02000000000000000000" pitchFamily="50" charset="0"/>
            </a:endParaRPr>
          </a:p>
          <a:p>
            <a:pPr marL="457200" indent="-457200" algn="just">
              <a:buClr>
                <a:schemeClr val="accent6">
                  <a:lumMod val="75000"/>
                </a:schemeClr>
              </a:buClr>
            </a:pPr>
            <a:r>
              <a:rPr lang="es-MX" altLang="es-MX" sz="1800" b="1" dirty="0"/>
              <a:t>X. RESULTADO DE EVALUACIONES OBTENIDAS EN MATERIA DE TRANSPARENCIA</a:t>
            </a:r>
          </a:p>
          <a:p>
            <a:pPr marL="457200" indent="-457200" algn="just">
              <a:buClr>
                <a:schemeClr val="accent6">
                  <a:lumMod val="75000"/>
                </a:schemeClr>
              </a:buClr>
            </a:pPr>
            <a:endParaRPr lang="es-MX" altLang="es-MX" sz="1800" b="1" dirty="0"/>
          </a:p>
          <a:p>
            <a:pPr marL="457200" indent="-457200" algn="just">
              <a:buClr>
                <a:schemeClr val="accent6">
                  <a:lumMod val="75000"/>
                </a:schemeClr>
              </a:buClr>
            </a:pPr>
            <a:r>
              <a:rPr lang="es-MX" sz="1800" dirty="0"/>
              <a:t>El Instituto Tecnológico Superior de Tamazunchale es sujeto obligado y tiene la responsabilidad de transparentar sus gestiones y rendir cuentas a la sociedad.</a:t>
            </a:r>
          </a:p>
          <a:p>
            <a:pPr marL="457200" indent="-457200" algn="just">
              <a:buClr>
                <a:schemeClr val="accent6">
                  <a:lumMod val="75000"/>
                </a:schemeClr>
              </a:buClr>
            </a:pPr>
            <a:endParaRPr lang="es-MX" sz="1800" dirty="0"/>
          </a:p>
          <a:p>
            <a:pPr marL="457200" indent="-457200" algn="r">
              <a:buClr>
                <a:schemeClr val="accent6">
                  <a:lumMod val="75000"/>
                </a:schemeClr>
              </a:buClr>
            </a:pPr>
            <a:r>
              <a:rPr lang="es-MX" altLang="es-MX" sz="1800" b="1" dirty="0"/>
              <a:t>X.I OFICIO DE PRIMERA VERIFICACIÓN VINCULANTE CEGAIP </a:t>
            </a:r>
          </a:p>
          <a:p>
            <a:pPr marL="457200" indent="-457200" algn="just">
              <a:buClr>
                <a:schemeClr val="accent6">
                  <a:lumMod val="75000"/>
                </a:schemeClr>
              </a:buClr>
            </a:pPr>
            <a:r>
              <a:rPr lang="es-MX" sz="1800" dirty="0"/>
              <a:t>La CEGAIP a la fecha no ha realizado verificación vinculante al Instituto.</a:t>
            </a:r>
          </a:p>
          <a:p>
            <a:pPr marL="457200" indent="-457200" algn="just">
              <a:buClr>
                <a:schemeClr val="accent6">
                  <a:lumMod val="75000"/>
                </a:schemeClr>
              </a:buClr>
            </a:pPr>
            <a:endParaRPr lang="es-MX" sz="1800" dirty="0"/>
          </a:p>
          <a:p>
            <a:pPr marL="457200" indent="-457200" algn="r">
              <a:buClr>
                <a:schemeClr val="accent6">
                  <a:lumMod val="75000"/>
                </a:schemeClr>
              </a:buClr>
            </a:pPr>
            <a:r>
              <a:rPr lang="es-MX" altLang="es-MX" sz="1800" b="1" dirty="0"/>
              <a:t>X.II PORCENTAJES DE EVALUACIONES OBTENIDAS EN MATERIA DE TRANSPARENCIA</a:t>
            </a:r>
          </a:p>
          <a:p>
            <a:pPr marL="457200" indent="-457200" algn="just">
              <a:buClr>
                <a:schemeClr val="accent6">
                  <a:lumMod val="75000"/>
                </a:schemeClr>
              </a:buClr>
            </a:pPr>
            <a:endParaRPr lang="es-MX" sz="1800" dirty="0"/>
          </a:p>
          <a:p>
            <a:pPr algn="just"/>
            <a:r>
              <a:rPr lang="es-MX" sz="1800" dirty="0"/>
              <a:t>Derivado de estas obligaciones, se cumplió en los siguientes apartados: Plataforma Estatal de Transparencia</a:t>
            </a:r>
            <a:r>
              <a:rPr lang="es-MX" sz="1800" b="1" dirty="0"/>
              <a:t> </a:t>
            </a:r>
            <a:r>
              <a:rPr lang="es-MX" sz="1800" dirty="0"/>
              <a:t>(De acuerdo a la tabla de aplicabilidad corresponde publicar 86 fracciones (artículos 84 y 85).</a:t>
            </a:r>
          </a:p>
          <a:p>
            <a:pPr algn="just"/>
            <a:endParaRPr lang="es-MX" sz="1800" dirty="0"/>
          </a:p>
          <a:p>
            <a:pPr algn="just"/>
            <a:endParaRPr lang="es-MX" sz="1800" dirty="0"/>
          </a:p>
          <a:p>
            <a:endParaRPr lang="es-MX" sz="1800" dirty="0"/>
          </a:p>
          <a:p>
            <a:endParaRPr lang="es-MX" sz="1800" dirty="0"/>
          </a:p>
          <a:p>
            <a:endParaRPr lang="es-MX" sz="1800" dirty="0"/>
          </a:p>
          <a:p>
            <a:endParaRPr lang="es-MX" sz="1800" dirty="0"/>
          </a:p>
          <a:p>
            <a:endParaRPr lang="es-MX" sz="1800" dirty="0"/>
          </a:p>
          <a:p>
            <a:endParaRPr lang="es-MX" sz="1800" dirty="0"/>
          </a:p>
          <a:p>
            <a:endParaRPr lang="es-MX" sz="1800" dirty="0"/>
          </a:p>
          <a:p>
            <a:endParaRPr lang="es-MX" sz="1800" dirty="0"/>
          </a:p>
          <a:p>
            <a:pPr algn="ctr"/>
            <a:r>
              <a:rPr lang="es-MX" sz="1800" dirty="0"/>
              <a:t>año 2018</a:t>
            </a:r>
          </a:p>
          <a:p>
            <a:pPr marL="457200" indent="-457200" algn="just">
              <a:buClr>
                <a:schemeClr val="accent6">
                  <a:lumMod val="75000"/>
                </a:schemeClr>
              </a:buClr>
            </a:pPr>
            <a:br>
              <a:rPr lang="es-MX" altLang="es-MX" sz="1800" b="1" dirty="0">
                <a:solidFill>
                  <a:schemeClr val="accent5"/>
                </a:solidFill>
                <a:latin typeface="Soberana Sans" panose="02000000000000000000" pitchFamily="50" charset="0"/>
              </a:rPr>
            </a:br>
            <a:endParaRPr lang="es-ES" altLang="es-MX" sz="1800" b="1" dirty="0">
              <a:solidFill>
                <a:schemeClr val="accent5"/>
              </a:solidFill>
              <a:latin typeface="Soberana Sans" panose="02000000000000000000" pitchFamily="50" charset="0"/>
            </a:endParaRPr>
          </a:p>
        </p:txBody>
      </p:sp>
      <p:pic>
        <p:nvPicPr>
          <p:cNvPr id="7" name="Imagen 4">
            <a:extLst>
              <a:ext uri="{FF2B5EF4-FFF2-40B4-BE49-F238E27FC236}">
                <a16:creationId xmlns:a16="http://schemas.microsoft.com/office/drawing/2014/main" id="{7E83E4CA-4962-4D05-B0C8-D2590DCA5963}"/>
              </a:ext>
            </a:extLst>
          </p:cNvPr>
          <p:cNvPicPr>
            <a:picLocks noChangeAspect="1"/>
          </p:cNvPicPr>
          <p:nvPr/>
        </p:nvPicPr>
        <p:blipFill>
          <a:blip r:embed="rId2"/>
          <a:stretch>
            <a:fillRect/>
          </a:stretch>
        </p:blipFill>
        <p:spPr>
          <a:xfrm>
            <a:off x="6991685" y="116632"/>
            <a:ext cx="1396740" cy="859532"/>
          </a:xfrm>
          <a:prstGeom prst="rect">
            <a:avLst/>
          </a:prstGeom>
        </p:spPr>
      </p:pic>
      <p:pic>
        <p:nvPicPr>
          <p:cNvPr id="8" name="7 Imagen"/>
          <p:cNvPicPr/>
          <p:nvPr/>
        </p:nvPicPr>
        <p:blipFill rotWithShape="1">
          <a:blip r:embed="rId3">
            <a:extLst>
              <a:ext uri="{28A0092B-C50C-407E-A947-70E740481C1C}">
                <a14:useLocalDpi xmlns:a14="http://schemas.microsoft.com/office/drawing/2010/main" val="0"/>
              </a:ext>
            </a:extLst>
          </a:blip>
          <a:srcRect l="29085" t="39408" r="30420" b="7017"/>
          <a:stretch/>
        </p:blipFill>
        <p:spPr bwMode="auto">
          <a:xfrm>
            <a:off x="1827994" y="3542536"/>
            <a:ext cx="4420510" cy="30243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573514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Título">
            <a:extLst>
              <a:ext uri="{FF2B5EF4-FFF2-40B4-BE49-F238E27FC236}">
                <a16:creationId xmlns:a16="http://schemas.microsoft.com/office/drawing/2014/main" id="{8D7C324D-6080-4BD2-8E50-35B3CE07A470}"/>
              </a:ext>
            </a:extLst>
          </p:cNvPr>
          <p:cNvSpPr txBox="1">
            <a:spLocks/>
          </p:cNvSpPr>
          <p:nvPr/>
        </p:nvSpPr>
        <p:spPr>
          <a:xfrm>
            <a:off x="467544" y="3560262"/>
            <a:ext cx="7620000" cy="864096"/>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marL="457200" indent="-457200" algn="just">
              <a:buClr>
                <a:schemeClr val="accent6">
                  <a:lumMod val="75000"/>
                </a:schemeClr>
              </a:buClr>
            </a:pPr>
            <a:endParaRPr lang="es-MX" altLang="es-MX" sz="2800" b="1" dirty="0">
              <a:solidFill>
                <a:schemeClr val="accent5"/>
              </a:solidFill>
              <a:latin typeface="Soberana Sans" panose="02000000000000000000" pitchFamily="50" charset="0"/>
            </a:endParaRPr>
          </a:p>
          <a:p>
            <a:endParaRPr lang="es-MX" sz="2000" dirty="0"/>
          </a:p>
          <a:p>
            <a:endParaRPr lang="es-MX" sz="2000" dirty="0"/>
          </a:p>
          <a:p>
            <a:endParaRPr lang="es-MX" sz="2000" dirty="0"/>
          </a:p>
          <a:p>
            <a:endParaRPr lang="es-MX" sz="2000" dirty="0"/>
          </a:p>
          <a:p>
            <a:endParaRPr lang="es-MX" sz="2000" dirty="0"/>
          </a:p>
          <a:p>
            <a:endParaRPr lang="es-MX" sz="2000" dirty="0"/>
          </a:p>
          <a:p>
            <a:endParaRPr lang="es-MX" sz="2000" dirty="0"/>
          </a:p>
          <a:p>
            <a:endParaRPr lang="es-MX" sz="2000" dirty="0"/>
          </a:p>
          <a:p>
            <a:endParaRPr lang="es-MX" sz="2000" dirty="0"/>
          </a:p>
          <a:p>
            <a:pPr algn="ctr"/>
            <a:r>
              <a:rPr lang="es-MX" sz="2000" dirty="0"/>
              <a:t>enero 2019</a:t>
            </a:r>
          </a:p>
          <a:p>
            <a:endParaRPr lang="es-MX" sz="2000" dirty="0"/>
          </a:p>
          <a:p>
            <a:pPr algn="r"/>
            <a:r>
              <a:rPr lang="es-MX" sz="2000" dirty="0"/>
              <a:t>GESTIÓN DOCUMENTAL Y ADMINISTRACIÓN DE ARCHIVOS</a:t>
            </a:r>
          </a:p>
          <a:p>
            <a:r>
              <a:rPr lang="es-MX" sz="2000" dirty="0"/>
              <a:t> </a:t>
            </a:r>
          </a:p>
          <a:p>
            <a:pPr algn="just"/>
            <a:r>
              <a:rPr lang="es-MX" sz="2000" dirty="0"/>
              <a:t>Para cumplir con lo establecido en los artículos 51, 52 y 53 de la Ley General de Archivos, el 23 de noviembre de 2018, se integró e instaló el Grupo Interdisciplinario de Valoración Documental del Instituto Tecnológico Superior de Tamazunchale, S.L.P., el cual quedó conformado por los titulares de las siguientes áreas:</a:t>
            </a:r>
          </a:p>
          <a:p>
            <a:pPr algn="ctr"/>
            <a:endParaRPr lang="es-MX" sz="2000" dirty="0"/>
          </a:p>
          <a:p>
            <a:pPr marL="457200" indent="-457200" algn="just">
              <a:buClr>
                <a:schemeClr val="accent6">
                  <a:lumMod val="75000"/>
                </a:schemeClr>
              </a:buClr>
            </a:pPr>
            <a:br>
              <a:rPr lang="es-MX" altLang="es-MX" sz="2800" b="1" dirty="0">
                <a:solidFill>
                  <a:schemeClr val="accent5"/>
                </a:solidFill>
                <a:latin typeface="Soberana Sans" panose="02000000000000000000" pitchFamily="50" charset="0"/>
              </a:rPr>
            </a:br>
            <a:endParaRPr lang="es-ES" altLang="es-MX" sz="2800" b="1" dirty="0">
              <a:solidFill>
                <a:schemeClr val="accent5"/>
              </a:solidFill>
              <a:latin typeface="Soberana Sans" panose="02000000000000000000" pitchFamily="50" charset="0"/>
            </a:endParaRPr>
          </a:p>
        </p:txBody>
      </p:sp>
      <p:pic>
        <p:nvPicPr>
          <p:cNvPr id="7" name="Imagen 4">
            <a:extLst>
              <a:ext uri="{FF2B5EF4-FFF2-40B4-BE49-F238E27FC236}">
                <a16:creationId xmlns:a16="http://schemas.microsoft.com/office/drawing/2014/main" id="{7E83E4CA-4962-4D05-B0C8-D2590DCA5963}"/>
              </a:ext>
            </a:extLst>
          </p:cNvPr>
          <p:cNvPicPr>
            <a:picLocks noChangeAspect="1"/>
          </p:cNvPicPr>
          <p:nvPr/>
        </p:nvPicPr>
        <p:blipFill>
          <a:blip r:embed="rId2"/>
          <a:stretch>
            <a:fillRect/>
          </a:stretch>
        </p:blipFill>
        <p:spPr>
          <a:xfrm>
            <a:off x="6991685" y="265212"/>
            <a:ext cx="1396740" cy="859532"/>
          </a:xfrm>
          <a:prstGeom prst="rect">
            <a:avLst/>
          </a:prstGeom>
        </p:spPr>
      </p:pic>
      <p:pic>
        <p:nvPicPr>
          <p:cNvPr id="5" name="4 Imagen"/>
          <p:cNvPicPr/>
          <p:nvPr/>
        </p:nvPicPr>
        <p:blipFill>
          <a:blip r:embed="rId3">
            <a:extLst>
              <a:ext uri="{28A0092B-C50C-407E-A947-70E740481C1C}">
                <a14:useLocalDpi xmlns:a14="http://schemas.microsoft.com/office/drawing/2010/main" val="0"/>
              </a:ext>
            </a:extLst>
          </a:blip>
          <a:srcRect/>
          <a:stretch>
            <a:fillRect/>
          </a:stretch>
        </p:blipFill>
        <p:spPr bwMode="auto">
          <a:xfrm>
            <a:off x="1187624" y="251357"/>
            <a:ext cx="5789314" cy="3456384"/>
          </a:xfrm>
          <a:prstGeom prst="rect">
            <a:avLst/>
          </a:prstGeom>
          <a:noFill/>
        </p:spPr>
      </p:pic>
    </p:spTree>
    <p:extLst>
      <p:ext uri="{BB962C8B-B14F-4D97-AF65-F5344CB8AC3E}">
        <p14:creationId xmlns:p14="http://schemas.microsoft.com/office/powerpoint/2010/main" val="12377152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Título">
            <a:extLst>
              <a:ext uri="{FF2B5EF4-FFF2-40B4-BE49-F238E27FC236}">
                <a16:creationId xmlns:a16="http://schemas.microsoft.com/office/drawing/2014/main" id="{8D7C324D-6080-4BD2-8E50-35B3CE07A470}"/>
              </a:ext>
            </a:extLst>
          </p:cNvPr>
          <p:cNvSpPr txBox="1">
            <a:spLocks/>
          </p:cNvSpPr>
          <p:nvPr/>
        </p:nvSpPr>
        <p:spPr>
          <a:xfrm>
            <a:off x="467544" y="3560262"/>
            <a:ext cx="7620000" cy="864096"/>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marL="457200" indent="-457200" algn="just">
              <a:buClr>
                <a:schemeClr val="accent6">
                  <a:lumMod val="75000"/>
                </a:schemeClr>
              </a:buClr>
            </a:pPr>
            <a:endParaRPr lang="es-MX" altLang="es-MX" sz="2800" b="1" dirty="0">
              <a:solidFill>
                <a:schemeClr val="accent5"/>
              </a:solidFill>
              <a:latin typeface="Soberana Sans" panose="02000000000000000000" pitchFamily="50" charset="0"/>
            </a:endParaRPr>
          </a:p>
          <a:p>
            <a:endParaRPr lang="es-MX" sz="2000" dirty="0"/>
          </a:p>
          <a:p>
            <a:endParaRPr lang="es-MX" sz="2000" dirty="0"/>
          </a:p>
          <a:p>
            <a:endParaRPr lang="es-MX" sz="2000" dirty="0"/>
          </a:p>
          <a:p>
            <a:endParaRPr lang="es-MX" sz="2000" dirty="0"/>
          </a:p>
          <a:p>
            <a:endParaRPr lang="es-MX" sz="2000" dirty="0"/>
          </a:p>
          <a:p>
            <a:endParaRPr lang="es-MX" sz="2000" dirty="0"/>
          </a:p>
          <a:p>
            <a:endParaRPr lang="es-MX" sz="2000" dirty="0"/>
          </a:p>
          <a:p>
            <a:endParaRPr lang="es-MX" sz="2000" dirty="0"/>
          </a:p>
          <a:p>
            <a:endParaRPr lang="es-MX" sz="2000" dirty="0"/>
          </a:p>
          <a:p>
            <a:pPr algn="just"/>
            <a:endParaRPr lang="es-MX" sz="2000" dirty="0"/>
          </a:p>
          <a:p>
            <a:pPr algn="just"/>
            <a:endParaRPr lang="es-MX" sz="2000" dirty="0"/>
          </a:p>
          <a:p>
            <a:pPr algn="just"/>
            <a:endParaRPr lang="es-MX" sz="2000" dirty="0"/>
          </a:p>
          <a:p>
            <a:pPr algn="just"/>
            <a:r>
              <a:rPr lang="es-MX" sz="2000" dirty="0"/>
              <a:t>En la primera sesión ordinaria del Comité de Transparencia se presentará el Programa Anual de Desarrollo Archivístico, para su aprobación.</a:t>
            </a:r>
          </a:p>
          <a:p>
            <a:pPr algn="ctr"/>
            <a:endParaRPr lang="es-MX" sz="2000" dirty="0"/>
          </a:p>
          <a:p>
            <a:pPr algn="ctr"/>
            <a:endParaRPr lang="es-MX" sz="2000" dirty="0"/>
          </a:p>
          <a:p>
            <a:pPr algn="ctr"/>
            <a:endParaRPr lang="es-MX" sz="2000" dirty="0"/>
          </a:p>
          <a:p>
            <a:pPr algn="ctr"/>
            <a:endParaRPr lang="es-MX" sz="2000" dirty="0"/>
          </a:p>
          <a:p>
            <a:pPr algn="ctr"/>
            <a:endParaRPr lang="es-MX" sz="2000" dirty="0"/>
          </a:p>
          <a:p>
            <a:pPr algn="ctr"/>
            <a:endParaRPr lang="es-MX" sz="2000" dirty="0"/>
          </a:p>
          <a:p>
            <a:pPr algn="ctr"/>
            <a:endParaRPr lang="es-MX" sz="2000" dirty="0"/>
          </a:p>
          <a:p>
            <a:pPr algn="just"/>
            <a:endParaRPr lang="es-MX" sz="2000" dirty="0"/>
          </a:p>
          <a:p>
            <a:pPr marL="457200" indent="-457200" algn="just">
              <a:buClr>
                <a:schemeClr val="accent6">
                  <a:lumMod val="75000"/>
                </a:schemeClr>
              </a:buClr>
            </a:pPr>
            <a:br>
              <a:rPr lang="es-MX" altLang="es-MX" sz="2800" b="1" dirty="0">
                <a:solidFill>
                  <a:schemeClr val="accent5"/>
                </a:solidFill>
                <a:latin typeface="Soberana Sans" panose="02000000000000000000" pitchFamily="50" charset="0"/>
              </a:rPr>
            </a:br>
            <a:endParaRPr lang="es-ES" altLang="es-MX" sz="2800" b="1" dirty="0">
              <a:solidFill>
                <a:schemeClr val="accent5"/>
              </a:solidFill>
              <a:latin typeface="Soberana Sans" panose="02000000000000000000" pitchFamily="50" charset="0"/>
            </a:endParaRPr>
          </a:p>
        </p:txBody>
      </p:sp>
      <p:pic>
        <p:nvPicPr>
          <p:cNvPr id="7" name="Imagen 4">
            <a:extLst>
              <a:ext uri="{FF2B5EF4-FFF2-40B4-BE49-F238E27FC236}">
                <a16:creationId xmlns:a16="http://schemas.microsoft.com/office/drawing/2014/main" id="{7E83E4CA-4962-4D05-B0C8-D2590DCA5963}"/>
              </a:ext>
            </a:extLst>
          </p:cNvPr>
          <p:cNvPicPr>
            <a:picLocks noChangeAspect="1"/>
          </p:cNvPicPr>
          <p:nvPr/>
        </p:nvPicPr>
        <p:blipFill>
          <a:blip r:embed="rId2"/>
          <a:stretch>
            <a:fillRect/>
          </a:stretch>
        </p:blipFill>
        <p:spPr>
          <a:xfrm>
            <a:off x="6991685" y="265212"/>
            <a:ext cx="1396740" cy="859532"/>
          </a:xfrm>
          <a:prstGeom prst="rect">
            <a:avLst/>
          </a:prstGeom>
        </p:spPr>
      </p:pic>
      <p:graphicFrame>
        <p:nvGraphicFramePr>
          <p:cNvPr id="2" name="1 Tabla"/>
          <p:cNvGraphicFramePr>
            <a:graphicFrameLocks noGrp="1"/>
          </p:cNvGraphicFramePr>
          <p:nvPr>
            <p:extLst>
              <p:ext uri="{D42A27DB-BD31-4B8C-83A1-F6EECF244321}">
                <p14:modId xmlns:p14="http://schemas.microsoft.com/office/powerpoint/2010/main" val="2074720319"/>
              </p:ext>
            </p:extLst>
          </p:nvPr>
        </p:nvGraphicFramePr>
        <p:xfrm>
          <a:off x="1109192" y="1268760"/>
          <a:ext cx="6336704" cy="2723550"/>
        </p:xfrm>
        <a:graphic>
          <a:graphicData uri="http://schemas.openxmlformats.org/drawingml/2006/table">
            <a:tbl>
              <a:tblPr firstRow="1" firstCol="1" bandRow="1">
                <a:tableStyleId>{5C22544A-7EE6-4342-B048-85BDC9FD1C3A}</a:tableStyleId>
              </a:tblPr>
              <a:tblGrid>
                <a:gridCol w="3168352">
                  <a:extLst>
                    <a:ext uri="{9D8B030D-6E8A-4147-A177-3AD203B41FA5}">
                      <a16:colId xmlns:a16="http://schemas.microsoft.com/office/drawing/2014/main" val="20000"/>
                    </a:ext>
                  </a:extLst>
                </a:gridCol>
                <a:gridCol w="3168352">
                  <a:extLst>
                    <a:ext uri="{9D8B030D-6E8A-4147-A177-3AD203B41FA5}">
                      <a16:colId xmlns:a16="http://schemas.microsoft.com/office/drawing/2014/main" val="20001"/>
                    </a:ext>
                  </a:extLst>
                </a:gridCol>
              </a:tblGrid>
              <a:tr h="439952">
                <a:tc>
                  <a:txBody>
                    <a:bodyPr/>
                    <a:lstStyle/>
                    <a:p>
                      <a:pPr algn="ctr">
                        <a:lnSpc>
                          <a:spcPct val="150000"/>
                        </a:lnSpc>
                        <a:spcAft>
                          <a:spcPts val="0"/>
                        </a:spcAft>
                        <a:tabLst>
                          <a:tab pos="3790950" algn="l"/>
                        </a:tabLst>
                      </a:pPr>
                      <a:r>
                        <a:rPr lang="es-ES" sz="1200" dirty="0">
                          <a:effectLst/>
                        </a:rPr>
                        <a:t>ÁREA</a:t>
                      </a:r>
                      <a:endParaRPr lang="es-MX" sz="2000" dirty="0">
                        <a:effectLst/>
                        <a:latin typeface="Times New Roman"/>
                        <a:ea typeface="Times New Roman"/>
                      </a:endParaRPr>
                    </a:p>
                  </a:txBody>
                  <a:tcPr marL="68580" marR="68580" marT="0" marB="0"/>
                </a:tc>
                <a:tc>
                  <a:txBody>
                    <a:bodyPr/>
                    <a:lstStyle/>
                    <a:p>
                      <a:pPr algn="ctr">
                        <a:lnSpc>
                          <a:spcPct val="150000"/>
                        </a:lnSpc>
                        <a:spcAft>
                          <a:spcPts val="0"/>
                        </a:spcAft>
                        <a:tabLst>
                          <a:tab pos="3790950" algn="l"/>
                        </a:tabLst>
                      </a:pPr>
                      <a:r>
                        <a:rPr lang="es-ES" sz="1200">
                          <a:effectLst/>
                        </a:rPr>
                        <a:t>TITULAR</a:t>
                      </a:r>
                      <a:endParaRPr lang="es-MX" sz="2000">
                        <a:effectLst/>
                        <a:latin typeface="Times New Roman"/>
                        <a:ea typeface="Times New Roman"/>
                      </a:endParaRPr>
                    </a:p>
                  </a:txBody>
                  <a:tcPr marL="68580" marR="68580" marT="0" marB="0"/>
                </a:tc>
                <a:extLst>
                  <a:ext uri="{0D108BD9-81ED-4DB2-BD59-A6C34878D82A}">
                    <a16:rowId xmlns:a16="http://schemas.microsoft.com/office/drawing/2014/main" val="10000"/>
                  </a:ext>
                </a:extLst>
              </a:tr>
              <a:tr h="356329">
                <a:tc>
                  <a:txBody>
                    <a:bodyPr/>
                    <a:lstStyle/>
                    <a:p>
                      <a:pPr algn="just">
                        <a:lnSpc>
                          <a:spcPct val="115000"/>
                        </a:lnSpc>
                        <a:spcAft>
                          <a:spcPts val="0"/>
                        </a:spcAft>
                      </a:pPr>
                      <a:r>
                        <a:rPr lang="es-MX" sz="1200">
                          <a:effectLst/>
                        </a:rPr>
                        <a:t>Coordinación de Transparencia y Archivo</a:t>
                      </a:r>
                      <a:endParaRPr lang="es-MX" sz="1600">
                        <a:effectLst/>
                        <a:latin typeface="Calibri"/>
                        <a:ea typeface="Calibri"/>
                        <a:cs typeface="Times New Roman"/>
                      </a:endParaRPr>
                    </a:p>
                  </a:txBody>
                  <a:tcPr marL="68580" marR="68580" marT="0" marB="0"/>
                </a:tc>
                <a:tc>
                  <a:txBody>
                    <a:bodyPr/>
                    <a:lstStyle/>
                    <a:p>
                      <a:pPr algn="just">
                        <a:lnSpc>
                          <a:spcPct val="115000"/>
                        </a:lnSpc>
                        <a:spcAft>
                          <a:spcPts val="0"/>
                        </a:spcAft>
                      </a:pPr>
                      <a:r>
                        <a:rPr lang="es-MX" sz="1200">
                          <a:effectLst/>
                        </a:rPr>
                        <a:t>Ing. Nuvia Ivet Bautista Rebullosa</a:t>
                      </a:r>
                      <a:endParaRPr lang="es-MX" sz="160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501953">
                <a:tc>
                  <a:txBody>
                    <a:bodyPr/>
                    <a:lstStyle/>
                    <a:p>
                      <a:pPr algn="just">
                        <a:lnSpc>
                          <a:spcPct val="115000"/>
                        </a:lnSpc>
                        <a:spcAft>
                          <a:spcPts val="0"/>
                        </a:spcAft>
                      </a:pPr>
                      <a:r>
                        <a:rPr lang="es-MX" sz="1200">
                          <a:effectLst/>
                        </a:rPr>
                        <a:t>Oficina de Desarrollo y Soporte de Sistemas de Información</a:t>
                      </a:r>
                      <a:endParaRPr lang="es-MX" sz="1600">
                        <a:effectLst/>
                        <a:latin typeface="Calibri"/>
                        <a:ea typeface="Calibri"/>
                        <a:cs typeface="Times New Roman"/>
                      </a:endParaRPr>
                    </a:p>
                  </a:txBody>
                  <a:tcPr marL="68580" marR="68580" marT="0" marB="0"/>
                </a:tc>
                <a:tc>
                  <a:txBody>
                    <a:bodyPr/>
                    <a:lstStyle/>
                    <a:p>
                      <a:pPr algn="just">
                        <a:lnSpc>
                          <a:spcPct val="115000"/>
                        </a:lnSpc>
                        <a:spcAft>
                          <a:spcPts val="0"/>
                        </a:spcAft>
                      </a:pPr>
                      <a:r>
                        <a:rPr lang="es-MX" sz="1200">
                          <a:effectLst/>
                        </a:rPr>
                        <a:t>Ing. Jaime Martínez Hernández</a:t>
                      </a:r>
                      <a:endParaRPr lang="es-MX" sz="160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356329">
                <a:tc>
                  <a:txBody>
                    <a:bodyPr/>
                    <a:lstStyle/>
                    <a:p>
                      <a:pPr algn="just">
                        <a:lnSpc>
                          <a:spcPct val="115000"/>
                        </a:lnSpc>
                        <a:spcAft>
                          <a:spcPts val="0"/>
                        </a:spcAft>
                      </a:pPr>
                      <a:r>
                        <a:rPr lang="es-MX" sz="1200">
                          <a:effectLst/>
                        </a:rPr>
                        <a:t>Oficina de Control Interno</a:t>
                      </a:r>
                      <a:endParaRPr lang="es-MX" sz="1600">
                        <a:effectLst/>
                        <a:latin typeface="Calibri"/>
                        <a:ea typeface="Calibri"/>
                        <a:cs typeface="Times New Roman"/>
                      </a:endParaRPr>
                    </a:p>
                  </a:txBody>
                  <a:tcPr marL="68580" marR="68580" marT="0" marB="0"/>
                </a:tc>
                <a:tc>
                  <a:txBody>
                    <a:bodyPr/>
                    <a:lstStyle/>
                    <a:p>
                      <a:pPr algn="just">
                        <a:lnSpc>
                          <a:spcPct val="115000"/>
                        </a:lnSpc>
                        <a:spcAft>
                          <a:spcPts val="0"/>
                        </a:spcAft>
                      </a:pPr>
                      <a:r>
                        <a:rPr lang="es-MX" sz="1200">
                          <a:effectLst/>
                        </a:rPr>
                        <a:t>Lic. Gloria Leticia Ramírez Hernández</a:t>
                      </a:r>
                      <a:endParaRPr lang="es-MX" sz="160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356329">
                <a:tc>
                  <a:txBody>
                    <a:bodyPr/>
                    <a:lstStyle/>
                    <a:p>
                      <a:pPr algn="just">
                        <a:lnSpc>
                          <a:spcPct val="115000"/>
                        </a:lnSpc>
                        <a:spcAft>
                          <a:spcPts val="0"/>
                        </a:spcAft>
                      </a:pPr>
                      <a:r>
                        <a:rPr lang="es-MX" sz="1200">
                          <a:effectLst/>
                        </a:rPr>
                        <a:t>Dirección Académica</a:t>
                      </a:r>
                      <a:endParaRPr lang="es-MX" sz="1600">
                        <a:effectLst/>
                        <a:latin typeface="Calibri"/>
                        <a:ea typeface="Calibri"/>
                        <a:cs typeface="Times New Roman"/>
                      </a:endParaRPr>
                    </a:p>
                  </a:txBody>
                  <a:tcPr marL="68580" marR="68580" marT="0" marB="0"/>
                </a:tc>
                <a:tc>
                  <a:txBody>
                    <a:bodyPr/>
                    <a:lstStyle/>
                    <a:p>
                      <a:pPr algn="just">
                        <a:lnSpc>
                          <a:spcPct val="115000"/>
                        </a:lnSpc>
                        <a:spcAft>
                          <a:spcPts val="0"/>
                        </a:spcAft>
                      </a:pPr>
                      <a:r>
                        <a:rPr lang="es-MX" sz="1200">
                          <a:effectLst/>
                        </a:rPr>
                        <a:t>C.P. José Martín Tello Guerrero</a:t>
                      </a:r>
                      <a:endParaRPr lang="es-MX" sz="160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356329">
                <a:tc>
                  <a:txBody>
                    <a:bodyPr/>
                    <a:lstStyle/>
                    <a:p>
                      <a:pPr algn="just">
                        <a:lnSpc>
                          <a:spcPct val="115000"/>
                        </a:lnSpc>
                        <a:spcAft>
                          <a:spcPts val="0"/>
                        </a:spcAft>
                      </a:pPr>
                      <a:r>
                        <a:rPr lang="es-MX" sz="1200">
                          <a:effectLst/>
                        </a:rPr>
                        <a:t>Dirección de Planeación y Vinculación</a:t>
                      </a:r>
                      <a:endParaRPr lang="es-MX" sz="1600">
                        <a:effectLst/>
                        <a:latin typeface="Calibri"/>
                        <a:ea typeface="Calibri"/>
                        <a:cs typeface="Times New Roman"/>
                      </a:endParaRPr>
                    </a:p>
                  </a:txBody>
                  <a:tcPr marL="68580" marR="68580" marT="0" marB="0"/>
                </a:tc>
                <a:tc>
                  <a:txBody>
                    <a:bodyPr/>
                    <a:lstStyle/>
                    <a:p>
                      <a:pPr algn="just">
                        <a:lnSpc>
                          <a:spcPct val="115000"/>
                        </a:lnSpc>
                        <a:spcAft>
                          <a:spcPts val="0"/>
                        </a:spcAft>
                      </a:pPr>
                      <a:r>
                        <a:rPr lang="es-MX" sz="1200" dirty="0">
                          <a:effectLst/>
                        </a:rPr>
                        <a:t>Lic. Eustolia Ruiz Hernández</a:t>
                      </a:r>
                      <a:endParaRPr lang="es-MX" sz="1600" dirty="0">
                        <a:effectLst/>
                        <a:latin typeface="Calibri"/>
                        <a:ea typeface="Calibri"/>
                        <a:cs typeface="Times New Roman"/>
                      </a:endParaRPr>
                    </a:p>
                  </a:txBody>
                  <a:tcPr marL="68580" marR="68580" marT="0" marB="0"/>
                </a:tc>
                <a:extLst>
                  <a:ext uri="{0D108BD9-81ED-4DB2-BD59-A6C34878D82A}">
                    <a16:rowId xmlns:a16="http://schemas.microsoft.com/office/drawing/2014/main" val="10005"/>
                  </a:ext>
                </a:extLst>
              </a:tr>
              <a:tr h="356329">
                <a:tc>
                  <a:txBody>
                    <a:bodyPr/>
                    <a:lstStyle/>
                    <a:p>
                      <a:pPr algn="just">
                        <a:lnSpc>
                          <a:spcPct val="115000"/>
                        </a:lnSpc>
                        <a:spcAft>
                          <a:spcPts val="0"/>
                        </a:spcAft>
                      </a:pPr>
                      <a:r>
                        <a:rPr lang="es-MX" sz="1200" dirty="0">
                          <a:effectLst/>
                        </a:rPr>
                        <a:t>Subdirección de Servicios Administrativos</a:t>
                      </a:r>
                      <a:endParaRPr lang="es-MX" sz="1600"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es-MX" sz="1200" dirty="0">
                          <a:effectLst/>
                        </a:rPr>
                        <a:t>C.P. Claudia Díaz Aguilar</a:t>
                      </a:r>
                      <a:endParaRPr lang="es-MX" sz="1600" dirty="0">
                        <a:effectLst/>
                        <a:latin typeface="Calibri"/>
                        <a:ea typeface="Calibri"/>
                        <a:cs typeface="Times New Roman"/>
                      </a:endParaRPr>
                    </a:p>
                  </a:txBody>
                  <a:tcPr marL="68580" marR="68580"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963661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a:extLst>
              <a:ext uri="{FF2B5EF4-FFF2-40B4-BE49-F238E27FC236}">
                <a16:creationId xmlns:a16="http://schemas.microsoft.com/office/drawing/2014/main" id="{CA3E97E1-2CC9-4207-AD3E-D90A8A589542}"/>
              </a:ext>
            </a:extLst>
          </p:cNvPr>
          <p:cNvSpPr txBox="1">
            <a:spLocks/>
          </p:cNvSpPr>
          <p:nvPr/>
        </p:nvSpPr>
        <p:spPr>
          <a:xfrm>
            <a:off x="179512" y="1196752"/>
            <a:ext cx="7620000" cy="21602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marL="457200" indent="-457200" algn="just">
              <a:buClr>
                <a:schemeClr val="accent6">
                  <a:lumMod val="75000"/>
                </a:schemeClr>
              </a:buClr>
            </a:pPr>
            <a:endParaRPr lang="es-MX" altLang="es-MX" sz="2000" b="1" dirty="0"/>
          </a:p>
          <a:p>
            <a:pPr marL="457200" indent="-457200" algn="just">
              <a:buClr>
                <a:schemeClr val="accent6">
                  <a:lumMod val="75000"/>
                </a:schemeClr>
              </a:buClr>
            </a:pPr>
            <a:r>
              <a:rPr lang="es-MX" altLang="es-MX" sz="2000" b="1" dirty="0"/>
              <a:t>XI. </a:t>
            </a:r>
            <a:r>
              <a:rPr lang="es-ES" sz="1800" b="1" dirty="0"/>
              <a:t>PROGRAMA DE TRABAJO DE CONTROL INTERNO INSTITUCIONAL (PTCII); SEGUIMIENTO AL PROGRAMA DE TRABAJO DE CONTROL INTERNO INSTITUCIONAL (SPTCII), EL PROGRAMA DE TRABAJO DE ADMINISTRACIÓN DE RIESGOS (PTAR) CORRESPONDIENTES AL EJERCICIO 2018 Y SU SEGUIMIENTO</a:t>
            </a:r>
            <a:endParaRPr lang="es-MX" altLang="es-MX" sz="1800" b="1" dirty="0"/>
          </a:p>
          <a:p>
            <a:pPr marL="457200" indent="-457200" algn="just">
              <a:buClr>
                <a:schemeClr val="accent6">
                  <a:lumMod val="75000"/>
                </a:schemeClr>
              </a:buClr>
            </a:pPr>
            <a:endParaRPr lang="es-MX" altLang="es-MX" sz="1200" b="1" dirty="0">
              <a:solidFill>
                <a:schemeClr val="accent5"/>
              </a:solidFill>
              <a:latin typeface="Soberana Sans" panose="02000000000000000000" pitchFamily="50" charset="0"/>
            </a:endParaRPr>
          </a:p>
          <a:p>
            <a:pPr algn="r"/>
            <a:r>
              <a:rPr lang="es-MX" sz="1800" b="1" dirty="0"/>
              <a:t>XI.I PROGRAMA DE TRABAJO DE CONTROL INTERNO (PTCI) EJERCICIO 2019</a:t>
            </a:r>
          </a:p>
          <a:p>
            <a:pPr algn="just"/>
            <a:r>
              <a:rPr lang="es-MX" sz="2000" dirty="0"/>
              <a:t>Mediante la elaboración de inventario de procesos, se determinaron los procesos prioritarios a implementar, evaluar y dar seguimiento en el ejercicio 2019, y son los que se presentan en la siguiente tabla:</a:t>
            </a:r>
          </a:p>
          <a:p>
            <a:pPr marL="457200" indent="-457200" algn="just">
              <a:buClr>
                <a:schemeClr val="accent6">
                  <a:lumMod val="75000"/>
                </a:schemeClr>
              </a:buClr>
            </a:pPr>
            <a:endParaRPr lang="es-ES" altLang="es-MX" sz="2000" b="1" dirty="0">
              <a:solidFill>
                <a:schemeClr val="accent5"/>
              </a:solidFill>
              <a:latin typeface="Soberana Sans" panose="02000000000000000000" pitchFamily="50" charset="0"/>
            </a:endParaRPr>
          </a:p>
        </p:txBody>
      </p:sp>
      <p:pic>
        <p:nvPicPr>
          <p:cNvPr id="10" name="Imagen 4">
            <a:extLst>
              <a:ext uri="{FF2B5EF4-FFF2-40B4-BE49-F238E27FC236}">
                <a16:creationId xmlns:a16="http://schemas.microsoft.com/office/drawing/2014/main" id="{6AFD4C7E-44F7-4796-B66C-F289A2920A1B}"/>
              </a:ext>
            </a:extLst>
          </p:cNvPr>
          <p:cNvPicPr>
            <a:picLocks noChangeAspect="1"/>
          </p:cNvPicPr>
          <p:nvPr/>
        </p:nvPicPr>
        <p:blipFill>
          <a:blip r:embed="rId2"/>
          <a:stretch>
            <a:fillRect/>
          </a:stretch>
        </p:blipFill>
        <p:spPr>
          <a:xfrm>
            <a:off x="7020272" y="140972"/>
            <a:ext cx="1396740" cy="859532"/>
          </a:xfrm>
          <a:prstGeom prst="rect">
            <a:avLst/>
          </a:prstGeom>
        </p:spPr>
      </p:pic>
      <p:graphicFrame>
        <p:nvGraphicFramePr>
          <p:cNvPr id="4" name="3 Tabla"/>
          <p:cNvGraphicFramePr>
            <a:graphicFrameLocks noGrp="1"/>
          </p:cNvGraphicFramePr>
          <p:nvPr>
            <p:extLst>
              <p:ext uri="{D42A27DB-BD31-4B8C-83A1-F6EECF244321}">
                <p14:modId xmlns:p14="http://schemas.microsoft.com/office/powerpoint/2010/main" val="3362415313"/>
              </p:ext>
            </p:extLst>
          </p:nvPr>
        </p:nvGraphicFramePr>
        <p:xfrm>
          <a:off x="755576" y="3523822"/>
          <a:ext cx="7128792" cy="3289554"/>
        </p:xfrm>
        <a:graphic>
          <a:graphicData uri="http://schemas.openxmlformats.org/drawingml/2006/table">
            <a:tbl>
              <a:tblPr firstRow="1" firstCol="1" bandRow="1">
                <a:tableStyleId>{5C22544A-7EE6-4342-B048-85BDC9FD1C3A}</a:tableStyleId>
              </a:tblPr>
              <a:tblGrid>
                <a:gridCol w="530388">
                  <a:extLst>
                    <a:ext uri="{9D8B030D-6E8A-4147-A177-3AD203B41FA5}">
                      <a16:colId xmlns:a16="http://schemas.microsoft.com/office/drawing/2014/main" val="20000"/>
                    </a:ext>
                  </a:extLst>
                </a:gridCol>
                <a:gridCol w="2264440">
                  <a:extLst>
                    <a:ext uri="{9D8B030D-6E8A-4147-A177-3AD203B41FA5}">
                      <a16:colId xmlns:a16="http://schemas.microsoft.com/office/drawing/2014/main" val="20001"/>
                    </a:ext>
                  </a:extLst>
                </a:gridCol>
                <a:gridCol w="2384806">
                  <a:extLst>
                    <a:ext uri="{9D8B030D-6E8A-4147-A177-3AD203B41FA5}">
                      <a16:colId xmlns:a16="http://schemas.microsoft.com/office/drawing/2014/main" val="20002"/>
                    </a:ext>
                  </a:extLst>
                </a:gridCol>
                <a:gridCol w="1949158">
                  <a:extLst>
                    <a:ext uri="{9D8B030D-6E8A-4147-A177-3AD203B41FA5}">
                      <a16:colId xmlns:a16="http://schemas.microsoft.com/office/drawing/2014/main" val="20003"/>
                    </a:ext>
                  </a:extLst>
                </a:gridCol>
              </a:tblGrid>
              <a:tr h="471386">
                <a:tc>
                  <a:txBody>
                    <a:bodyPr/>
                    <a:lstStyle/>
                    <a:p>
                      <a:pPr algn="ctr">
                        <a:lnSpc>
                          <a:spcPct val="115000"/>
                        </a:lnSpc>
                        <a:spcAft>
                          <a:spcPts val="0"/>
                        </a:spcAft>
                      </a:pPr>
                      <a:r>
                        <a:rPr lang="es-MX" sz="1200" dirty="0">
                          <a:effectLst/>
                        </a:rPr>
                        <a:t>NO.</a:t>
                      </a:r>
                      <a:endParaRPr lang="es-MX" sz="16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MX" sz="1200" dirty="0">
                          <a:effectLst/>
                        </a:rPr>
                        <a:t>PROCESO PRIORITARIO</a:t>
                      </a:r>
                      <a:endParaRPr lang="es-MX" sz="16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MX" sz="1200" dirty="0">
                          <a:effectLst/>
                        </a:rPr>
                        <a:t>UNIDAD RESPONSABLE Y RESPONSABLE DE IMPLEMENTACIÓN</a:t>
                      </a:r>
                      <a:endParaRPr lang="es-MX" sz="16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200">
                          <a:effectLst/>
                        </a:rPr>
                        <a:t>CRITERIO DE SELECCIÓN GLOBAL</a:t>
                      </a:r>
                      <a:endParaRPr lang="es-MX" sz="1600">
                        <a:effectLst/>
                        <a:latin typeface="Calibri"/>
                        <a:ea typeface="Calibri"/>
                        <a:cs typeface="Times New Roman"/>
                      </a:endParaRPr>
                    </a:p>
                  </a:txBody>
                  <a:tcPr marL="68580" marR="68580" marT="0" marB="0" anchor="ctr"/>
                </a:tc>
                <a:extLst>
                  <a:ext uri="{0D108BD9-81ED-4DB2-BD59-A6C34878D82A}">
                    <a16:rowId xmlns:a16="http://schemas.microsoft.com/office/drawing/2014/main" val="10000"/>
                  </a:ext>
                </a:extLst>
              </a:tr>
              <a:tr h="471386">
                <a:tc>
                  <a:txBody>
                    <a:bodyPr/>
                    <a:lstStyle/>
                    <a:p>
                      <a:pPr algn="ctr">
                        <a:lnSpc>
                          <a:spcPct val="115000"/>
                        </a:lnSpc>
                        <a:spcAft>
                          <a:spcPts val="0"/>
                        </a:spcAft>
                      </a:pPr>
                      <a:r>
                        <a:rPr lang="es-MX" sz="1200">
                          <a:effectLst/>
                        </a:rPr>
                        <a:t>1</a:t>
                      </a:r>
                      <a:endParaRPr lang="es-MX" sz="1600">
                        <a:effectLst/>
                        <a:latin typeface="Calibri"/>
                        <a:ea typeface="Calibri"/>
                        <a:cs typeface="Times New Roman"/>
                      </a:endParaRPr>
                    </a:p>
                  </a:txBody>
                  <a:tcPr marL="68580" marR="68580" marT="0" marB="0" anchor="ctr"/>
                </a:tc>
                <a:tc>
                  <a:txBody>
                    <a:bodyPr/>
                    <a:lstStyle/>
                    <a:p>
                      <a:pPr algn="just">
                        <a:lnSpc>
                          <a:spcPct val="115000"/>
                        </a:lnSpc>
                        <a:spcAft>
                          <a:spcPts val="0"/>
                        </a:spcAft>
                      </a:pPr>
                      <a:r>
                        <a:rPr lang="es-MX" sz="1200" dirty="0">
                          <a:effectLst/>
                        </a:rPr>
                        <a:t>Vinculación Institucional</a:t>
                      </a:r>
                      <a:endParaRPr lang="es-MX" sz="1600" dirty="0">
                        <a:effectLst/>
                        <a:latin typeface="Calibri"/>
                        <a:ea typeface="Calibri"/>
                        <a:cs typeface="Times New Roman"/>
                      </a:endParaRPr>
                    </a:p>
                  </a:txBody>
                  <a:tcPr marL="68580" marR="68580" marT="0" marB="0" anchor="ctr"/>
                </a:tc>
                <a:tc>
                  <a:txBody>
                    <a:bodyPr/>
                    <a:lstStyle/>
                    <a:p>
                      <a:pPr algn="just">
                        <a:lnSpc>
                          <a:spcPct val="115000"/>
                        </a:lnSpc>
                        <a:spcAft>
                          <a:spcPts val="0"/>
                        </a:spcAft>
                      </a:pPr>
                      <a:r>
                        <a:rPr lang="es-MX" sz="1200">
                          <a:effectLst/>
                        </a:rPr>
                        <a:t>Dirección de Planeación y Vinculación / Lic. Eustolia Ruiz Hernández</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200">
                          <a:effectLst/>
                        </a:rPr>
                        <a:t>44</a:t>
                      </a:r>
                      <a:endParaRPr lang="es-MX" sz="1600">
                        <a:effectLst/>
                        <a:latin typeface="Calibri"/>
                        <a:ea typeface="Calibri"/>
                        <a:cs typeface="Times New Roman"/>
                      </a:endParaRPr>
                    </a:p>
                  </a:txBody>
                  <a:tcPr marL="68580" marR="68580" marT="0" marB="0" anchor="ctr"/>
                </a:tc>
                <a:extLst>
                  <a:ext uri="{0D108BD9-81ED-4DB2-BD59-A6C34878D82A}">
                    <a16:rowId xmlns:a16="http://schemas.microsoft.com/office/drawing/2014/main" val="10001"/>
                  </a:ext>
                </a:extLst>
              </a:tr>
              <a:tr h="471386">
                <a:tc>
                  <a:txBody>
                    <a:bodyPr/>
                    <a:lstStyle/>
                    <a:p>
                      <a:pPr algn="ctr">
                        <a:lnSpc>
                          <a:spcPct val="115000"/>
                        </a:lnSpc>
                        <a:spcAft>
                          <a:spcPts val="0"/>
                        </a:spcAft>
                      </a:pPr>
                      <a:r>
                        <a:rPr lang="es-MX" sz="1200">
                          <a:effectLst/>
                        </a:rPr>
                        <a:t>2</a:t>
                      </a:r>
                      <a:endParaRPr lang="es-MX" sz="1600">
                        <a:effectLst/>
                        <a:latin typeface="Calibri"/>
                        <a:ea typeface="Calibri"/>
                        <a:cs typeface="Times New Roman"/>
                      </a:endParaRPr>
                    </a:p>
                  </a:txBody>
                  <a:tcPr marL="68580" marR="68580" marT="0" marB="0" anchor="ctr"/>
                </a:tc>
                <a:tc>
                  <a:txBody>
                    <a:bodyPr/>
                    <a:lstStyle/>
                    <a:p>
                      <a:pPr algn="just">
                        <a:lnSpc>
                          <a:spcPct val="115000"/>
                        </a:lnSpc>
                        <a:spcAft>
                          <a:spcPts val="0"/>
                        </a:spcAft>
                      </a:pPr>
                      <a:r>
                        <a:rPr lang="es-MX" sz="1200">
                          <a:effectLst/>
                        </a:rPr>
                        <a:t>Programa de Estímulo al Desempeño Administrativo</a:t>
                      </a:r>
                      <a:endParaRPr lang="es-MX" sz="1600">
                        <a:effectLst/>
                        <a:latin typeface="Calibri"/>
                        <a:ea typeface="Calibri"/>
                        <a:cs typeface="Times New Roman"/>
                      </a:endParaRPr>
                    </a:p>
                  </a:txBody>
                  <a:tcPr marL="68580" marR="68580" marT="0" marB="0" anchor="ctr"/>
                </a:tc>
                <a:tc>
                  <a:txBody>
                    <a:bodyPr/>
                    <a:lstStyle/>
                    <a:p>
                      <a:pPr algn="just">
                        <a:lnSpc>
                          <a:spcPct val="115000"/>
                        </a:lnSpc>
                        <a:spcAft>
                          <a:spcPts val="0"/>
                        </a:spcAft>
                      </a:pPr>
                      <a:r>
                        <a:rPr lang="es-MX" sz="1200">
                          <a:effectLst/>
                        </a:rPr>
                        <a:t>Subdirección de Servicios Administrativos/C.P. Claudia Díaz Aguilar</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200">
                          <a:effectLst/>
                        </a:rPr>
                        <a:t>12</a:t>
                      </a:r>
                      <a:endParaRPr lang="es-MX" sz="1600">
                        <a:effectLst/>
                        <a:latin typeface="Calibri"/>
                        <a:ea typeface="Calibri"/>
                        <a:cs typeface="Times New Roman"/>
                      </a:endParaRPr>
                    </a:p>
                  </a:txBody>
                  <a:tcPr marL="68580" marR="68580" marT="0" marB="0" anchor="ctr"/>
                </a:tc>
                <a:extLst>
                  <a:ext uri="{0D108BD9-81ED-4DB2-BD59-A6C34878D82A}">
                    <a16:rowId xmlns:a16="http://schemas.microsoft.com/office/drawing/2014/main" val="10002"/>
                  </a:ext>
                </a:extLst>
              </a:tr>
              <a:tr h="471386">
                <a:tc>
                  <a:txBody>
                    <a:bodyPr/>
                    <a:lstStyle/>
                    <a:p>
                      <a:pPr algn="ctr">
                        <a:lnSpc>
                          <a:spcPct val="115000"/>
                        </a:lnSpc>
                        <a:spcAft>
                          <a:spcPts val="0"/>
                        </a:spcAft>
                      </a:pPr>
                      <a:r>
                        <a:rPr lang="es-MX" sz="1200">
                          <a:effectLst/>
                        </a:rPr>
                        <a:t>3</a:t>
                      </a:r>
                      <a:endParaRPr lang="es-MX" sz="1600">
                        <a:effectLst/>
                        <a:latin typeface="Calibri"/>
                        <a:ea typeface="Calibri"/>
                        <a:cs typeface="Times New Roman"/>
                      </a:endParaRPr>
                    </a:p>
                  </a:txBody>
                  <a:tcPr marL="68580" marR="68580" marT="0" marB="0" anchor="ctr"/>
                </a:tc>
                <a:tc>
                  <a:txBody>
                    <a:bodyPr/>
                    <a:lstStyle/>
                    <a:p>
                      <a:pPr algn="just">
                        <a:lnSpc>
                          <a:spcPct val="115000"/>
                        </a:lnSpc>
                        <a:spcAft>
                          <a:spcPts val="0"/>
                        </a:spcAft>
                      </a:pPr>
                      <a:r>
                        <a:rPr lang="es-MX" sz="1200" dirty="0">
                          <a:effectLst/>
                        </a:rPr>
                        <a:t>Adquisición</a:t>
                      </a:r>
                      <a:r>
                        <a:rPr lang="es-MX" sz="1200" baseline="0" dirty="0">
                          <a:effectLst/>
                        </a:rPr>
                        <a:t> de Bienes y Servicios</a:t>
                      </a:r>
                      <a:endParaRPr lang="es-MX" sz="1600" dirty="0">
                        <a:effectLst/>
                        <a:latin typeface="Calibri"/>
                        <a:ea typeface="Calibri"/>
                        <a:cs typeface="Times New Roman"/>
                      </a:endParaRPr>
                    </a:p>
                  </a:txBody>
                  <a:tcPr marL="68580" marR="68580" marT="0" marB="0" anchor="ctr"/>
                </a:tc>
                <a:tc>
                  <a:txBody>
                    <a:bodyPr/>
                    <a:lstStyle/>
                    <a:p>
                      <a:pPr algn="just">
                        <a:lnSpc>
                          <a:spcPct val="115000"/>
                        </a:lnSpc>
                        <a:spcAft>
                          <a:spcPts val="0"/>
                        </a:spcAft>
                      </a:pPr>
                      <a:r>
                        <a:rPr lang="es-MX" sz="1200">
                          <a:effectLst/>
                        </a:rPr>
                        <a:t>Subdirección de Servicios Administrativos/C.P. Claudia Díaz Aguilar</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200">
                          <a:effectLst/>
                        </a:rPr>
                        <a:t>11</a:t>
                      </a:r>
                      <a:endParaRPr lang="es-MX" sz="1600">
                        <a:effectLst/>
                        <a:latin typeface="Calibri"/>
                        <a:ea typeface="Calibri"/>
                        <a:cs typeface="Times New Roman"/>
                      </a:endParaRPr>
                    </a:p>
                  </a:txBody>
                  <a:tcPr marL="68580" marR="68580" marT="0" marB="0" anchor="ctr"/>
                </a:tc>
                <a:extLst>
                  <a:ext uri="{0D108BD9-81ED-4DB2-BD59-A6C34878D82A}">
                    <a16:rowId xmlns:a16="http://schemas.microsoft.com/office/drawing/2014/main" val="10003"/>
                  </a:ext>
                </a:extLst>
              </a:tr>
              <a:tr h="311062">
                <a:tc>
                  <a:txBody>
                    <a:bodyPr/>
                    <a:lstStyle/>
                    <a:p>
                      <a:pPr algn="ctr">
                        <a:lnSpc>
                          <a:spcPct val="115000"/>
                        </a:lnSpc>
                        <a:spcAft>
                          <a:spcPts val="0"/>
                        </a:spcAft>
                      </a:pPr>
                      <a:r>
                        <a:rPr lang="es-MX" sz="1200">
                          <a:effectLst/>
                        </a:rPr>
                        <a:t>4</a:t>
                      </a:r>
                      <a:endParaRPr lang="es-MX" sz="1600">
                        <a:effectLst/>
                        <a:latin typeface="Calibri"/>
                        <a:ea typeface="Calibri"/>
                        <a:cs typeface="Times New Roman"/>
                      </a:endParaRPr>
                    </a:p>
                  </a:txBody>
                  <a:tcPr marL="68580" marR="68580" marT="0" marB="0" anchor="ctr"/>
                </a:tc>
                <a:tc>
                  <a:txBody>
                    <a:bodyPr/>
                    <a:lstStyle/>
                    <a:p>
                      <a:pPr algn="just">
                        <a:lnSpc>
                          <a:spcPct val="115000"/>
                        </a:lnSpc>
                        <a:spcAft>
                          <a:spcPts val="0"/>
                        </a:spcAft>
                      </a:pPr>
                      <a:r>
                        <a:rPr lang="es-MX" sz="1200">
                          <a:effectLst/>
                        </a:rPr>
                        <a:t>Investigación</a:t>
                      </a:r>
                      <a:endParaRPr lang="es-MX" sz="1600">
                        <a:effectLst/>
                        <a:latin typeface="Calibri"/>
                        <a:ea typeface="Calibri"/>
                        <a:cs typeface="Times New Roman"/>
                      </a:endParaRPr>
                    </a:p>
                  </a:txBody>
                  <a:tcPr marL="68580" marR="68580" marT="0" marB="0" anchor="ctr"/>
                </a:tc>
                <a:tc>
                  <a:txBody>
                    <a:bodyPr/>
                    <a:lstStyle/>
                    <a:p>
                      <a:pPr algn="just">
                        <a:lnSpc>
                          <a:spcPct val="115000"/>
                        </a:lnSpc>
                        <a:spcAft>
                          <a:spcPts val="0"/>
                        </a:spcAft>
                      </a:pPr>
                      <a:r>
                        <a:rPr lang="es-MX" sz="1200">
                          <a:effectLst/>
                        </a:rPr>
                        <a:t>Dirección Académica/C.P. José Martín Tello Guerrero</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200">
                          <a:effectLst/>
                        </a:rPr>
                        <a:t>7</a:t>
                      </a:r>
                      <a:endParaRPr lang="es-MX" sz="1600">
                        <a:effectLst/>
                        <a:latin typeface="Calibri"/>
                        <a:ea typeface="Calibri"/>
                        <a:cs typeface="Times New Roman"/>
                      </a:endParaRPr>
                    </a:p>
                  </a:txBody>
                  <a:tcPr marL="68580" marR="68580" marT="0" marB="0" anchor="ctr"/>
                </a:tc>
                <a:extLst>
                  <a:ext uri="{0D108BD9-81ED-4DB2-BD59-A6C34878D82A}">
                    <a16:rowId xmlns:a16="http://schemas.microsoft.com/office/drawing/2014/main" val="10004"/>
                  </a:ext>
                </a:extLst>
              </a:tr>
              <a:tr h="311062">
                <a:tc>
                  <a:txBody>
                    <a:bodyPr/>
                    <a:lstStyle/>
                    <a:p>
                      <a:pPr algn="ctr">
                        <a:lnSpc>
                          <a:spcPct val="115000"/>
                        </a:lnSpc>
                        <a:spcAft>
                          <a:spcPts val="0"/>
                        </a:spcAft>
                      </a:pPr>
                      <a:r>
                        <a:rPr lang="es-MX" sz="1200">
                          <a:effectLst/>
                        </a:rPr>
                        <a:t>5</a:t>
                      </a:r>
                      <a:endParaRPr lang="es-MX" sz="1600">
                        <a:effectLst/>
                        <a:latin typeface="Calibri"/>
                        <a:ea typeface="Calibri"/>
                        <a:cs typeface="Times New Roman"/>
                      </a:endParaRPr>
                    </a:p>
                  </a:txBody>
                  <a:tcPr marL="68580" marR="68580" marT="0" marB="0" anchor="ctr"/>
                </a:tc>
                <a:tc>
                  <a:txBody>
                    <a:bodyPr/>
                    <a:lstStyle/>
                    <a:p>
                      <a:pPr algn="just">
                        <a:lnSpc>
                          <a:spcPct val="115000"/>
                        </a:lnSpc>
                        <a:spcAft>
                          <a:spcPts val="0"/>
                        </a:spcAft>
                      </a:pPr>
                      <a:r>
                        <a:rPr lang="es-MX" sz="1200">
                          <a:effectLst/>
                        </a:rPr>
                        <a:t>Acreditación de Programas</a:t>
                      </a:r>
                      <a:endParaRPr lang="es-MX" sz="1600">
                        <a:effectLst/>
                        <a:latin typeface="Calibri"/>
                        <a:ea typeface="Calibri"/>
                        <a:cs typeface="Times New Roman"/>
                      </a:endParaRPr>
                    </a:p>
                  </a:txBody>
                  <a:tcPr marL="68580" marR="68580" marT="0" marB="0" anchor="ctr"/>
                </a:tc>
                <a:tc>
                  <a:txBody>
                    <a:bodyPr/>
                    <a:lstStyle/>
                    <a:p>
                      <a:pPr algn="just">
                        <a:lnSpc>
                          <a:spcPct val="115000"/>
                        </a:lnSpc>
                        <a:spcAft>
                          <a:spcPts val="0"/>
                        </a:spcAft>
                      </a:pPr>
                      <a:r>
                        <a:rPr lang="es-MX" sz="1200" dirty="0">
                          <a:effectLst/>
                        </a:rPr>
                        <a:t>Dirección Académica/C.P. José Martín Tello Guerrero</a:t>
                      </a:r>
                      <a:endParaRPr lang="es-MX" sz="16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200" dirty="0">
                          <a:effectLst/>
                        </a:rPr>
                        <a:t>7</a:t>
                      </a:r>
                      <a:endParaRPr lang="es-MX" sz="16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659953833"/>
      </p:ext>
    </p:extLst>
  </p:cSld>
  <p:clrMapOvr>
    <a:masterClrMapping/>
  </p:clrMapOvr>
  <p:transition spd="med">
    <p:pull/>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a:extLst>
              <a:ext uri="{FF2B5EF4-FFF2-40B4-BE49-F238E27FC236}">
                <a16:creationId xmlns:a16="http://schemas.microsoft.com/office/drawing/2014/main" id="{CA3E97E1-2CC9-4207-AD3E-D90A8A589542}"/>
              </a:ext>
            </a:extLst>
          </p:cNvPr>
          <p:cNvSpPr txBox="1">
            <a:spLocks/>
          </p:cNvSpPr>
          <p:nvPr/>
        </p:nvSpPr>
        <p:spPr>
          <a:xfrm>
            <a:off x="467544" y="1196752"/>
            <a:ext cx="7620000" cy="3096344"/>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r"/>
            <a:endParaRPr lang="es-MX" sz="2000" dirty="0"/>
          </a:p>
          <a:p>
            <a:pPr algn="r"/>
            <a:r>
              <a:rPr lang="es-MX" sz="2000" b="1" dirty="0">
                <a:hlinkClick r:id="rId2" action="ppaction://hlinkfile">
                  <a:extLst>
                    <a:ext uri="{A12FA001-AC4F-418D-AE19-62706E023703}">
                      <ahyp:hlinkClr xmlns:ahyp="http://schemas.microsoft.com/office/drawing/2018/hyperlinkcolor" val="tx"/>
                    </a:ext>
                  </a:extLst>
                </a:hlinkClick>
              </a:rPr>
              <a:t>XI.II SEGUIMIENTO AL PROGRAMA DE TRABAJO DE CONTROL INTERNO INSTITUCIONAL (SPTCI) CIERRE DEL EJERCICIO 2018</a:t>
            </a:r>
            <a:endParaRPr lang="es-MX" sz="2000" b="1" dirty="0"/>
          </a:p>
          <a:p>
            <a:pPr algn="r"/>
            <a:r>
              <a:rPr lang="es-MX" sz="2000" dirty="0"/>
              <a:t> </a:t>
            </a:r>
          </a:p>
          <a:p>
            <a:pPr algn="just"/>
            <a:r>
              <a:rPr lang="es-MX" sz="2000" dirty="0"/>
              <a:t>A través de la Herramienta de Seguimiento al Programa de Trabajo de Control Interno (SPTCI) del Ejercicio 2018, en el mes de enero del presente año se trabajó en el seguimiento de las mismas, enviando al Órgano Interno de Control de los Organismos Descentralizados de la SEGE el 31 de enero del año en curso las evidencias de cumplimiento de cada uno de los elementos de control.</a:t>
            </a:r>
          </a:p>
          <a:p>
            <a:pPr marL="457200" indent="-457200" algn="just">
              <a:buClr>
                <a:schemeClr val="accent6">
                  <a:lumMod val="75000"/>
                </a:schemeClr>
              </a:buClr>
            </a:pPr>
            <a:endParaRPr lang="es-ES" altLang="es-MX" sz="1600" b="1" dirty="0">
              <a:solidFill>
                <a:schemeClr val="accent5"/>
              </a:solidFill>
              <a:latin typeface="Soberana Sans" panose="02000000000000000000" pitchFamily="50" charset="0"/>
            </a:endParaRPr>
          </a:p>
        </p:txBody>
      </p:sp>
      <p:pic>
        <p:nvPicPr>
          <p:cNvPr id="10" name="Imagen 4">
            <a:extLst>
              <a:ext uri="{FF2B5EF4-FFF2-40B4-BE49-F238E27FC236}">
                <a16:creationId xmlns:a16="http://schemas.microsoft.com/office/drawing/2014/main" id="{6AFD4C7E-44F7-4796-B66C-F289A2920A1B}"/>
              </a:ext>
            </a:extLst>
          </p:cNvPr>
          <p:cNvPicPr>
            <a:picLocks noChangeAspect="1"/>
          </p:cNvPicPr>
          <p:nvPr/>
        </p:nvPicPr>
        <p:blipFill>
          <a:blip r:embed="rId3"/>
          <a:stretch>
            <a:fillRect/>
          </a:stretch>
        </p:blipFill>
        <p:spPr>
          <a:xfrm>
            <a:off x="7020272" y="140972"/>
            <a:ext cx="1396740" cy="859532"/>
          </a:xfrm>
          <a:prstGeom prst="rect">
            <a:avLst/>
          </a:prstGeom>
        </p:spPr>
      </p:pic>
    </p:spTree>
    <p:extLst>
      <p:ext uri="{BB962C8B-B14F-4D97-AF65-F5344CB8AC3E}">
        <p14:creationId xmlns:p14="http://schemas.microsoft.com/office/powerpoint/2010/main" val="2158447372"/>
      </p:ext>
    </p:extLst>
  </p:cSld>
  <p:clrMapOvr>
    <a:masterClrMapping/>
  </p:clrMapOvr>
  <p:transition spd="med">
    <p:pull/>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a:extLst>
              <a:ext uri="{FF2B5EF4-FFF2-40B4-BE49-F238E27FC236}">
                <a16:creationId xmlns:a16="http://schemas.microsoft.com/office/drawing/2014/main" id="{CA3E97E1-2CC9-4207-AD3E-D90A8A589542}"/>
              </a:ext>
            </a:extLst>
          </p:cNvPr>
          <p:cNvSpPr txBox="1">
            <a:spLocks/>
          </p:cNvSpPr>
          <p:nvPr/>
        </p:nvSpPr>
        <p:spPr>
          <a:xfrm>
            <a:off x="467544" y="476672"/>
            <a:ext cx="7620000" cy="21602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r"/>
            <a:endParaRPr lang="es-MX" sz="1900" dirty="0"/>
          </a:p>
          <a:p>
            <a:r>
              <a:rPr lang="es-MX" sz="1900" b="1" dirty="0"/>
              <a:t>XI.III PROGRAMA DE TRABAJO DE ADMINISTRACIÓN DE RIESGOS (PTAR) EJERCICIO 2019</a:t>
            </a:r>
          </a:p>
          <a:p>
            <a:r>
              <a:rPr lang="es-MX" sz="1900" dirty="0"/>
              <a:t>Asimismo, el 7 de febrero del presente año se concluyeron:</a:t>
            </a:r>
          </a:p>
          <a:p>
            <a:pPr marL="342900" lvl="0" indent="-342900">
              <a:buFont typeface="Wingdings" pitchFamily="2" charset="2"/>
              <a:buChar char="§"/>
            </a:pPr>
            <a:r>
              <a:rPr lang="es-ES" sz="1900" dirty="0"/>
              <a:t>Matriz Evaluación de Procesos Prioritarios. Sistema de Control Interno Institucional (SCII),</a:t>
            </a:r>
            <a:endParaRPr lang="es-MX" sz="1900" dirty="0"/>
          </a:p>
          <a:p>
            <a:pPr marL="342900" lvl="0" indent="-342900">
              <a:buFont typeface="Wingdings" pitchFamily="2" charset="2"/>
              <a:buChar char="§"/>
            </a:pPr>
            <a:r>
              <a:rPr lang="es-ES" sz="1900" dirty="0"/>
              <a:t>Matriz de Administración de Riesgos (MRI), Mapa de Riesgos Institucional y Programa de Trabajo de Administración de Riesgos (PTAR),</a:t>
            </a:r>
            <a:endParaRPr lang="es-MX" sz="1900" dirty="0"/>
          </a:p>
          <a:p>
            <a:pPr marL="342900" lvl="0" indent="-342900">
              <a:buFont typeface="Wingdings" pitchFamily="2" charset="2"/>
              <a:buChar char="§"/>
            </a:pPr>
            <a:r>
              <a:rPr lang="es-ES" sz="1900" dirty="0"/>
              <a:t>Programa de Trabajo de Control Interno, PTCI (Institucional), y Programa de Trabajo de Control Interno, PTCI (procesos específicos) </a:t>
            </a:r>
            <a:endParaRPr lang="es-MX" sz="1900" dirty="0"/>
          </a:p>
          <a:p>
            <a:pPr marL="457200" indent="-457200" algn="just">
              <a:buClr>
                <a:schemeClr val="accent6">
                  <a:lumMod val="75000"/>
                </a:schemeClr>
              </a:buClr>
            </a:pPr>
            <a:endParaRPr lang="es-ES" altLang="es-MX" sz="1900" b="1" dirty="0">
              <a:solidFill>
                <a:schemeClr val="accent5"/>
              </a:solidFill>
              <a:latin typeface="Soberana Sans" panose="02000000000000000000" pitchFamily="50" charset="0"/>
            </a:endParaRPr>
          </a:p>
        </p:txBody>
      </p:sp>
      <p:pic>
        <p:nvPicPr>
          <p:cNvPr id="10" name="Imagen 4">
            <a:extLst>
              <a:ext uri="{FF2B5EF4-FFF2-40B4-BE49-F238E27FC236}">
                <a16:creationId xmlns:a16="http://schemas.microsoft.com/office/drawing/2014/main" id="{6AFD4C7E-44F7-4796-B66C-F289A2920A1B}"/>
              </a:ext>
            </a:extLst>
          </p:cNvPr>
          <p:cNvPicPr>
            <a:picLocks noChangeAspect="1"/>
          </p:cNvPicPr>
          <p:nvPr/>
        </p:nvPicPr>
        <p:blipFill>
          <a:blip r:embed="rId2"/>
          <a:stretch>
            <a:fillRect/>
          </a:stretch>
        </p:blipFill>
        <p:spPr>
          <a:xfrm>
            <a:off x="7020272" y="140972"/>
            <a:ext cx="1396740" cy="859532"/>
          </a:xfrm>
          <a:prstGeom prst="rect">
            <a:avLst/>
          </a:prstGeom>
        </p:spPr>
      </p:pic>
      <p:graphicFrame>
        <p:nvGraphicFramePr>
          <p:cNvPr id="2" name="1 Tabla"/>
          <p:cNvGraphicFramePr>
            <a:graphicFrameLocks noGrp="1"/>
          </p:cNvGraphicFramePr>
          <p:nvPr>
            <p:extLst>
              <p:ext uri="{D42A27DB-BD31-4B8C-83A1-F6EECF244321}">
                <p14:modId xmlns:p14="http://schemas.microsoft.com/office/powerpoint/2010/main" val="590744866"/>
              </p:ext>
            </p:extLst>
          </p:nvPr>
        </p:nvGraphicFramePr>
        <p:xfrm>
          <a:off x="783948" y="2972612"/>
          <a:ext cx="7303596" cy="3505938"/>
        </p:xfrm>
        <a:graphic>
          <a:graphicData uri="http://schemas.openxmlformats.org/drawingml/2006/table">
            <a:tbl>
              <a:tblPr firstRow="1" firstCol="1" bandRow="1">
                <a:tableStyleId>{5C22544A-7EE6-4342-B048-85BDC9FD1C3A}</a:tableStyleId>
              </a:tblPr>
              <a:tblGrid>
                <a:gridCol w="821748">
                  <a:extLst>
                    <a:ext uri="{9D8B030D-6E8A-4147-A177-3AD203B41FA5}">
                      <a16:colId xmlns:a16="http://schemas.microsoft.com/office/drawing/2014/main" val="20000"/>
                    </a:ext>
                  </a:extLst>
                </a:gridCol>
                <a:gridCol w="1426261">
                  <a:extLst>
                    <a:ext uri="{9D8B030D-6E8A-4147-A177-3AD203B41FA5}">
                      <a16:colId xmlns:a16="http://schemas.microsoft.com/office/drawing/2014/main" val="20001"/>
                    </a:ext>
                  </a:extLst>
                </a:gridCol>
                <a:gridCol w="1695183">
                  <a:extLst>
                    <a:ext uri="{9D8B030D-6E8A-4147-A177-3AD203B41FA5}">
                      <a16:colId xmlns:a16="http://schemas.microsoft.com/office/drawing/2014/main" val="20002"/>
                    </a:ext>
                  </a:extLst>
                </a:gridCol>
                <a:gridCol w="1180561">
                  <a:extLst>
                    <a:ext uri="{9D8B030D-6E8A-4147-A177-3AD203B41FA5}">
                      <a16:colId xmlns:a16="http://schemas.microsoft.com/office/drawing/2014/main" val="20003"/>
                    </a:ext>
                  </a:extLst>
                </a:gridCol>
                <a:gridCol w="1180561">
                  <a:extLst>
                    <a:ext uri="{9D8B030D-6E8A-4147-A177-3AD203B41FA5}">
                      <a16:colId xmlns:a16="http://schemas.microsoft.com/office/drawing/2014/main" val="20004"/>
                    </a:ext>
                  </a:extLst>
                </a:gridCol>
                <a:gridCol w="999282">
                  <a:extLst>
                    <a:ext uri="{9D8B030D-6E8A-4147-A177-3AD203B41FA5}">
                      <a16:colId xmlns:a16="http://schemas.microsoft.com/office/drawing/2014/main" val="20005"/>
                    </a:ext>
                  </a:extLst>
                </a:gridCol>
              </a:tblGrid>
              <a:tr h="197695">
                <a:tc rowSpan="2">
                  <a:txBody>
                    <a:bodyPr/>
                    <a:lstStyle/>
                    <a:p>
                      <a:pPr algn="ctr">
                        <a:lnSpc>
                          <a:spcPct val="115000"/>
                        </a:lnSpc>
                        <a:spcAft>
                          <a:spcPts val="0"/>
                        </a:spcAft>
                      </a:pPr>
                      <a:r>
                        <a:rPr lang="es-MX" sz="1100" dirty="0">
                          <a:effectLst/>
                        </a:rPr>
                        <a:t>NO. DE RIESGO</a:t>
                      </a:r>
                      <a:endParaRPr lang="es-MX" sz="1600" dirty="0">
                        <a:effectLst/>
                        <a:latin typeface="Calibri"/>
                        <a:ea typeface="Calibri"/>
                        <a:cs typeface="Times New Roman"/>
                      </a:endParaRPr>
                    </a:p>
                  </a:txBody>
                  <a:tcPr marL="68580" marR="68580" marT="0" marB="0" anchor="ctr"/>
                </a:tc>
                <a:tc rowSpan="2">
                  <a:txBody>
                    <a:bodyPr/>
                    <a:lstStyle/>
                    <a:p>
                      <a:pPr algn="ctr">
                        <a:lnSpc>
                          <a:spcPct val="115000"/>
                        </a:lnSpc>
                        <a:spcAft>
                          <a:spcPts val="0"/>
                        </a:spcAft>
                      </a:pPr>
                      <a:r>
                        <a:rPr lang="es-MX" sz="1100" dirty="0">
                          <a:effectLst/>
                        </a:rPr>
                        <a:t>RIESGO</a:t>
                      </a:r>
                      <a:endParaRPr lang="es-MX" sz="1600" dirty="0">
                        <a:effectLst/>
                        <a:latin typeface="Calibri"/>
                        <a:ea typeface="Calibri"/>
                        <a:cs typeface="Times New Roman"/>
                      </a:endParaRPr>
                    </a:p>
                  </a:txBody>
                  <a:tcPr marL="68580" marR="68580" marT="0" marB="0" anchor="ctr"/>
                </a:tc>
                <a:tc rowSpan="2">
                  <a:txBody>
                    <a:bodyPr/>
                    <a:lstStyle/>
                    <a:p>
                      <a:pPr algn="ctr">
                        <a:lnSpc>
                          <a:spcPct val="115000"/>
                        </a:lnSpc>
                        <a:spcAft>
                          <a:spcPts val="0"/>
                        </a:spcAft>
                      </a:pPr>
                      <a:r>
                        <a:rPr lang="es-MX" sz="1100">
                          <a:effectLst/>
                        </a:rPr>
                        <a:t>CLASIFICACIÓN DEL RIESGO</a:t>
                      </a:r>
                      <a:endParaRPr lang="es-MX" sz="1600">
                        <a:effectLst/>
                        <a:latin typeface="Calibri"/>
                        <a:ea typeface="Calibri"/>
                        <a:cs typeface="Times New Roman"/>
                      </a:endParaRPr>
                    </a:p>
                  </a:txBody>
                  <a:tcPr marL="68580" marR="68580" marT="0" marB="0" anchor="ctr"/>
                </a:tc>
                <a:tc gridSpan="2">
                  <a:txBody>
                    <a:bodyPr/>
                    <a:lstStyle/>
                    <a:p>
                      <a:pPr algn="ctr">
                        <a:lnSpc>
                          <a:spcPct val="115000"/>
                        </a:lnSpc>
                        <a:spcAft>
                          <a:spcPts val="0"/>
                        </a:spcAft>
                      </a:pPr>
                      <a:r>
                        <a:rPr lang="es-MX" sz="1100">
                          <a:effectLst/>
                        </a:rPr>
                        <a:t>VALORACIÓN FINAL</a:t>
                      </a:r>
                      <a:endParaRPr lang="es-MX" sz="1600">
                        <a:effectLst/>
                        <a:latin typeface="Calibri"/>
                        <a:ea typeface="Calibri"/>
                        <a:cs typeface="Times New Roman"/>
                      </a:endParaRPr>
                    </a:p>
                  </a:txBody>
                  <a:tcPr marL="68580" marR="68580" marT="0" marB="0" anchor="ctr"/>
                </a:tc>
                <a:tc hMerge="1">
                  <a:txBody>
                    <a:bodyPr/>
                    <a:lstStyle/>
                    <a:p>
                      <a:endParaRPr lang="es-MX"/>
                    </a:p>
                  </a:txBody>
                  <a:tcPr/>
                </a:tc>
                <a:tc rowSpan="2">
                  <a:txBody>
                    <a:bodyPr/>
                    <a:lstStyle/>
                    <a:p>
                      <a:pPr algn="ctr">
                        <a:lnSpc>
                          <a:spcPct val="115000"/>
                        </a:lnSpc>
                        <a:spcAft>
                          <a:spcPts val="0"/>
                        </a:spcAft>
                      </a:pPr>
                      <a:r>
                        <a:rPr lang="es-MX" sz="1100">
                          <a:effectLst/>
                        </a:rPr>
                        <a:t>CUADRANTE</a:t>
                      </a:r>
                      <a:endParaRPr lang="es-MX" sz="1600">
                        <a:effectLst/>
                        <a:latin typeface="Calibri"/>
                        <a:ea typeface="Calibri"/>
                        <a:cs typeface="Times New Roman"/>
                      </a:endParaRPr>
                    </a:p>
                  </a:txBody>
                  <a:tcPr marL="68580" marR="68580" marT="0" marB="0" anchor="ctr"/>
                </a:tc>
                <a:extLst>
                  <a:ext uri="{0D108BD9-81ED-4DB2-BD59-A6C34878D82A}">
                    <a16:rowId xmlns:a16="http://schemas.microsoft.com/office/drawing/2014/main" val="10000"/>
                  </a:ext>
                </a:extLst>
              </a:tr>
              <a:tr h="395389">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ctr">
                        <a:lnSpc>
                          <a:spcPct val="115000"/>
                        </a:lnSpc>
                        <a:spcAft>
                          <a:spcPts val="0"/>
                        </a:spcAft>
                      </a:pPr>
                      <a:r>
                        <a:rPr lang="es-MX" sz="1100">
                          <a:effectLst/>
                        </a:rPr>
                        <a:t>GRADO DE IMPACTO</a:t>
                      </a:r>
                      <a:endParaRPr lang="es-MX" sz="16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MX" sz="1100">
                          <a:effectLst/>
                        </a:rPr>
                        <a:t>PROBABILIDAD DE OCURRENCIA</a:t>
                      </a:r>
                      <a:endParaRPr lang="es-MX" sz="1600">
                        <a:effectLst/>
                        <a:latin typeface="Calibri"/>
                        <a:ea typeface="Calibri"/>
                        <a:cs typeface="Times New Roman"/>
                      </a:endParaRPr>
                    </a:p>
                  </a:txBody>
                  <a:tcPr marL="68580" marR="68580" marT="0" marB="0" anchor="ctr"/>
                </a:tc>
                <a:tc vMerge="1">
                  <a:txBody>
                    <a:bodyPr/>
                    <a:lstStyle/>
                    <a:p>
                      <a:endParaRPr lang="es-MX"/>
                    </a:p>
                  </a:txBody>
                  <a:tcPr/>
                </a:tc>
                <a:extLst>
                  <a:ext uri="{0D108BD9-81ED-4DB2-BD59-A6C34878D82A}">
                    <a16:rowId xmlns:a16="http://schemas.microsoft.com/office/drawing/2014/main" val="10001"/>
                  </a:ext>
                </a:extLst>
              </a:tr>
              <a:tr h="593084">
                <a:tc>
                  <a:txBody>
                    <a:bodyPr/>
                    <a:lstStyle/>
                    <a:p>
                      <a:pPr algn="ctr">
                        <a:lnSpc>
                          <a:spcPct val="115000"/>
                        </a:lnSpc>
                        <a:spcAft>
                          <a:spcPts val="0"/>
                        </a:spcAft>
                      </a:pPr>
                      <a:r>
                        <a:rPr lang="es-MX" sz="1100">
                          <a:effectLst/>
                        </a:rPr>
                        <a:t>1</a:t>
                      </a:r>
                      <a:endParaRPr lang="es-MX" sz="1600">
                        <a:effectLst/>
                        <a:latin typeface="Calibri"/>
                        <a:ea typeface="Calibri"/>
                        <a:cs typeface="Times New Roman"/>
                      </a:endParaRPr>
                    </a:p>
                  </a:txBody>
                  <a:tcPr marL="68580" marR="68580" marT="0" marB="0" anchor="ctr"/>
                </a:tc>
                <a:tc>
                  <a:txBody>
                    <a:bodyPr/>
                    <a:lstStyle/>
                    <a:p>
                      <a:pPr>
                        <a:lnSpc>
                          <a:spcPct val="115000"/>
                        </a:lnSpc>
                        <a:spcAft>
                          <a:spcPts val="0"/>
                        </a:spcAft>
                      </a:pPr>
                      <a:r>
                        <a:rPr lang="es-MX" sz="1100">
                          <a:effectLst/>
                        </a:rPr>
                        <a:t>Vinculación ejecutada de manera deficiente</a:t>
                      </a:r>
                      <a:endParaRPr lang="es-MX" sz="1600">
                        <a:effectLst/>
                        <a:latin typeface="Calibri"/>
                        <a:ea typeface="Calibri"/>
                        <a:cs typeface="Times New Roman"/>
                      </a:endParaRPr>
                    </a:p>
                  </a:txBody>
                  <a:tcPr marL="68580" marR="68580" marT="0" marB="0" anchor="ctr"/>
                </a:tc>
                <a:tc>
                  <a:txBody>
                    <a:bodyPr/>
                    <a:lstStyle/>
                    <a:p>
                      <a:pPr algn="just">
                        <a:lnSpc>
                          <a:spcPct val="115000"/>
                        </a:lnSpc>
                        <a:spcAft>
                          <a:spcPts val="0"/>
                        </a:spcAft>
                      </a:pPr>
                      <a:r>
                        <a:rPr lang="es-MX" sz="1100">
                          <a:effectLst/>
                        </a:rPr>
                        <a:t>Dirección de Planeación y Vinculación / Lic. Eustolia Ruiz Hernández</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100">
                          <a:effectLst/>
                        </a:rPr>
                        <a:t>8</a:t>
                      </a:r>
                      <a:endParaRPr lang="es-MX" sz="16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MX" sz="1100">
                          <a:effectLst/>
                        </a:rPr>
                        <a:t>6</a:t>
                      </a:r>
                      <a:endParaRPr lang="es-MX" sz="16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MX" sz="1100">
                          <a:effectLst/>
                        </a:rPr>
                        <a:t>I</a:t>
                      </a:r>
                      <a:endParaRPr lang="es-MX" sz="1600">
                        <a:effectLst/>
                        <a:latin typeface="Calibri"/>
                        <a:ea typeface="Calibri"/>
                        <a:cs typeface="Times New Roman"/>
                      </a:endParaRPr>
                    </a:p>
                  </a:txBody>
                  <a:tcPr marL="68580" marR="68580" marT="0" marB="0" anchor="ctr"/>
                </a:tc>
                <a:extLst>
                  <a:ext uri="{0D108BD9-81ED-4DB2-BD59-A6C34878D82A}">
                    <a16:rowId xmlns:a16="http://schemas.microsoft.com/office/drawing/2014/main" val="10002"/>
                  </a:ext>
                </a:extLst>
              </a:tr>
              <a:tr h="593084">
                <a:tc>
                  <a:txBody>
                    <a:bodyPr/>
                    <a:lstStyle/>
                    <a:p>
                      <a:pPr algn="ctr">
                        <a:lnSpc>
                          <a:spcPct val="115000"/>
                        </a:lnSpc>
                        <a:spcAft>
                          <a:spcPts val="0"/>
                        </a:spcAft>
                      </a:pPr>
                      <a:r>
                        <a:rPr lang="es-MX" sz="1100">
                          <a:effectLst/>
                        </a:rPr>
                        <a:t>2</a:t>
                      </a:r>
                      <a:endParaRPr lang="es-MX" sz="1600">
                        <a:effectLst/>
                        <a:latin typeface="Calibri"/>
                        <a:ea typeface="Calibri"/>
                        <a:cs typeface="Times New Roman"/>
                      </a:endParaRPr>
                    </a:p>
                  </a:txBody>
                  <a:tcPr marL="68580" marR="68580" marT="0" marB="0" anchor="ctr"/>
                </a:tc>
                <a:tc>
                  <a:txBody>
                    <a:bodyPr/>
                    <a:lstStyle/>
                    <a:p>
                      <a:pPr>
                        <a:lnSpc>
                          <a:spcPct val="115000"/>
                        </a:lnSpc>
                        <a:spcAft>
                          <a:spcPts val="0"/>
                        </a:spcAft>
                      </a:pPr>
                      <a:r>
                        <a:rPr lang="es-MX" sz="1100">
                          <a:effectLst/>
                        </a:rPr>
                        <a:t>Estímulo otorgado deficientemente</a:t>
                      </a:r>
                      <a:endParaRPr lang="es-MX" sz="1600">
                        <a:effectLst/>
                        <a:latin typeface="Calibri"/>
                        <a:ea typeface="Calibri"/>
                        <a:cs typeface="Times New Roman"/>
                      </a:endParaRPr>
                    </a:p>
                  </a:txBody>
                  <a:tcPr marL="68580" marR="68580" marT="0" marB="0" anchor="ctr"/>
                </a:tc>
                <a:tc>
                  <a:txBody>
                    <a:bodyPr/>
                    <a:lstStyle/>
                    <a:p>
                      <a:pPr algn="just">
                        <a:lnSpc>
                          <a:spcPct val="115000"/>
                        </a:lnSpc>
                        <a:spcAft>
                          <a:spcPts val="0"/>
                        </a:spcAft>
                      </a:pPr>
                      <a:r>
                        <a:rPr lang="es-MX" sz="1100">
                          <a:effectLst/>
                        </a:rPr>
                        <a:t>Subdirección de Servicios Administrativos/C.P. Claudia Díaz Aguilar</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100">
                          <a:effectLst/>
                        </a:rPr>
                        <a:t>5</a:t>
                      </a:r>
                      <a:endParaRPr lang="es-MX" sz="16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MX" sz="1100">
                          <a:effectLst/>
                        </a:rPr>
                        <a:t>8</a:t>
                      </a:r>
                      <a:endParaRPr lang="es-MX" sz="16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MX" sz="1100" dirty="0">
                          <a:effectLst/>
                        </a:rPr>
                        <a:t>II</a:t>
                      </a:r>
                      <a:endParaRPr lang="es-MX" sz="16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3"/>
                  </a:ext>
                </a:extLst>
              </a:tr>
              <a:tr h="593084">
                <a:tc>
                  <a:txBody>
                    <a:bodyPr/>
                    <a:lstStyle/>
                    <a:p>
                      <a:pPr algn="ctr">
                        <a:lnSpc>
                          <a:spcPct val="115000"/>
                        </a:lnSpc>
                        <a:spcAft>
                          <a:spcPts val="0"/>
                        </a:spcAft>
                      </a:pPr>
                      <a:r>
                        <a:rPr lang="es-MX" sz="1100" dirty="0">
                          <a:effectLst/>
                        </a:rPr>
                        <a:t>3</a:t>
                      </a:r>
                      <a:endParaRPr lang="es-MX" sz="1600" dirty="0">
                        <a:effectLst/>
                        <a:latin typeface="Calibri"/>
                        <a:ea typeface="Calibri"/>
                        <a:cs typeface="Times New Roman"/>
                      </a:endParaRPr>
                    </a:p>
                  </a:txBody>
                  <a:tcPr marL="68580" marR="68580" marT="0" marB="0" anchor="ctr"/>
                </a:tc>
                <a:tc>
                  <a:txBody>
                    <a:bodyPr/>
                    <a:lstStyle/>
                    <a:p>
                      <a:pPr>
                        <a:lnSpc>
                          <a:spcPct val="115000"/>
                        </a:lnSpc>
                        <a:spcAft>
                          <a:spcPts val="0"/>
                        </a:spcAft>
                      </a:pPr>
                      <a:r>
                        <a:rPr lang="es-MX" sz="1100">
                          <a:effectLst/>
                        </a:rPr>
                        <a:t>Efectuar compras deficientes</a:t>
                      </a:r>
                      <a:endParaRPr lang="es-MX" sz="1600">
                        <a:effectLst/>
                        <a:latin typeface="Calibri"/>
                        <a:ea typeface="Calibri"/>
                        <a:cs typeface="Times New Roman"/>
                      </a:endParaRPr>
                    </a:p>
                  </a:txBody>
                  <a:tcPr marL="68580" marR="68580" marT="0" marB="0" anchor="ctr"/>
                </a:tc>
                <a:tc>
                  <a:txBody>
                    <a:bodyPr/>
                    <a:lstStyle/>
                    <a:p>
                      <a:pPr algn="just">
                        <a:lnSpc>
                          <a:spcPct val="115000"/>
                        </a:lnSpc>
                        <a:spcAft>
                          <a:spcPts val="0"/>
                        </a:spcAft>
                      </a:pPr>
                      <a:r>
                        <a:rPr lang="es-MX" sz="1100">
                          <a:effectLst/>
                        </a:rPr>
                        <a:t>Subdirección de Servicios Administrativos/C.P. Claudia Díaz Aguilar</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100">
                          <a:effectLst/>
                        </a:rPr>
                        <a:t>8</a:t>
                      </a:r>
                      <a:endParaRPr lang="es-MX" sz="16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MX" sz="1100">
                          <a:effectLst/>
                        </a:rPr>
                        <a:t>8</a:t>
                      </a:r>
                      <a:endParaRPr lang="es-MX" sz="16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MX" sz="1100">
                          <a:effectLst/>
                        </a:rPr>
                        <a:t>I</a:t>
                      </a:r>
                      <a:endParaRPr lang="es-MX" sz="1600">
                        <a:effectLst/>
                        <a:latin typeface="Calibri"/>
                        <a:ea typeface="Calibri"/>
                        <a:cs typeface="Times New Roman"/>
                      </a:endParaRPr>
                    </a:p>
                  </a:txBody>
                  <a:tcPr marL="68580" marR="68580" marT="0" marB="0" anchor="ctr"/>
                </a:tc>
                <a:extLst>
                  <a:ext uri="{0D108BD9-81ED-4DB2-BD59-A6C34878D82A}">
                    <a16:rowId xmlns:a16="http://schemas.microsoft.com/office/drawing/2014/main" val="10004"/>
                  </a:ext>
                </a:extLst>
              </a:tr>
              <a:tr h="518189">
                <a:tc>
                  <a:txBody>
                    <a:bodyPr/>
                    <a:lstStyle/>
                    <a:p>
                      <a:pPr algn="ctr">
                        <a:lnSpc>
                          <a:spcPct val="115000"/>
                        </a:lnSpc>
                        <a:spcAft>
                          <a:spcPts val="0"/>
                        </a:spcAft>
                      </a:pPr>
                      <a:r>
                        <a:rPr lang="es-MX" sz="1100" dirty="0">
                          <a:effectLst/>
                        </a:rPr>
                        <a:t>4</a:t>
                      </a:r>
                      <a:endParaRPr lang="es-MX" sz="1600" dirty="0">
                        <a:effectLst/>
                        <a:latin typeface="Calibri"/>
                        <a:ea typeface="Calibri"/>
                        <a:cs typeface="Times New Roman"/>
                      </a:endParaRPr>
                    </a:p>
                  </a:txBody>
                  <a:tcPr marL="68580" marR="68580" marT="0" marB="0" anchor="ctr"/>
                </a:tc>
                <a:tc>
                  <a:txBody>
                    <a:bodyPr/>
                    <a:lstStyle/>
                    <a:p>
                      <a:pPr>
                        <a:lnSpc>
                          <a:spcPct val="115000"/>
                        </a:lnSpc>
                        <a:spcAft>
                          <a:spcPts val="0"/>
                        </a:spcAft>
                      </a:pPr>
                      <a:r>
                        <a:rPr lang="es-MX" sz="1100">
                          <a:effectLst/>
                        </a:rPr>
                        <a:t>Investigación realizada de manera eficiente</a:t>
                      </a:r>
                      <a:endParaRPr lang="es-MX" sz="1600">
                        <a:effectLst/>
                        <a:latin typeface="Calibri"/>
                        <a:ea typeface="Calibri"/>
                        <a:cs typeface="Times New Roman"/>
                      </a:endParaRPr>
                    </a:p>
                  </a:txBody>
                  <a:tcPr marL="68580" marR="68580" marT="0" marB="0" anchor="ctr"/>
                </a:tc>
                <a:tc>
                  <a:txBody>
                    <a:bodyPr/>
                    <a:lstStyle/>
                    <a:p>
                      <a:pPr algn="just">
                        <a:lnSpc>
                          <a:spcPct val="115000"/>
                        </a:lnSpc>
                        <a:spcAft>
                          <a:spcPts val="0"/>
                        </a:spcAft>
                      </a:pPr>
                      <a:r>
                        <a:rPr lang="es-MX" sz="1100">
                          <a:effectLst/>
                        </a:rPr>
                        <a:t>Dirección Académica/C.P. José Martín Tello Guerrero</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100">
                          <a:effectLst/>
                        </a:rPr>
                        <a:t>5</a:t>
                      </a:r>
                      <a:endParaRPr lang="es-MX" sz="16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MX" sz="1100">
                          <a:effectLst/>
                        </a:rPr>
                        <a:t>2</a:t>
                      </a:r>
                      <a:endParaRPr lang="es-MX" sz="16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MX" sz="1100">
                          <a:effectLst/>
                        </a:rPr>
                        <a:t>II</a:t>
                      </a:r>
                      <a:endParaRPr lang="es-MX" sz="1600">
                        <a:effectLst/>
                        <a:latin typeface="Calibri"/>
                        <a:ea typeface="Calibri"/>
                        <a:cs typeface="Times New Roman"/>
                      </a:endParaRPr>
                    </a:p>
                  </a:txBody>
                  <a:tcPr marL="68580" marR="68580" marT="0" marB="0" anchor="ctr"/>
                </a:tc>
                <a:extLst>
                  <a:ext uri="{0D108BD9-81ED-4DB2-BD59-A6C34878D82A}">
                    <a16:rowId xmlns:a16="http://schemas.microsoft.com/office/drawing/2014/main" val="10005"/>
                  </a:ext>
                </a:extLst>
              </a:tr>
              <a:tr h="518189">
                <a:tc>
                  <a:txBody>
                    <a:bodyPr/>
                    <a:lstStyle/>
                    <a:p>
                      <a:pPr algn="ctr">
                        <a:lnSpc>
                          <a:spcPct val="115000"/>
                        </a:lnSpc>
                        <a:spcAft>
                          <a:spcPts val="0"/>
                        </a:spcAft>
                      </a:pPr>
                      <a:r>
                        <a:rPr lang="es-MX" sz="1100" dirty="0">
                          <a:effectLst/>
                        </a:rPr>
                        <a:t>5</a:t>
                      </a:r>
                      <a:endParaRPr lang="es-MX" sz="1600" dirty="0">
                        <a:effectLst/>
                        <a:latin typeface="Calibri"/>
                        <a:ea typeface="Calibri"/>
                        <a:cs typeface="Times New Roman"/>
                      </a:endParaRPr>
                    </a:p>
                  </a:txBody>
                  <a:tcPr marL="68580" marR="68580" marT="0" marB="0" anchor="ctr"/>
                </a:tc>
                <a:tc>
                  <a:txBody>
                    <a:bodyPr/>
                    <a:lstStyle/>
                    <a:p>
                      <a:pPr>
                        <a:lnSpc>
                          <a:spcPct val="115000"/>
                        </a:lnSpc>
                        <a:spcAft>
                          <a:spcPts val="0"/>
                        </a:spcAft>
                      </a:pPr>
                      <a:r>
                        <a:rPr lang="es-MX" sz="1100">
                          <a:effectLst/>
                        </a:rPr>
                        <a:t>Programas académicos sin acreditarse</a:t>
                      </a:r>
                      <a:endParaRPr lang="es-MX" sz="1600">
                        <a:effectLst/>
                        <a:latin typeface="Calibri"/>
                        <a:ea typeface="Calibri"/>
                        <a:cs typeface="Times New Roman"/>
                      </a:endParaRPr>
                    </a:p>
                  </a:txBody>
                  <a:tcPr marL="68580" marR="68580" marT="0" marB="0" anchor="ctr"/>
                </a:tc>
                <a:tc>
                  <a:txBody>
                    <a:bodyPr/>
                    <a:lstStyle/>
                    <a:p>
                      <a:pPr algn="just">
                        <a:lnSpc>
                          <a:spcPct val="115000"/>
                        </a:lnSpc>
                        <a:spcAft>
                          <a:spcPts val="0"/>
                        </a:spcAft>
                      </a:pPr>
                      <a:r>
                        <a:rPr lang="es-MX" sz="1100">
                          <a:effectLst/>
                        </a:rPr>
                        <a:t>Dirección Académica/C.P. José Martín Tello Guerrero</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100">
                          <a:effectLst/>
                        </a:rPr>
                        <a:t>6</a:t>
                      </a:r>
                      <a:endParaRPr lang="es-MX" sz="16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MX" sz="1100">
                          <a:effectLst/>
                        </a:rPr>
                        <a:t>4</a:t>
                      </a:r>
                      <a:endParaRPr lang="es-MX" sz="16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MX" sz="1100" dirty="0">
                          <a:effectLst/>
                        </a:rPr>
                        <a:t>I</a:t>
                      </a:r>
                      <a:endParaRPr lang="es-MX" sz="16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6"/>
                  </a:ext>
                </a:extLst>
              </a:tr>
            </a:tbl>
          </a:graphicData>
        </a:graphic>
      </p:graphicFrame>
      <p:sp>
        <p:nvSpPr>
          <p:cNvPr id="5" name="1 Título">
            <a:extLst>
              <a:ext uri="{FF2B5EF4-FFF2-40B4-BE49-F238E27FC236}">
                <a16:creationId xmlns:a16="http://schemas.microsoft.com/office/drawing/2014/main" id="{3CDFC50A-7C28-42B0-910A-E51EA8C90728}"/>
              </a:ext>
            </a:extLst>
          </p:cNvPr>
          <p:cNvSpPr txBox="1">
            <a:spLocks/>
          </p:cNvSpPr>
          <p:nvPr/>
        </p:nvSpPr>
        <p:spPr>
          <a:xfrm>
            <a:off x="3275856" y="6340688"/>
            <a:ext cx="2808312" cy="432048"/>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endParaRPr lang="es-MX" sz="2000" dirty="0"/>
          </a:p>
          <a:p>
            <a:pPr algn="ctr"/>
            <a:r>
              <a:rPr lang="es-MX" sz="1400" dirty="0"/>
              <a:t>Matriz de Administración de Riesgos 2019</a:t>
            </a:r>
          </a:p>
          <a:p>
            <a:pPr marL="457200" indent="-457200" algn="ctr">
              <a:buClr>
                <a:schemeClr val="accent6">
                  <a:lumMod val="75000"/>
                </a:schemeClr>
              </a:buClr>
            </a:pPr>
            <a:endParaRPr lang="es-ES" altLang="es-MX" sz="1600" b="1" dirty="0">
              <a:solidFill>
                <a:schemeClr val="accent5"/>
              </a:solidFill>
              <a:latin typeface="Soberana Sans" panose="02000000000000000000" pitchFamily="50" charset="0"/>
            </a:endParaRPr>
          </a:p>
        </p:txBody>
      </p:sp>
    </p:spTree>
    <p:extLst>
      <p:ext uri="{BB962C8B-B14F-4D97-AF65-F5344CB8AC3E}">
        <p14:creationId xmlns:p14="http://schemas.microsoft.com/office/powerpoint/2010/main" val="4177758210"/>
      </p:ext>
    </p:extLst>
  </p:cSld>
  <p:clrMapOvr>
    <a:masterClrMapping/>
  </p:clrMapOvr>
  <p:transition spd="med">
    <p:pull/>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a:extLst>
              <a:ext uri="{FF2B5EF4-FFF2-40B4-BE49-F238E27FC236}">
                <a16:creationId xmlns:a16="http://schemas.microsoft.com/office/drawing/2014/main" id="{CA3E97E1-2CC9-4207-AD3E-D90A8A589542}"/>
              </a:ext>
            </a:extLst>
          </p:cNvPr>
          <p:cNvSpPr txBox="1">
            <a:spLocks/>
          </p:cNvSpPr>
          <p:nvPr/>
        </p:nvSpPr>
        <p:spPr>
          <a:xfrm>
            <a:off x="467544" y="1196752"/>
            <a:ext cx="7620000" cy="3096344"/>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r"/>
            <a:endParaRPr lang="es-MX" sz="2000" dirty="0"/>
          </a:p>
          <a:p>
            <a:pPr algn="r"/>
            <a:r>
              <a:rPr lang="es-MX" sz="2000" b="1" dirty="0">
                <a:hlinkClick r:id="rId2" action="ppaction://hlinkfile">
                  <a:extLst>
                    <a:ext uri="{A12FA001-AC4F-418D-AE19-62706E023703}">
                      <ahyp:hlinkClr xmlns:ahyp="http://schemas.microsoft.com/office/drawing/2018/hyperlinkcolor" val="tx"/>
                    </a:ext>
                  </a:extLst>
                </a:hlinkClick>
              </a:rPr>
              <a:t>XI.IV SEGUIMIENTO AL PROGRAMA DE TRABAJO DE ADMINISTRACIÓN DE RIESGOS (SPTAR) CIERRE DEL EJERCICIO 2018</a:t>
            </a:r>
            <a:endParaRPr lang="es-MX" sz="2000" b="1" dirty="0"/>
          </a:p>
          <a:p>
            <a:pPr algn="r"/>
            <a:r>
              <a:rPr lang="es-MX" sz="2000" dirty="0"/>
              <a:t> </a:t>
            </a:r>
          </a:p>
          <a:p>
            <a:pPr algn="just"/>
            <a:r>
              <a:rPr lang="es-MX" sz="2000" dirty="0"/>
              <a:t>A través de la Herramienta de Seguimiento al Programa de Trabajo de Administración de Riesgos (PTAR) del Ejercicio 2018, en el mes de enero del presente año se trabajó en el seguimiento de las mismas, enviando al Órgano Interno de Control de los Organismos Descentralizados de la SEGE el 31 de enero del año en curso las evidencias de cumplimiento de cada factor de riesgo.</a:t>
            </a:r>
          </a:p>
          <a:p>
            <a:pPr marL="457200" indent="-457200" algn="just">
              <a:buClr>
                <a:schemeClr val="accent6">
                  <a:lumMod val="75000"/>
                </a:schemeClr>
              </a:buClr>
            </a:pPr>
            <a:endParaRPr lang="es-ES" altLang="es-MX" sz="1600" b="1" dirty="0">
              <a:solidFill>
                <a:schemeClr val="accent5"/>
              </a:solidFill>
              <a:latin typeface="Soberana Sans" panose="02000000000000000000" pitchFamily="50" charset="0"/>
            </a:endParaRPr>
          </a:p>
        </p:txBody>
      </p:sp>
      <p:pic>
        <p:nvPicPr>
          <p:cNvPr id="10" name="Imagen 4">
            <a:extLst>
              <a:ext uri="{FF2B5EF4-FFF2-40B4-BE49-F238E27FC236}">
                <a16:creationId xmlns:a16="http://schemas.microsoft.com/office/drawing/2014/main" id="{6AFD4C7E-44F7-4796-B66C-F289A2920A1B}"/>
              </a:ext>
            </a:extLst>
          </p:cNvPr>
          <p:cNvPicPr>
            <a:picLocks noChangeAspect="1"/>
          </p:cNvPicPr>
          <p:nvPr/>
        </p:nvPicPr>
        <p:blipFill>
          <a:blip r:embed="rId3"/>
          <a:stretch>
            <a:fillRect/>
          </a:stretch>
        </p:blipFill>
        <p:spPr>
          <a:xfrm>
            <a:off x="7020272" y="140972"/>
            <a:ext cx="1396740" cy="859532"/>
          </a:xfrm>
          <a:prstGeom prst="rect">
            <a:avLst/>
          </a:prstGeom>
        </p:spPr>
      </p:pic>
    </p:spTree>
    <p:extLst>
      <p:ext uri="{BB962C8B-B14F-4D97-AF65-F5344CB8AC3E}">
        <p14:creationId xmlns:p14="http://schemas.microsoft.com/office/powerpoint/2010/main" val="2250993103"/>
      </p:ext>
    </p:extLst>
  </p:cSld>
  <p:clrMapOvr>
    <a:masterClrMapping/>
  </p:clrMapOvr>
  <p:transition spd="med">
    <p:pull/>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a:extLst>
              <a:ext uri="{FF2B5EF4-FFF2-40B4-BE49-F238E27FC236}">
                <a16:creationId xmlns:a16="http://schemas.microsoft.com/office/drawing/2014/main" id="{CA3E97E1-2CC9-4207-AD3E-D90A8A589542}"/>
              </a:ext>
            </a:extLst>
          </p:cNvPr>
          <p:cNvSpPr txBox="1">
            <a:spLocks/>
          </p:cNvSpPr>
          <p:nvPr/>
        </p:nvSpPr>
        <p:spPr>
          <a:xfrm>
            <a:off x="467544" y="1268760"/>
            <a:ext cx="7620000" cy="2736304"/>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r"/>
            <a:endParaRPr lang="es-MX" sz="2000" dirty="0"/>
          </a:p>
          <a:p>
            <a:pPr algn="r"/>
            <a:endParaRPr lang="es-MX" sz="2000" b="1" dirty="0"/>
          </a:p>
          <a:p>
            <a:pPr algn="just"/>
            <a:r>
              <a:rPr lang="es-MX" altLang="es-MX" sz="2000" b="1" dirty="0"/>
              <a:t>XII. ASPECTOS QUE INCIDEN EN EL CONTROL INTERNO O EN LA PRESENTACIÓN DE ACTOS CONTRARIOS A LA INTEGRIDAD.</a:t>
            </a:r>
            <a:br>
              <a:rPr lang="es-MX" altLang="es-MX" sz="2000" b="1" dirty="0"/>
            </a:br>
            <a:endParaRPr lang="es-MX" sz="2000" b="1" dirty="0"/>
          </a:p>
          <a:p>
            <a:pPr algn="r"/>
            <a:r>
              <a:rPr lang="es-MX" sz="2000" b="1" dirty="0"/>
              <a:t>XII.I RESULTADO DE QUEJAS, DENUNCIAS E INCONFORMIDADES Y PROCEDIMIENTOS ADMINISTRATIVOS DE RESPONSABILIDAD</a:t>
            </a:r>
          </a:p>
          <a:p>
            <a:pPr algn="r"/>
            <a:endParaRPr lang="es-MX" sz="2000" dirty="0"/>
          </a:p>
          <a:p>
            <a:pPr algn="just"/>
            <a:r>
              <a:rPr lang="es-MX" sz="2000" dirty="0"/>
              <a:t>En referencia a este apartado, en el periodo noviembre, diciembre 2018 y enero 2019 no se presentaron quejas, denuncias e inconformidades en el instituto. Sin embargo, en el ejercicio 2019 se estará trabajando en el procedimiento antes mencionado para implementarlo y difundirlo entre la comunidad tecnológica. </a:t>
            </a:r>
          </a:p>
          <a:p>
            <a:pPr algn="just"/>
            <a:endParaRPr lang="es-MX" sz="2000" dirty="0"/>
          </a:p>
          <a:p>
            <a:pPr algn="just"/>
            <a:endParaRPr lang="es-MX" sz="2000" dirty="0"/>
          </a:p>
          <a:p>
            <a:pPr algn="just"/>
            <a:endParaRPr lang="es-MX" sz="2000" dirty="0"/>
          </a:p>
          <a:p>
            <a:pPr marL="457200" indent="-457200" algn="just">
              <a:buClr>
                <a:schemeClr val="accent6">
                  <a:lumMod val="75000"/>
                </a:schemeClr>
              </a:buClr>
            </a:pPr>
            <a:endParaRPr lang="es-ES" altLang="es-MX" sz="1600" b="1" dirty="0">
              <a:solidFill>
                <a:schemeClr val="accent5"/>
              </a:solidFill>
              <a:latin typeface="Soberana Sans" panose="02000000000000000000" pitchFamily="50" charset="0"/>
            </a:endParaRPr>
          </a:p>
        </p:txBody>
      </p:sp>
      <p:pic>
        <p:nvPicPr>
          <p:cNvPr id="10" name="Imagen 4">
            <a:extLst>
              <a:ext uri="{FF2B5EF4-FFF2-40B4-BE49-F238E27FC236}">
                <a16:creationId xmlns:a16="http://schemas.microsoft.com/office/drawing/2014/main" id="{6AFD4C7E-44F7-4796-B66C-F289A2920A1B}"/>
              </a:ext>
            </a:extLst>
          </p:cNvPr>
          <p:cNvPicPr>
            <a:picLocks noChangeAspect="1"/>
          </p:cNvPicPr>
          <p:nvPr/>
        </p:nvPicPr>
        <p:blipFill>
          <a:blip r:embed="rId2"/>
          <a:stretch>
            <a:fillRect/>
          </a:stretch>
        </p:blipFill>
        <p:spPr>
          <a:xfrm>
            <a:off x="7020272" y="140972"/>
            <a:ext cx="1396740" cy="859532"/>
          </a:xfrm>
          <a:prstGeom prst="rect">
            <a:avLst/>
          </a:prstGeom>
        </p:spPr>
      </p:pic>
      <p:graphicFrame>
        <p:nvGraphicFramePr>
          <p:cNvPr id="2" name="1 Tabla"/>
          <p:cNvGraphicFramePr>
            <a:graphicFrameLocks noGrp="1"/>
          </p:cNvGraphicFramePr>
          <p:nvPr>
            <p:extLst>
              <p:ext uri="{D42A27DB-BD31-4B8C-83A1-F6EECF244321}">
                <p14:modId xmlns:p14="http://schemas.microsoft.com/office/powerpoint/2010/main" val="659488794"/>
              </p:ext>
            </p:extLst>
          </p:nvPr>
        </p:nvGraphicFramePr>
        <p:xfrm>
          <a:off x="662806" y="4294217"/>
          <a:ext cx="7229475" cy="1583055"/>
        </p:xfrm>
        <a:graphic>
          <a:graphicData uri="http://schemas.openxmlformats.org/drawingml/2006/table">
            <a:tbl>
              <a:tblPr firstRow="1" firstCol="1" bandRow="1">
                <a:tableStyleId>{5C22544A-7EE6-4342-B048-85BDC9FD1C3A}</a:tableStyleId>
              </a:tblPr>
              <a:tblGrid>
                <a:gridCol w="2979158">
                  <a:extLst>
                    <a:ext uri="{9D8B030D-6E8A-4147-A177-3AD203B41FA5}">
                      <a16:colId xmlns:a16="http://schemas.microsoft.com/office/drawing/2014/main" val="20000"/>
                    </a:ext>
                  </a:extLst>
                </a:gridCol>
                <a:gridCol w="1124486">
                  <a:extLst>
                    <a:ext uri="{9D8B030D-6E8A-4147-A177-3AD203B41FA5}">
                      <a16:colId xmlns:a16="http://schemas.microsoft.com/office/drawing/2014/main" val="20001"/>
                    </a:ext>
                  </a:extLst>
                </a:gridCol>
                <a:gridCol w="1325764">
                  <a:extLst>
                    <a:ext uri="{9D8B030D-6E8A-4147-A177-3AD203B41FA5}">
                      <a16:colId xmlns:a16="http://schemas.microsoft.com/office/drawing/2014/main" val="20002"/>
                    </a:ext>
                  </a:extLst>
                </a:gridCol>
                <a:gridCol w="1800067">
                  <a:extLst>
                    <a:ext uri="{9D8B030D-6E8A-4147-A177-3AD203B41FA5}">
                      <a16:colId xmlns:a16="http://schemas.microsoft.com/office/drawing/2014/main" val="20003"/>
                    </a:ext>
                  </a:extLst>
                </a:gridCol>
              </a:tblGrid>
              <a:tr h="485775">
                <a:tc>
                  <a:txBody>
                    <a:bodyPr/>
                    <a:lstStyle/>
                    <a:p>
                      <a:pPr algn="ctr">
                        <a:spcAft>
                          <a:spcPts val="600"/>
                        </a:spcAft>
                        <a:tabLst>
                          <a:tab pos="3790950" algn="l"/>
                        </a:tabLst>
                      </a:pPr>
                      <a:r>
                        <a:rPr lang="es-ES" sz="1200" dirty="0">
                          <a:effectLst/>
                        </a:rPr>
                        <a:t> </a:t>
                      </a:r>
                      <a:endParaRPr lang="es-MX" sz="1200" dirty="0">
                        <a:effectLst/>
                        <a:latin typeface="Times New Roman"/>
                        <a:ea typeface="Times New Roman"/>
                      </a:endParaRPr>
                    </a:p>
                  </a:txBody>
                  <a:tcPr marL="68580" marR="68580" marT="0" marB="0" anchor="ctr"/>
                </a:tc>
                <a:tc>
                  <a:txBody>
                    <a:bodyPr/>
                    <a:lstStyle/>
                    <a:p>
                      <a:pPr algn="ctr">
                        <a:spcAft>
                          <a:spcPts val="600"/>
                        </a:spcAft>
                        <a:tabLst>
                          <a:tab pos="3790950" algn="l"/>
                        </a:tabLst>
                      </a:pPr>
                      <a:r>
                        <a:rPr lang="es-ES" sz="1200" dirty="0">
                          <a:effectLst/>
                        </a:rPr>
                        <a:t>QUEJA (S)</a:t>
                      </a:r>
                      <a:endParaRPr lang="es-MX" sz="1200" dirty="0">
                        <a:effectLst/>
                        <a:latin typeface="Times New Roman"/>
                        <a:ea typeface="Times New Roman"/>
                      </a:endParaRPr>
                    </a:p>
                  </a:txBody>
                  <a:tcPr marL="68580" marR="68580" marT="0" marB="0" anchor="ctr"/>
                </a:tc>
                <a:tc>
                  <a:txBody>
                    <a:bodyPr/>
                    <a:lstStyle/>
                    <a:p>
                      <a:pPr algn="ctr">
                        <a:spcAft>
                          <a:spcPts val="600"/>
                        </a:spcAft>
                        <a:tabLst>
                          <a:tab pos="3790950" algn="l"/>
                        </a:tabLst>
                      </a:pPr>
                      <a:r>
                        <a:rPr lang="es-ES" sz="1200">
                          <a:effectLst/>
                        </a:rPr>
                        <a:t>DENUNCIA (S)</a:t>
                      </a:r>
                      <a:endParaRPr lang="es-MX" sz="1200">
                        <a:effectLst/>
                        <a:latin typeface="Times New Roman"/>
                        <a:ea typeface="Times New Roman"/>
                      </a:endParaRPr>
                    </a:p>
                  </a:txBody>
                  <a:tcPr marL="68580" marR="68580" marT="0" marB="0" anchor="ctr"/>
                </a:tc>
                <a:tc>
                  <a:txBody>
                    <a:bodyPr/>
                    <a:lstStyle/>
                    <a:p>
                      <a:pPr algn="ctr">
                        <a:spcAft>
                          <a:spcPts val="600"/>
                        </a:spcAft>
                        <a:tabLst>
                          <a:tab pos="3790950" algn="l"/>
                        </a:tabLst>
                      </a:pPr>
                      <a:r>
                        <a:rPr lang="es-ES" sz="1200">
                          <a:effectLst/>
                        </a:rPr>
                        <a:t>INCONFORMIDADES</a:t>
                      </a:r>
                      <a:endParaRPr lang="es-MX" sz="120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0">
                <a:tc>
                  <a:txBody>
                    <a:bodyPr/>
                    <a:lstStyle/>
                    <a:p>
                      <a:pPr>
                        <a:spcAft>
                          <a:spcPts val="0"/>
                        </a:spcAft>
                        <a:tabLst>
                          <a:tab pos="3790950" algn="l"/>
                        </a:tabLst>
                      </a:pPr>
                      <a:r>
                        <a:rPr lang="es-ES" sz="1200">
                          <a:effectLst/>
                        </a:rPr>
                        <a:t>Reporte al inicio del cuarto trimestre 2018</a:t>
                      </a:r>
                      <a:endParaRPr lang="es-MX" sz="1200">
                        <a:effectLst/>
                        <a:latin typeface="Times New Roman"/>
                        <a:ea typeface="Times New Roman"/>
                      </a:endParaRPr>
                    </a:p>
                  </a:txBody>
                  <a:tcPr marL="68580" marR="68580" marT="0" marB="0" anchor="ctr"/>
                </a:tc>
                <a:tc>
                  <a:txBody>
                    <a:bodyPr/>
                    <a:lstStyle/>
                    <a:p>
                      <a:pPr algn="ctr">
                        <a:spcAft>
                          <a:spcPts val="0"/>
                        </a:spcAft>
                        <a:tabLst>
                          <a:tab pos="3790950" algn="l"/>
                        </a:tabLst>
                      </a:pPr>
                      <a:r>
                        <a:rPr lang="es-ES" sz="1200">
                          <a:effectLst/>
                        </a:rPr>
                        <a:t>0</a:t>
                      </a:r>
                      <a:endParaRPr lang="es-MX" sz="1200">
                        <a:effectLst/>
                        <a:latin typeface="Times New Roman"/>
                        <a:ea typeface="Times New Roman"/>
                      </a:endParaRPr>
                    </a:p>
                  </a:txBody>
                  <a:tcPr marL="68580" marR="68580" marT="0" marB="0" anchor="ctr"/>
                </a:tc>
                <a:tc>
                  <a:txBody>
                    <a:bodyPr/>
                    <a:lstStyle/>
                    <a:p>
                      <a:pPr algn="ctr">
                        <a:spcAft>
                          <a:spcPts val="0"/>
                        </a:spcAft>
                        <a:tabLst>
                          <a:tab pos="3790950" algn="l"/>
                        </a:tabLst>
                      </a:pPr>
                      <a:r>
                        <a:rPr lang="es-ES" sz="1200">
                          <a:effectLst/>
                        </a:rPr>
                        <a:t>0</a:t>
                      </a:r>
                      <a:endParaRPr lang="es-MX" sz="1200">
                        <a:effectLst/>
                        <a:latin typeface="Times New Roman"/>
                        <a:ea typeface="Times New Roman"/>
                      </a:endParaRPr>
                    </a:p>
                  </a:txBody>
                  <a:tcPr marL="68580" marR="68580" marT="0" marB="0" anchor="ctr"/>
                </a:tc>
                <a:tc>
                  <a:txBody>
                    <a:bodyPr/>
                    <a:lstStyle/>
                    <a:p>
                      <a:pPr algn="ctr">
                        <a:spcAft>
                          <a:spcPts val="0"/>
                        </a:spcAft>
                        <a:tabLst>
                          <a:tab pos="3790950" algn="l"/>
                        </a:tabLst>
                      </a:pPr>
                      <a:r>
                        <a:rPr lang="es-ES" sz="1200">
                          <a:effectLst/>
                        </a:rPr>
                        <a:t>0</a:t>
                      </a:r>
                      <a:endParaRPr lang="es-MX" sz="120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0">
                <a:tc>
                  <a:txBody>
                    <a:bodyPr/>
                    <a:lstStyle/>
                    <a:p>
                      <a:pPr algn="just">
                        <a:spcAft>
                          <a:spcPts val="0"/>
                        </a:spcAft>
                        <a:tabLst>
                          <a:tab pos="3790950" algn="l"/>
                        </a:tabLst>
                      </a:pPr>
                      <a:r>
                        <a:rPr lang="es-ES" sz="1200">
                          <a:effectLst/>
                        </a:rPr>
                        <a:t>Expediente ingresado al cuarto trimestre 2018</a:t>
                      </a:r>
                      <a:endParaRPr lang="es-MX" sz="1200">
                        <a:effectLst/>
                        <a:latin typeface="Times New Roman"/>
                        <a:ea typeface="Times New Roman"/>
                      </a:endParaRPr>
                    </a:p>
                  </a:txBody>
                  <a:tcPr marL="68580" marR="68580" marT="0" marB="0" anchor="ctr"/>
                </a:tc>
                <a:tc>
                  <a:txBody>
                    <a:bodyPr/>
                    <a:lstStyle/>
                    <a:p>
                      <a:pPr algn="ctr">
                        <a:spcAft>
                          <a:spcPts val="0"/>
                        </a:spcAft>
                        <a:tabLst>
                          <a:tab pos="3790950" algn="l"/>
                        </a:tabLst>
                      </a:pPr>
                      <a:r>
                        <a:rPr lang="es-ES" sz="1200">
                          <a:effectLst/>
                        </a:rPr>
                        <a:t>0</a:t>
                      </a:r>
                      <a:endParaRPr lang="es-MX" sz="1200">
                        <a:effectLst/>
                        <a:latin typeface="Times New Roman"/>
                        <a:ea typeface="Times New Roman"/>
                      </a:endParaRPr>
                    </a:p>
                  </a:txBody>
                  <a:tcPr marL="68580" marR="68580" marT="0" marB="0" anchor="ctr"/>
                </a:tc>
                <a:tc>
                  <a:txBody>
                    <a:bodyPr/>
                    <a:lstStyle/>
                    <a:p>
                      <a:pPr algn="ctr">
                        <a:spcAft>
                          <a:spcPts val="0"/>
                        </a:spcAft>
                        <a:tabLst>
                          <a:tab pos="3790950" algn="l"/>
                        </a:tabLst>
                      </a:pPr>
                      <a:r>
                        <a:rPr lang="es-ES" sz="1200">
                          <a:effectLst/>
                        </a:rPr>
                        <a:t>0</a:t>
                      </a:r>
                      <a:endParaRPr lang="es-MX" sz="1200">
                        <a:effectLst/>
                        <a:latin typeface="Times New Roman"/>
                        <a:ea typeface="Times New Roman"/>
                      </a:endParaRPr>
                    </a:p>
                  </a:txBody>
                  <a:tcPr marL="68580" marR="68580" marT="0" marB="0" anchor="ctr"/>
                </a:tc>
                <a:tc>
                  <a:txBody>
                    <a:bodyPr/>
                    <a:lstStyle/>
                    <a:p>
                      <a:pPr algn="ctr">
                        <a:spcAft>
                          <a:spcPts val="0"/>
                        </a:spcAft>
                        <a:tabLst>
                          <a:tab pos="3790950" algn="l"/>
                        </a:tabLst>
                      </a:pPr>
                      <a:r>
                        <a:rPr lang="es-ES" sz="1200">
                          <a:effectLst/>
                        </a:rPr>
                        <a:t>0</a:t>
                      </a:r>
                      <a:endParaRPr lang="es-MX" sz="1200">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0">
                <a:tc>
                  <a:txBody>
                    <a:bodyPr/>
                    <a:lstStyle/>
                    <a:p>
                      <a:pPr>
                        <a:spcAft>
                          <a:spcPts val="0"/>
                        </a:spcAft>
                        <a:tabLst>
                          <a:tab pos="3790950" algn="l"/>
                        </a:tabLst>
                      </a:pPr>
                      <a:r>
                        <a:rPr lang="es-ES" sz="1200">
                          <a:effectLst/>
                        </a:rPr>
                        <a:t>Expediente de resultados</a:t>
                      </a:r>
                      <a:endParaRPr lang="es-MX" sz="1200">
                        <a:effectLst/>
                        <a:latin typeface="Times New Roman"/>
                        <a:ea typeface="Times New Roman"/>
                      </a:endParaRPr>
                    </a:p>
                  </a:txBody>
                  <a:tcPr marL="68580" marR="68580" marT="0" marB="0" anchor="ctr"/>
                </a:tc>
                <a:tc>
                  <a:txBody>
                    <a:bodyPr/>
                    <a:lstStyle/>
                    <a:p>
                      <a:pPr algn="ctr">
                        <a:spcAft>
                          <a:spcPts val="0"/>
                        </a:spcAft>
                        <a:tabLst>
                          <a:tab pos="3790950" algn="l"/>
                        </a:tabLst>
                      </a:pPr>
                      <a:r>
                        <a:rPr lang="es-ES" sz="1200">
                          <a:effectLst/>
                        </a:rPr>
                        <a:t>0</a:t>
                      </a:r>
                      <a:endParaRPr lang="es-MX" sz="1200">
                        <a:effectLst/>
                        <a:latin typeface="Times New Roman"/>
                        <a:ea typeface="Times New Roman"/>
                      </a:endParaRPr>
                    </a:p>
                  </a:txBody>
                  <a:tcPr marL="68580" marR="68580" marT="0" marB="0" anchor="ctr"/>
                </a:tc>
                <a:tc>
                  <a:txBody>
                    <a:bodyPr/>
                    <a:lstStyle/>
                    <a:p>
                      <a:pPr algn="ctr">
                        <a:spcAft>
                          <a:spcPts val="0"/>
                        </a:spcAft>
                        <a:tabLst>
                          <a:tab pos="3790950" algn="l"/>
                        </a:tabLst>
                      </a:pPr>
                      <a:r>
                        <a:rPr lang="es-ES" sz="1200">
                          <a:effectLst/>
                        </a:rPr>
                        <a:t>0</a:t>
                      </a:r>
                      <a:endParaRPr lang="es-MX" sz="1200">
                        <a:effectLst/>
                        <a:latin typeface="Times New Roman"/>
                        <a:ea typeface="Times New Roman"/>
                      </a:endParaRPr>
                    </a:p>
                  </a:txBody>
                  <a:tcPr marL="68580" marR="68580" marT="0" marB="0" anchor="ctr"/>
                </a:tc>
                <a:tc>
                  <a:txBody>
                    <a:bodyPr/>
                    <a:lstStyle/>
                    <a:p>
                      <a:pPr algn="ctr">
                        <a:spcAft>
                          <a:spcPts val="0"/>
                        </a:spcAft>
                        <a:tabLst>
                          <a:tab pos="3790950" algn="l"/>
                        </a:tabLst>
                      </a:pPr>
                      <a:r>
                        <a:rPr lang="es-ES" sz="1200">
                          <a:effectLst/>
                        </a:rPr>
                        <a:t>0</a:t>
                      </a:r>
                      <a:endParaRPr lang="es-MX" sz="1200">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r h="0">
                <a:tc>
                  <a:txBody>
                    <a:bodyPr/>
                    <a:lstStyle/>
                    <a:p>
                      <a:pPr>
                        <a:spcAft>
                          <a:spcPts val="0"/>
                        </a:spcAft>
                        <a:tabLst>
                          <a:tab pos="3790950" algn="l"/>
                        </a:tabLst>
                      </a:pPr>
                      <a:r>
                        <a:rPr lang="es-ES" sz="1200">
                          <a:effectLst/>
                        </a:rPr>
                        <a:t>Resultado al 31 de enero de 2019</a:t>
                      </a:r>
                      <a:endParaRPr lang="es-MX" sz="1200">
                        <a:effectLst/>
                        <a:latin typeface="Times New Roman"/>
                        <a:ea typeface="Times New Roman"/>
                      </a:endParaRPr>
                    </a:p>
                  </a:txBody>
                  <a:tcPr marL="68580" marR="68580" marT="0" marB="0" anchor="ctr"/>
                </a:tc>
                <a:tc>
                  <a:txBody>
                    <a:bodyPr/>
                    <a:lstStyle/>
                    <a:p>
                      <a:pPr algn="ctr">
                        <a:spcAft>
                          <a:spcPts val="0"/>
                        </a:spcAft>
                        <a:tabLst>
                          <a:tab pos="3790950" algn="l"/>
                        </a:tabLst>
                      </a:pPr>
                      <a:r>
                        <a:rPr lang="es-ES" sz="1200" dirty="0">
                          <a:effectLst/>
                        </a:rPr>
                        <a:t>0</a:t>
                      </a:r>
                      <a:endParaRPr lang="es-MX" sz="1200" dirty="0">
                        <a:effectLst/>
                        <a:latin typeface="Times New Roman"/>
                        <a:ea typeface="Times New Roman"/>
                      </a:endParaRPr>
                    </a:p>
                  </a:txBody>
                  <a:tcPr marL="68580" marR="68580" marT="0" marB="0" anchor="ctr"/>
                </a:tc>
                <a:tc>
                  <a:txBody>
                    <a:bodyPr/>
                    <a:lstStyle/>
                    <a:p>
                      <a:pPr algn="ctr">
                        <a:spcAft>
                          <a:spcPts val="0"/>
                        </a:spcAft>
                        <a:tabLst>
                          <a:tab pos="3790950" algn="l"/>
                        </a:tabLst>
                      </a:pPr>
                      <a:r>
                        <a:rPr lang="es-ES" sz="1200">
                          <a:effectLst/>
                        </a:rPr>
                        <a:t>0</a:t>
                      </a:r>
                      <a:endParaRPr lang="es-MX" sz="1200">
                        <a:effectLst/>
                        <a:latin typeface="Times New Roman"/>
                        <a:ea typeface="Times New Roman"/>
                      </a:endParaRPr>
                    </a:p>
                  </a:txBody>
                  <a:tcPr marL="68580" marR="68580" marT="0" marB="0" anchor="ctr"/>
                </a:tc>
                <a:tc>
                  <a:txBody>
                    <a:bodyPr/>
                    <a:lstStyle/>
                    <a:p>
                      <a:pPr algn="ctr">
                        <a:spcAft>
                          <a:spcPts val="0"/>
                        </a:spcAft>
                        <a:tabLst>
                          <a:tab pos="3790950" algn="l"/>
                        </a:tabLst>
                      </a:pPr>
                      <a:r>
                        <a:rPr lang="es-ES" sz="1200">
                          <a:effectLst/>
                        </a:rPr>
                        <a:t>0</a:t>
                      </a:r>
                      <a:endParaRPr lang="es-MX" sz="1200">
                        <a:effectLst/>
                        <a:latin typeface="Times New Roman"/>
                        <a:ea typeface="Times New Roman"/>
                      </a:endParaRPr>
                    </a:p>
                  </a:txBody>
                  <a:tcPr marL="68580" marR="68580" marT="0" marB="0" anchor="ctr"/>
                </a:tc>
                <a:extLst>
                  <a:ext uri="{0D108BD9-81ED-4DB2-BD59-A6C34878D82A}">
                    <a16:rowId xmlns:a16="http://schemas.microsoft.com/office/drawing/2014/main" val="10004"/>
                  </a:ext>
                </a:extLst>
              </a:tr>
              <a:tr h="0">
                <a:tc>
                  <a:txBody>
                    <a:bodyPr/>
                    <a:lstStyle/>
                    <a:p>
                      <a:pPr algn="r">
                        <a:spcAft>
                          <a:spcPts val="0"/>
                        </a:spcAft>
                        <a:tabLst>
                          <a:tab pos="3790950" algn="l"/>
                        </a:tabLst>
                      </a:pPr>
                      <a:r>
                        <a:rPr lang="es-ES" sz="1200">
                          <a:effectLst/>
                        </a:rPr>
                        <a:t>Total</a:t>
                      </a:r>
                      <a:endParaRPr lang="es-MX" sz="1200">
                        <a:effectLst/>
                        <a:latin typeface="Times New Roman"/>
                        <a:ea typeface="Times New Roman"/>
                      </a:endParaRPr>
                    </a:p>
                  </a:txBody>
                  <a:tcPr marL="68580" marR="68580" marT="0" marB="0" anchor="ctr"/>
                </a:tc>
                <a:tc>
                  <a:txBody>
                    <a:bodyPr/>
                    <a:lstStyle/>
                    <a:p>
                      <a:pPr algn="ctr">
                        <a:spcAft>
                          <a:spcPts val="0"/>
                        </a:spcAft>
                        <a:tabLst>
                          <a:tab pos="3790950" algn="l"/>
                        </a:tabLst>
                      </a:pPr>
                      <a:r>
                        <a:rPr lang="es-ES" sz="1200">
                          <a:effectLst/>
                        </a:rPr>
                        <a:t>0</a:t>
                      </a:r>
                      <a:endParaRPr lang="es-MX" sz="1200">
                        <a:effectLst/>
                        <a:latin typeface="Times New Roman"/>
                        <a:ea typeface="Times New Roman"/>
                      </a:endParaRPr>
                    </a:p>
                  </a:txBody>
                  <a:tcPr marL="68580" marR="68580" marT="0" marB="0" anchor="ctr"/>
                </a:tc>
                <a:tc>
                  <a:txBody>
                    <a:bodyPr/>
                    <a:lstStyle/>
                    <a:p>
                      <a:pPr algn="ctr">
                        <a:spcAft>
                          <a:spcPts val="0"/>
                        </a:spcAft>
                        <a:tabLst>
                          <a:tab pos="3790950" algn="l"/>
                        </a:tabLst>
                      </a:pPr>
                      <a:r>
                        <a:rPr lang="es-ES" sz="1200">
                          <a:effectLst/>
                        </a:rPr>
                        <a:t>0</a:t>
                      </a:r>
                      <a:endParaRPr lang="es-MX" sz="1200">
                        <a:effectLst/>
                        <a:latin typeface="Times New Roman"/>
                        <a:ea typeface="Times New Roman"/>
                      </a:endParaRPr>
                    </a:p>
                  </a:txBody>
                  <a:tcPr marL="68580" marR="68580" marT="0" marB="0" anchor="ctr"/>
                </a:tc>
                <a:tc>
                  <a:txBody>
                    <a:bodyPr/>
                    <a:lstStyle/>
                    <a:p>
                      <a:pPr algn="ctr">
                        <a:spcAft>
                          <a:spcPts val="0"/>
                        </a:spcAft>
                        <a:tabLst>
                          <a:tab pos="3790950" algn="l"/>
                        </a:tabLst>
                      </a:pPr>
                      <a:r>
                        <a:rPr lang="es-ES" sz="1200" dirty="0">
                          <a:effectLst/>
                        </a:rPr>
                        <a:t>0</a:t>
                      </a:r>
                      <a:endParaRPr lang="es-MX" sz="1200" dirty="0">
                        <a:effectLst/>
                        <a:latin typeface="Times New Roman"/>
                        <a:ea typeface="Times New Roman"/>
                      </a:endParaRPr>
                    </a:p>
                  </a:txBody>
                  <a:tcPr marL="68580" marR="68580" marT="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895709903"/>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6991685" y="265212"/>
            <a:ext cx="1396740" cy="859532"/>
          </a:xfrm>
          <a:prstGeom prst="rect">
            <a:avLst/>
          </a:prstGeom>
        </p:spPr>
      </p:pic>
      <p:graphicFrame>
        <p:nvGraphicFramePr>
          <p:cNvPr id="6" name="5 Tabla"/>
          <p:cNvGraphicFramePr>
            <a:graphicFrameLocks noGrp="1"/>
          </p:cNvGraphicFramePr>
          <p:nvPr>
            <p:extLst/>
          </p:nvPr>
        </p:nvGraphicFramePr>
        <p:xfrm>
          <a:off x="179512" y="1408540"/>
          <a:ext cx="8109967" cy="2236484"/>
        </p:xfrm>
        <a:graphic>
          <a:graphicData uri="http://schemas.openxmlformats.org/drawingml/2006/table">
            <a:tbl>
              <a:tblPr firstRow="1" bandRow="1">
                <a:tableStyleId>{5C22544A-7EE6-4342-B048-85BDC9FD1C3A}</a:tableStyleId>
              </a:tblPr>
              <a:tblGrid>
                <a:gridCol w="1483203">
                  <a:extLst>
                    <a:ext uri="{9D8B030D-6E8A-4147-A177-3AD203B41FA5}">
                      <a16:colId xmlns:a16="http://schemas.microsoft.com/office/drawing/2014/main" val="20000"/>
                    </a:ext>
                  </a:extLst>
                </a:gridCol>
                <a:gridCol w="1418529">
                  <a:extLst>
                    <a:ext uri="{9D8B030D-6E8A-4147-A177-3AD203B41FA5}">
                      <a16:colId xmlns:a16="http://schemas.microsoft.com/office/drawing/2014/main" val="20001"/>
                    </a:ext>
                  </a:extLst>
                </a:gridCol>
                <a:gridCol w="1408800">
                  <a:extLst>
                    <a:ext uri="{9D8B030D-6E8A-4147-A177-3AD203B41FA5}">
                      <a16:colId xmlns:a16="http://schemas.microsoft.com/office/drawing/2014/main" val="20002"/>
                    </a:ext>
                  </a:extLst>
                </a:gridCol>
                <a:gridCol w="1339261">
                  <a:extLst>
                    <a:ext uri="{9D8B030D-6E8A-4147-A177-3AD203B41FA5}">
                      <a16:colId xmlns:a16="http://schemas.microsoft.com/office/drawing/2014/main" val="20003"/>
                    </a:ext>
                  </a:extLst>
                </a:gridCol>
                <a:gridCol w="1190454">
                  <a:extLst>
                    <a:ext uri="{9D8B030D-6E8A-4147-A177-3AD203B41FA5}">
                      <a16:colId xmlns:a16="http://schemas.microsoft.com/office/drawing/2014/main" val="20004"/>
                    </a:ext>
                  </a:extLst>
                </a:gridCol>
                <a:gridCol w="1269720">
                  <a:extLst>
                    <a:ext uri="{9D8B030D-6E8A-4147-A177-3AD203B41FA5}">
                      <a16:colId xmlns:a16="http://schemas.microsoft.com/office/drawing/2014/main" val="20005"/>
                    </a:ext>
                  </a:extLst>
                </a:gridCol>
              </a:tblGrid>
              <a:tr h="931868">
                <a:tc>
                  <a:txBody>
                    <a:bodyPr/>
                    <a:lstStyle/>
                    <a:p>
                      <a:pPr algn="ctr"/>
                      <a:r>
                        <a:rPr lang="es-MX" sz="1600" dirty="0"/>
                        <a:t>INDICADOR</a:t>
                      </a:r>
                    </a:p>
                  </a:txBody>
                  <a:tcPr/>
                </a:tc>
                <a:tc>
                  <a:txBody>
                    <a:bodyPr/>
                    <a:lstStyle/>
                    <a:p>
                      <a:pPr algn="ctr"/>
                      <a:r>
                        <a:rPr lang="es-MX" sz="1600" dirty="0"/>
                        <a:t>UNIDAD DE MEDIDA</a:t>
                      </a:r>
                    </a:p>
                  </a:txBody>
                  <a:tcPr/>
                </a:tc>
                <a:tc>
                  <a:txBody>
                    <a:bodyPr/>
                    <a:lstStyle/>
                    <a:p>
                      <a:pPr algn="ctr"/>
                      <a:r>
                        <a:rPr lang="es-MX" sz="1600" dirty="0"/>
                        <a:t>FRECUENCIA</a:t>
                      </a:r>
                    </a:p>
                  </a:txBody>
                  <a:tcPr/>
                </a:tc>
                <a:tc>
                  <a:txBody>
                    <a:bodyPr/>
                    <a:lstStyle/>
                    <a:p>
                      <a:pPr algn="ctr"/>
                      <a:r>
                        <a:rPr lang="es-MX" sz="1600" dirty="0"/>
                        <a:t>META </a:t>
                      </a:r>
                      <a:r>
                        <a:rPr lang="es-MX" sz="1350" dirty="0"/>
                        <a:t>PROGRAMADA</a:t>
                      </a:r>
                    </a:p>
                  </a:txBody>
                  <a:tcPr/>
                </a:tc>
                <a:tc>
                  <a:txBody>
                    <a:bodyPr/>
                    <a:lstStyle/>
                    <a:p>
                      <a:pPr algn="ctr"/>
                      <a:r>
                        <a:rPr lang="es-MX" sz="1500" dirty="0"/>
                        <a:t>RESULTADO </a:t>
                      </a:r>
                      <a:r>
                        <a:rPr lang="es-MX" sz="1600" dirty="0"/>
                        <a:t>LOGRAD0</a:t>
                      </a:r>
                    </a:p>
                  </a:txBody>
                  <a:tcPr/>
                </a:tc>
                <a:tc>
                  <a:txBody>
                    <a:bodyPr/>
                    <a:lstStyle/>
                    <a:p>
                      <a:pPr algn="ctr"/>
                      <a:r>
                        <a:rPr lang="es-MX" sz="1500" dirty="0"/>
                        <a:t>PORCENTAJE</a:t>
                      </a:r>
                      <a:r>
                        <a:rPr lang="es-MX" sz="1600" dirty="0"/>
                        <a:t> LOGRADO  </a:t>
                      </a:r>
                    </a:p>
                  </a:txBody>
                  <a:tcPr/>
                </a:tc>
                <a:extLst>
                  <a:ext uri="{0D108BD9-81ED-4DB2-BD59-A6C34878D82A}">
                    <a16:rowId xmlns:a16="http://schemas.microsoft.com/office/drawing/2014/main" val="10000"/>
                  </a:ext>
                </a:extLst>
              </a:tr>
              <a:tr h="652308">
                <a:tc>
                  <a:txBody>
                    <a:bodyPr/>
                    <a:lstStyle/>
                    <a:p>
                      <a:pPr algn="l"/>
                      <a:r>
                        <a:rPr lang="es-MX" sz="1800" dirty="0"/>
                        <a:t>3.</a:t>
                      </a:r>
                      <a:r>
                        <a:rPr lang="es-MX" sz="1800" baseline="0" dirty="0"/>
                        <a:t> Eficiencia Terminal</a:t>
                      </a:r>
                      <a:r>
                        <a:rPr lang="es-MX" sz="1800" dirty="0"/>
                        <a:t> </a:t>
                      </a:r>
                    </a:p>
                  </a:txBody>
                  <a:tcPr anchor="ctr"/>
                </a:tc>
                <a:tc>
                  <a:txBody>
                    <a:bodyPr/>
                    <a:lstStyle/>
                    <a:p>
                      <a:pPr algn="ctr"/>
                      <a:r>
                        <a:rPr lang="es-MX" sz="1800" dirty="0"/>
                        <a:t>Alumno Inscrito</a:t>
                      </a:r>
                    </a:p>
                  </a:txBody>
                  <a:tcPr anchor="ctr"/>
                </a:tc>
                <a:tc>
                  <a:txBody>
                    <a:bodyPr/>
                    <a:lstStyle/>
                    <a:p>
                      <a:pPr algn="ctr"/>
                      <a:r>
                        <a:rPr lang="es-MX" sz="1800" dirty="0"/>
                        <a:t>Anual</a:t>
                      </a:r>
                    </a:p>
                  </a:txBody>
                  <a:tcPr anchor="ctr"/>
                </a:tc>
                <a:tc>
                  <a:txBody>
                    <a:bodyPr/>
                    <a:lstStyle/>
                    <a:p>
                      <a:pPr algn="ctr"/>
                      <a:r>
                        <a:rPr lang="es-MX" sz="1800" dirty="0"/>
                        <a:t>60%</a:t>
                      </a:r>
                    </a:p>
                  </a:txBody>
                  <a:tcPr anchor="ctr"/>
                </a:tc>
                <a:tc>
                  <a:txBody>
                    <a:bodyPr/>
                    <a:lstStyle/>
                    <a:p>
                      <a:pPr algn="ctr"/>
                      <a:r>
                        <a:rPr lang="es-MX" sz="1800" dirty="0"/>
                        <a:t>39.20%</a:t>
                      </a:r>
                    </a:p>
                  </a:txBody>
                  <a:tcPr anchor="ctr"/>
                </a:tc>
                <a:tc>
                  <a:txBody>
                    <a:bodyPr/>
                    <a:lstStyle/>
                    <a:p>
                      <a:pPr algn="ctr"/>
                      <a:r>
                        <a:rPr lang="es-MX" sz="1800" dirty="0"/>
                        <a:t>65.30%</a:t>
                      </a:r>
                    </a:p>
                  </a:txBody>
                  <a:tcPr anchor="ctr"/>
                </a:tc>
                <a:extLst>
                  <a:ext uri="{0D108BD9-81ED-4DB2-BD59-A6C34878D82A}">
                    <a16:rowId xmlns:a16="http://schemas.microsoft.com/office/drawing/2014/main" val="10001"/>
                  </a:ext>
                </a:extLst>
              </a:tr>
              <a:tr h="652308">
                <a:tc>
                  <a:txBody>
                    <a:bodyPr/>
                    <a:lstStyle/>
                    <a:p>
                      <a:pPr algn="l"/>
                      <a:r>
                        <a:rPr lang="es-MX" sz="1700" dirty="0"/>
                        <a:t>4. Mejorar la</a:t>
                      </a:r>
                      <a:r>
                        <a:rPr lang="es-MX" sz="1600" dirty="0"/>
                        <a:t> Infraestructura</a:t>
                      </a:r>
                    </a:p>
                  </a:txBody>
                  <a:tcPr anchor="ctr"/>
                </a:tc>
                <a:tc>
                  <a:txBody>
                    <a:bodyPr/>
                    <a:lstStyle/>
                    <a:p>
                      <a:pPr algn="ctr"/>
                      <a:r>
                        <a:rPr lang="es-MX" sz="1700" dirty="0"/>
                        <a:t>Equipamiento realizado</a:t>
                      </a:r>
                    </a:p>
                  </a:txBody>
                  <a:tcPr anchor="ctr"/>
                </a:tc>
                <a:tc>
                  <a:txBody>
                    <a:bodyPr/>
                    <a:lstStyle/>
                    <a:p>
                      <a:pPr algn="ctr"/>
                      <a:r>
                        <a:rPr lang="es-MX" sz="1800" dirty="0"/>
                        <a:t>Anual</a:t>
                      </a:r>
                    </a:p>
                  </a:txBody>
                  <a:tcPr anchor="ctr"/>
                </a:tc>
                <a:tc>
                  <a:txBody>
                    <a:bodyPr/>
                    <a:lstStyle/>
                    <a:p>
                      <a:pPr algn="ctr"/>
                      <a:r>
                        <a:rPr lang="es-MX" sz="1800" dirty="0"/>
                        <a:t>1</a:t>
                      </a:r>
                    </a:p>
                  </a:txBody>
                  <a:tcPr anchor="ctr"/>
                </a:tc>
                <a:tc>
                  <a:txBody>
                    <a:bodyPr/>
                    <a:lstStyle/>
                    <a:p>
                      <a:pPr algn="ctr"/>
                      <a:r>
                        <a:rPr lang="es-MX" sz="1800" dirty="0"/>
                        <a:t>100%</a:t>
                      </a:r>
                    </a:p>
                  </a:txBody>
                  <a:tcPr anchor="ctr"/>
                </a:tc>
                <a:tc>
                  <a:txBody>
                    <a:bodyPr/>
                    <a:lstStyle/>
                    <a:p>
                      <a:pPr algn="ctr"/>
                      <a:r>
                        <a:rPr lang="es-MX" sz="1800" dirty="0"/>
                        <a:t>100%</a:t>
                      </a:r>
                    </a:p>
                  </a:txBody>
                  <a:tcPr anchor="ctr"/>
                </a:tc>
                <a:extLst>
                  <a:ext uri="{0D108BD9-81ED-4DB2-BD59-A6C34878D82A}">
                    <a16:rowId xmlns:a16="http://schemas.microsoft.com/office/drawing/2014/main" val="10002"/>
                  </a:ext>
                </a:extLst>
              </a:tr>
            </a:tbl>
          </a:graphicData>
        </a:graphic>
      </p:graphicFrame>
      <p:sp>
        <p:nvSpPr>
          <p:cNvPr id="7" name="1 Título"/>
          <p:cNvSpPr txBox="1">
            <a:spLocks/>
          </p:cNvSpPr>
          <p:nvPr/>
        </p:nvSpPr>
        <p:spPr>
          <a:xfrm>
            <a:off x="323528" y="4149080"/>
            <a:ext cx="8037958" cy="136815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s-MX" sz="2000" b="1" dirty="0">
                <a:solidFill>
                  <a:srgbClr val="002060"/>
                </a:solidFill>
                <a:latin typeface="Segoe UI" panose="020B0502040204020203" pitchFamily="34" charset="0"/>
                <a:ea typeface="Segoe UI" panose="020B0502040204020203" pitchFamily="34" charset="0"/>
                <a:cs typeface="Segoe UI" panose="020B0502040204020203" pitchFamily="34" charset="0"/>
              </a:rPr>
              <a:t>Fórmula del Indicador Eficiencia Terminal:</a:t>
            </a:r>
          </a:p>
          <a:p>
            <a:r>
              <a:rPr lang="es-MX" sz="2000" b="1" dirty="0">
                <a:solidFill>
                  <a:srgbClr val="002060"/>
                </a:solidFill>
                <a:latin typeface="Segoe UI" panose="020B0502040204020203" pitchFamily="34" charset="0"/>
                <a:ea typeface="Segoe UI" panose="020B0502040204020203" pitchFamily="34" charset="0"/>
                <a:cs typeface="Segoe UI" panose="020B0502040204020203" pitchFamily="34" charset="0"/>
              </a:rPr>
              <a:t>(Número de titulados de licenciatura en el ciclo escolar n (185)/ Matrícula de nuevo ingreso n-6 (472))x 100</a:t>
            </a:r>
          </a:p>
          <a:p>
            <a:r>
              <a:rPr lang="es-MX" sz="2000" b="1" dirty="0">
                <a:solidFill>
                  <a:srgbClr val="002060"/>
                </a:solidFill>
                <a:latin typeface="Segoe UI" panose="020B0502040204020203" pitchFamily="34" charset="0"/>
                <a:ea typeface="Segoe UI" panose="020B0502040204020203" pitchFamily="34" charset="0"/>
                <a:cs typeface="Segoe UI" panose="020B0502040204020203" pitchFamily="34" charset="0"/>
              </a:rPr>
              <a:t>.</a:t>
            </a:r>
          </a:p>
          <a:p>
            <a:endParaRPr lang="es-MX" sz="2000" dirty="0"/>
          </a:p>
        </p:txBody>
      </p:sp>
      <p:sp>
        <p:nvSpPr>
          <p:cNvPr id="2" name="1 CuadroTexto"/>
          <p:cNvSpPr txBox="1"/>
          <p:nvPr/>
        </p:nvSpPr>
        <p:spPr>
          <a:xfrm>
            <a:off x="1403648" y="5748065"/>
            <a:ext cx="5904656"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MX" sz="2400" b="1" dirty="0"/>
              <a:t>Eficiencia en Indicadores del PSE: 89% </a:t>
            </a:r>
          </a:p>
        </p:txBody>
      </p:sp>
    </p:spTree>
    <p:extLst>
      <p:ext uri="{BB962C8B-B14F-4D97-AF65-F5344CB8AC3E}">
        <p14:creationId xmlns:p14="http://schemas.microsoft.com/office/powerpoint/2010/main" val="31608756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a:extLst>
              <a:ext uri="{FF2B5EF4-FFF2-40B4-BE49-F238E27FC236}">
                <a16:creationId xmlns:a16="http://schemas.microsoft.com/office/drawing/2014/main" id="{CA3E97E1-2CC9-4207-AD3E-D90A8A589542}"/>
              </a:ext>
            </a:extLst>
          </p:cNvPr>
          <p:cNvSpPr txBox="1">
            <a:spLocks/>
          </p:cNvSpPr>
          <p:nvPr/>
        </p:nvSpPr>
        <p:spPr>
          <a:xfrm>
            <a:off x="467544" y="1264196"/>
            <a:ext cx="7620000" cy="4037012"/>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marL="457200" indent="-457200" algn="just">
              <a:buClr>
                <a:schemeClr val="accent6">
                  <a:lumMod val="75000"/>
                </a:schemeClr>
              </a:buClr>
            </a:pPr>
            <a:endParaRPr lang="es-MX" altLang="es-MX" sz="1600" b="1" dirty="0">
              <a:solidFill>
                <a:schemeClr val="accent5"/>
              </a:solidFill>
              <a:latin typeface="Soberana Sans" panose="02000000000000000000" pitchFamily="50" charset="0"/>
            </a:endParaRPr>
          </a:p>
          <a:p>
            <a:pPr algn="just"/>
            <a:r>
              <a:rPr lang="es-MX" sz="2000" dirty="0"/>
              <a:t>Referente a procedimientos administrativos, en este periodo, no se presentó ningún procedimiento. Cabe mencionar, que en caso de que una instancia fiscalizadora haga un requerimiento se atenderá conforme a los lineamientos que los mismos establezcan.</a:t>
            </a:r>
          </a:p>
          <a:p>
            <a:pPr algn="just"/>
            <a:endParaRPr lang="es-MX" sz="2000" dirty="0"/>
          </a:p>
          <a:p>
            <a:pPr algn="just"/>
            <a:endParaRPr lang="es-MX" sz="2000" dirty="0"/>
          </a:p>
          <a:p>
            <a:pPr algn="just"/>
            <a:endParaRPr lang="es-MX" sz="2000" dirty="0"/>
          </a:p>
          <a:p>
            <a:pPr algn="just"/>
            <a:endParaRPr lang="es-MX" sz="2000" dirty="0"/>
          </a:p>
          <a:p>
            <a:pPr algn="just"/>
            <a:endParaRPr lang="es-MX" sz="2000" dirty="0"/>
          </a:p>
          <a:p>
            <a:pPr algn="just"/>
            <a:endParaRPr lang="es-MX" sz="2000" dirty="0"/>
          </a:p>
          <a:p>
            <a:pPr algn="just"/>
            <a:endParaRPr lang="es-MX" sz="2000" dirty="0"/>
          </a:p>
        </p:txBody>
      </p:sp>
      <p:pic>
        <p:nvPicPr>
          <p:cNvPr id="4" name="Imagen 4">
            <a:extLst>
              <a:ext uri="{FF2B5EF4-FFF2-40B4-BE49-F238E27FC236}">
                <a16:creationId xmlns:a16="http://schemas.microsoft.com/office/drawing/2014/main" id="{CACB0ABB-A02F-409E-A609-7AE62F69D6A1}"/>
              </a:ext>
            </a:extLst>
          </p:cNvPr>
          <p:cNvPicPr>
            <a:picLocks noChangeAspect="1"/>
          </p:cNvPicPr>
          <p:nvPr/>
        </p:nvPicPr>
        <p:blipFill>
          <a:blip r:embed="rId2"/>
          <a:stretch>
            <a:fillRect/>
          </a:stretch>
        </p:blipFill>
        <p:spPr>
          <a:xfrm>
            <a:off x="6991685" y="265212"/>
            <a:ext cx="1396740" cy="859532"/>
          </a:xfrm>
          <a:prstGeom prst="rect">
            <a:avLst/>
          </a:prstGeom>
        </p:spPr>
      </p:pic>
      <p:graphicFrame>
        <p:nvGraphicFramePr>
          <p:cNvPr id="3" name="2 Tabla"/>
          <p:cNvGraphicFramePr>
            <a:graphicFrameLocks noGrp="1"/>
          </p:cNvGraphicFramePr>
          <p:nvPr>
            <p:extLst>
              <p:ext uri="{D42A27DB-BD31-4B8C-83A1-F6EECF244321}">
                <p14:modId xmlns:p14="http://schemas.microsoft.com/office/powerpoint/2010/main" val="1980424963"/>
              </p:ext>
            </p:extLst>
          </p:nvPr>
        </p:nvGraphicFramePr>
        <p:xfrm>
          <a:off x="683567" y="3284984"/>
          <a:ext cx="7272809" cy="1728192"/>
        </p:xfrm>
        <a:graphic>
          <a:graphicData uri="http://schemas.openxmlformats.org/drawingml/2006/table">
            <a:tbl>
              <a:tblPr firstRow="1" firstCol="1" bandRow="1">
                <a:tableStyleId>{5C22544A-7EE6-4342-B048-85BDC9FD1C3A}</a:tableStyleId>
              </a:tblPr>
              <a:tblGrid>
                <a:gridCol w="1652628">
                  <a:extLst>
                    <a:ext uri="{9D8B030D-6E8A-4147-A177-3AD203B41FA5}">
                      <a16:colId xmlns:a16="http://schemas.microsoft.com/office/drawing/2014/main" val="20000"/>
                    </a:ext>
                  </a:extLst>
                </a:gridCol>
                <a:gridCol w="2424529">
                  <a:extLst>
                    <a:ext uri="{9D8B030D-6E8A-4147-A177-3AD203B41FA5}">
                      <a16:colId xmlns:a16="http://schemas.microsoft.com/office/drawing/2014/main" val="20001"/>
                    </a:ext>
                  </a:extLst>
                </a:gridCol>
                <a:gridCol w="1542246">
                  <a:extLst>
                    <a:ext uri="{9D8B030D-6E8A-4147-A177-3AD203B41FA5}">
                      <a16:colId xmlns:a16="http://schemas.microsoft.com/office/drawing/2014/main" val="20002"/>
                    </a:ext>
                  </a:extLst>
                </a:gridCol>
                <a:gridCol w="1653406">
                  <a:extLst>
                    <a:ext uri="{9D8B030D-6E8A-4147-A177-3AD203B41FA5}">
                      <a16:colId xmlns:a16="http://schemas.microsoft.com/office/drawing/2014/main" val="20003"/>
                    </a:ext>
                  </a:extLst>
                </a:gridCol>
              </a:tblGrid>
              <a:tr h="1264021">
                <a:tc>
                  <a:txBody>
                    <a:bodyPr/>
                    <a:lstStyle/>
                    <a:p>
                      <a:pPr algn="ctr">
                        <a:spcAft>
                          <a:spcPts val="600"/>
                        </a:spcAft>
                        <a:tabLst>
                          <a:tab pos="3790950" algn="l"/>
                        </a:tabLst>
                      </a:pPr>
                      <a:r>
                        <a:rPr lang="es-ES" sz="1200">
                          <a:effectLst/>
                        </a:rPr>
                        <a:t>Al inicio del cuarto trimestre</a:t>
                      </a:r>
                      <a:endParaRPr lang="es-MX" sz="1200">
                        <a:effectLst/>
                        <a:latin typeface="Times New Roman"/>
                        <a:ea typeface="Times New Roman"/>
                      </a:endParaRPr>
                    </a:p>
                  </a:txBody>
                  <a:tcPr marL="68580" marR="68580" marT="0" marB="0" anchor="ctr"/>
                </a:tc>
                <a:tc>
                  <a:txBody>
                    <a:bodyPr/>
                    <a:lstStyle/>
                    <a:p>
                      <a:pPr algn="ctr">
                        <a:spcAft>
                          <a:spcPts val="600"/>
                        </a:spcAft>
                        <a:tabLst>
                          <a:tab pos="3790950" algn="l"/>
                        </a:tabLst>
                      </a:pPr>
                      <a:r>
                        <a:rPr lang="es-ES" sz="1200">
                          <a:effectLst/>
                        </a:rPr>
                        <a:t>Expedientes ingresados durante el cuarto trimestre del ejercicio 2018</a:t>
                      </a:r>
                      <a:endParaRPr lang="es-MX" sz="1200">
                        <a:effectLst/>
                        <a:latin typeface="Times New Roman"/>
                        <a:ea typeface="Times New Roman"/>
                      </a:endParaRPr>
                    </a:p>
                  </a:txBody>
                  <a:tcPr marL="68580" marR="68580" marT="0" marB="0" anchor="ctr"/>
                </a:tc>
                <a:tc>
                  <a:txBody>
                    <a:bodyPr/>
                    <a:lstStyle/>
                    <a:p>
                      <a:pPr algn="ctr">
                        <a:spcAft>
                          <a:spcPts val="600"/>
                        </a:spcAft>
                        <a:tabLst>
                          <a:tab pos="3790950" algn="l"/>
                        </a:tabLst>
                      </a:pPr>
                      <a:r>
                        <a:rPr lang="es-ES" sz="1200">
                          <a:effectLst/>
                        </a:rPr>
                        <a:t>Expedientes resueltos</a:t>
                      </a:r>
                      <a:endParaRPr lang="es-MX" sz="1200">
                        <a:effectLst/>
                        <a:latin typeface="Times New Roman"/>
                        <a:ea typeface="Times New Roman"/>
                      </a:endParaRPr>
                    </a:p>
                  </a:txBody>
                  <a:tcPr marL="68580" marR="68580" marT="0" marB="0" anchor="ctr"/>
                </a:tc>
                <a:tc>
                  <a:txBody>
                    <a:bodyPr/>
                    <a:lstStyle/>
                    <a:p>
                      <a:pPr algn="ctr">
                        <a:spcAft>
                          <a:spcPts val="600"/>
                        </a:spcAft>
                        <a:tabLst>
                          <a:tab pos="3790950" algn="l"/>
                        </a:tabLst>
                      </a:pPr>
                      <a:r>
                        <a:rPr lang="es-ES" sz="1200">
                          <a:effectLst/>
                        </a:rPr>
                        <a:t>Saldo al 31 de enero de 2019</a:t>
                      </a:r>
                      <a:endParaRPr lang="es-MX" sz="120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464171">
                <a:tc>
                  <a:txBody>
                    <a:bodyPr/>
                    <a:lstStyle/>
                    <a:p>
                      <a:pPr algn="ctr">
                        <a:spcAft>
                          <a:spcPts val="0"/>
                        </a:spcAft>
                        <a:tabLst>
                          <a:tab pos="3790950" algn="l"/>
                        </a:tabLst>
                      </a:pPr>
                      <a:r>
                        <a:rPr lang="es-ES" sz="1200">
                          <a:effectLst/>
                        </a:rPr>
                        <a:t>0</a:t>
                      </a:r>
                      <a:endParaRPr lang="es-MX" sz="1200">
                        <a:effectLst/>
                        <a:latin typeface="Times New Roman"/>
                        <a:ea typeface="Times New Roman"/>
                      </a:endParaRPr>
                    </a:p>
                  </a:txBody>
                  <a:tcPr marL="68580" marR="68580" marT="0" marB="0" anchor="ctr"/>
                </a:tc>
                <a:tc>
                  <a:txBody>
                    <a:bodyPr/>
                    <a:lstStyle/>
                    <a:p>
                      <a:pPr algn="ctr">
                        <a:spcAft>
                          <a:spcPts val="0"/>
                        </a:spcAft>
                        <a:tabLst>
                          <a:tab pos="3790950" algn="l"/>
                        </a:tabLst>
                      </a:pPr>
                      <a:r>
                        <a:rPr lang="es-ES" sz="1200">
                          <a:effectLst/>
                        </a:rPr>
                        <a:t>0</a:t>
                      </a:r>
                      <a:endParaRPr lang="es-MX" sz="1200">
                        <a:effectLst/>
                        <a:latin typeface="Times New Roman"/>
                        <a:ea typeface="Times New Roman"/>
                      </a:endParaRPr>
                    </a:p>
                  </a:txBody>
                  <a:tcPr marL="68580" marR="68580" marT="0" marB="0" anchor="ctr"/>
                </a:tc>
                <a:tc>
                  <a:txBody>
                    <a:bodyPr/>
                    <a:lstStyle/>
                    <a:p>
                      <a:pPr algn="ctr">
                        <a:spcAft>
                          <a:spcPts val="0"/>
                        </a:spcAft>
                        <a:tabLst>
                          <a:tab pos="3790950" algn="l"/>
                        </a:tabLst>
                      </a:pPr>
                      <a:r>
                        <a:rPr lang="es-ES" sz="1200">
                          <a:effectLst/>
                        </a:rPr>
                        <a:t>0</a:t>
                      </a:r>
                      <a:endParaRPr lang="es-MX" sz="1200">
                        <a:effectLst/>
                        <a:latin typeface="Times New Roman"/>
                        <a:ea typeface="Times New Roman"/>
                      </a:endParaRPr>
                    </a:p>
                  </a:txBody>
                  <a:tcPr marL="68580" marR="68580" marT="0" marB="0"/>
                </a:tc>
                <a:tc>
                  <a:txBody>
                    <a:bodyPr/>
                    <a:lstStyle/>
                    <a:p>
                      <a:pPr algn="ctr">
                        <a:spcAft>
                          <a:spcPts val="0"/>
                        </a:spcAft>
                        <a:tabLst>
                          <a:tab pos="3790950" algn="l"/>
                        </a:tabLst>
                      </a:pPr>
                      <a:r>
                        <a:rPr lang="es-ES" sz="1200" dirty="0">
                          <a:effectLst/>
                        </a:rPr>
                        <a:t>0</a:t>
                      </a:r>
                      <a:endParaRPr lang="es-MX" sz="1200" dirty="0">
                        <a:effectLst/>
                        <a:latin typeface="Times New Roman"/>
                        <a:ea typeface="Times New Roman"/>
                      </a:endParaRPr>
                    </a:p>
                  </a:txBody>
                  <a:tcPr marL="68580" marR="6858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902919153"/>
      </p:ext>
    </p:extLst>
  </p:cSld>
  <p:clrMapOvr>
    <a:masterClrMapping/>
  </p:clrMapOvr>
  <p:transition spd="slow">
    <p:cove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a:extLst>
              <a:ext uri="{FF2B5EF4-FFF2-40B4-BE49-F238E27FC236}">
                <a16:creationId xmlns:a16="http://schemas.microsoft.com/office/drawing/2014/main" id="{CA3E97E1-2CC9-4207-AD3E-D90A8A589542}"/>
              </a:ext>
            </a:extLst>
          </p:cNvPr>
          <p:cNvSpPr txBox="1">
            <a:spLocks/>
          </p:cNvSpPr>
          <p:nvPr/>
        </p:nvSpPr>
        <p:spPr>
          <a:xfrm>
            <a:off x="467544" y="1192188"/>
            <a:ext cx="7620000" cy="4037012"/>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marL="457200" indent="-457200" algn="just">
              <a:buClr>
                <a:schemeClr val="accent6">
                  <a:lumMod val="75000"/>
                </a:schemeClr>
              </a:buClr>
            </a:pPr>
            <a:endParaRPr lang="es-MX" altLang="es-MX" sz="1600" b="1" dirty="0">
              <a:solidFill>
                <a:schemeClr val="accent5"/>
              </a:solidFill>
              <a:latin typeface="Soberana Sans" panose="02000000000000000000" pitchFamily="50" charset="0"/>
            </a:endParaRPr>
          </a:p>
          <a:p>
            <a:pPr algn="r"/>
            <a:endParaRPr lang="es-MX" sz="2000" b="1" dirty="0"/>
          </a:p>
          <a:p>
            <a:pPr algn="r"/>
            <a:r>
              <a:rPr lang="es-MX" sz="2000" b="1" dirty="0"/>
              <a:t>XII.II OBSERVACIONES DE INSTANCIAS FISCALIZADORAS PENDIENTES DE SOLVENTAR</a:t>
            </a:r>
          </a:p>
          <a:p>
            <a:pPr algn="r"/>
            <a:endParaRPr lang="es-MX" sz="2000" dirty="0"/>
          </a:p>
          <a:p>
            <a:pPr algn="just"/>
            <a:r>
              <a:rPr lang="es-MX" sz="2000" dirty="0"/>
              <a:t>Referente a las observaciones determinadas en la Auditoria de Cumplimiento OIC/ODES-03/2018 (Ejercicio revisado: 2017), realizada por el Órgano Interno de Control de Organismos Descentralizados de la Secretaría de Educación de Gobierno del Estado, a la fecha del presente informe están pendientes de solventar las siguientes observaciones:</a:t>
            </a:r>
          </a:p>
          <a:p>
            <a:pPr algn="just"/>
            <a:endParaRPr lang="es-MX" sz="2000" dirty="0"/>
          </a:p>
          <a:p>
            <a:pPr algn="just"/>
            <a:endParaRPr lang="es-MX" sz="2000" dirty="0"/>
          </a:p>
          <a:p>
            <a:pPr algn="just"/>
            <a:endParaRPr lang="es-MX" sz="2000" dirty="0"/>
          </a:p>
          <a:p>
            <a:pPr algn="just"/>
            <a:endParaRPr lang="es-MX" sz="2000" dirty="0"/>
          </a:p>
          <a:p>
            <a:pPr algn="just"/>
            <a:endParaRPr lang="es-MX" sz="2000" dirty="0"/>
          </a:p>
          <a:p>
            <a:pPr algn="just"/>
            <a:endParaRPr lang="es-MX" sz="2000" dirty="0"/>
          </a:p>
          <a:p>
            <a:pPr algn="just"/>
            <a:endParaRPr lang="es-MX" sz="2000" dirty="0"/>
          </a:p>
        </p:txBody>
      </p:sp>
      <p:pic>
        <p:nvPicPr>
          <p:cNvPr id="4" name="Imagen 4">
            <a:extLst>
              <a:ext uri="{FF2B5EF4-FFF2-40B4-BE49-F238E27FC236}">
                <a16:creationId xmlns:a16="http://schemas.microsoft.com/office/drawing/2014/main" id="{CACB0ABB-A02F-409E-A609-7AE62F69D6A1}"/>
              </a:ext>
            </a:extLst>
          </p:cNvPr>
          <p:cNvPicPr>
            <a:picLocks noChangeAspect="1"/>
          </p:cNvPicPr>
          <p:nvPr/>
        </p:nvPicPr>
        <p:blipFill>
          <a:blip r:embed="rId2"/>
          <a:stretch>
            <a:fillRect/>
          </a:stretch>
        </p:blipFill>
        <p:spPr>
          <a:xfrm>
            <a:off x="6991685" y="265212"/>
            <a:ext cx="1396740" cy="859532"/>
          </a:xfrm>
          <a:prstGeom prst="rect">
            <a:avLst/>
          </a:prstGeom>
        </p:spPr>
      </p:pic>
      <p:graphicFrame>
        <p:nvGraphicFramePr>
          <p:cNvPr id="2" name="1 Tabla"/>
          <p:cNvGraphicFramePr>
            <a:graphicFrameLocks noGrp="1"/>
          </p:cNvGraphicFramePr>
          <p:nvPr>
            <p:extLst>
              <p:ext uri="{D42A27DB-BD31-4B8C-83A1-F6EECF244321}">
                <p14:modId xmlns:p14="http://schemas.microsoft.com/office/powerpoint/2010/main" val="317094568"/>
              </p:ext>
            </p:extLst>
          </p:nvPr>
        </p:nvGraphicFramePr>
        <p:xfrm>
          <a:off x="755576" y="3789040"/>
          <a:ext cx="7200800" cy="1400175"/>
        </p:xfrm>
        <a:graphic>
          <a:graphicData uri="http://schemas.openxmlformats.org/drawingml/2006/table">
            <a:tbl>
              <a:tblPr firstRow="1" firstCol="1" bandRow="1">
                <a:tableStyleId>{5C22544A-7EE6-4342-B048-85BDC9FD1C3A}</a:tableStyleId>
              </a:tblPr>
              <a:tblGrid>
                <a:gridCol w="2701787">
                  <a:extLst>
                    <a:ext uri="{9D8B030D-6E8A-4147-A177-3AD203B41FA5}">
                      <a16:colId xmlns:a16="http://schemas.microsoft.com/office/drawing/2014/main" val="20000"/>
                    </a:ext>
                  </a:extLst>
                </a:gridCol>
                <a:gridCol w="1687725">
                  <a:extLst>
                    <a:ext uri="{9D8B030D-6E8A-4147-A177-3AD203B41FA5}">
                      <a16:colId xmlns:a16="http://schemas.microsoft.com/office/drawing/2014/main" val="20001"/>
                    </a:ext>
                  </a:extLst>
                </a:gridCol>
                <a:gridCol w="2811288">
                  <a:extLst>
                    <a:ext uri="{9D8B030D-6E8A-4147-A177-3AD203B41FA5}">
                      <a16:colId xmlns:a16="http://schemas.microsoft.com/office/drawing/2014/main" val="20002"/>
                    </a:ext>
                  </a:extLst>
                </a:gridCol>
              </a:tblGrid>
              <a:tr h="485775">
                <a:tc gridSpan="3">
                  <a:txBody>
                    <a:bodyPr/>
                    <a:lstStyle/>
                    <a:p>
                      <a:pPr algn="ctr">
                        <a:spcAft>
                          <a:spcPts val="0"/>
                        </a:spcAft>
                        <a:tabLst>
                          <a:tab pos="3790950" algn="l"/>
                        </a:tabLst>
                      </a:pPr>
                      <a:r>
                        <a:rPr lang="es-ES" sz="1200">
                          <a:effectLst/>
                        </a:rPr>
                        <a:t>OBSERVACIONES PENDIENTES AL 31 DE ENERO DE 2019</a:t>
                      </a:r>
                      <a:endParaRPr lang="es-MX" sz="2000">
                        <a:effectLst/>
                        <a:latin typeface="Times New Roman"/>
                        <a:ea typeface="Times New Roman"/>
                      </a:endParaRPr>
                    </a:p>
                  </a:txBody>
                  <a:tcPr marL="68580" marR="68580" marT="0" marB="0" anchor="ct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0"/>
                  </a:ext>
                </a:extLst>
              </a:tr>
              <a:tr h="485775">
                <a:tc>
                  <a:txBody>
                    <a:bodyPr/>
                    <a:lstStyle/>
                    <a:p>
                      <a:pPr algn="ctr">
                        <a:spcAft>
                          <a:spcPts val="0"/>
                        </a:spcAft>
                        <a:tabLst>
                          <a:tab pos="3790950" algn="l"/>
                        </a:tabLst>
                      </a:pPr>
                      <a:r>
                        <a:rPr lang="es-ES" sz="1200">
                          <a:effectLst/>
                        </a:rPr>
                        <a:t>INSTANCIA</a:t>
                      </a:r>
                      <a:endParaRPr lang="es-MX" sz="2000">
                        <a:effectLst/>
                        <a:latin typeface="Times New Roman"/>
                        <a:ea typeface="Times New Roman"/>
                      </a:endParaRPr>
                    </a:p>
                  </a:txBody>
                  <a:tcPr marL="68580" marR="68580" marT="0" marB="0" anchor="ctr"/>
                </a:tc>
                <a:tc>
                  <a:txBody>
                    <a:bodyPr/>
                    <a:lstStyle/>
                    <a:p>
                      <a:pPr algn="ctr">
                        <a:spcAft>
                          <a:spcPts val="0"/>
                        </a:spcAft>
                        <a:tabLst>
                          <a:tab pos="3790950" algn="l"/>
                        </a:tabLst>
                      </a:pPr>
                      <a:r>
                        <a:rPr lang="es-ES" sz="1200">
                          <a:effectLst/>
                        </a:rPr>
                        <a:t>NO. DE OBSERVACIONES PENDIENTES</a:t>
                      </a:r>
                      <a:endParaRPr lang="es-MX" sz="2000">
                        <a:effectLst/>
                        <a:latin typeface="Times New Roman"/>
                        <a:ea typeface="Times New Roman"/>
                      </a:endParaRPr>
                    </a:p>
                  </a:txBody>
                  <a:tcPr marL="68580" marR="68580" marT="0" marB="0" anchor="ctr"/>
                </a:tc>
                <a:tc>
                  <a:txBody>
                    <a:bodyPr/>
                    <a:lstStyle/>
                    <a:p>
                      <a:pPr algn="ctr">
                        <a:spcAft>
                          <a:spcPts val="0"/>
                        </a:spcAft>
                        <a:tabLst>
                          <a:tab pos="3790950" algn="l"/>
                        </a:tabLst>
                      </a:pPr>
                      <a:r>
                        <a:rPr lang="es-ES" sz="1200">
                          <a:effectLst/>
                        </a:rPr>
                        <a:t>COMENTARIOS</a:t>
                      </a:r>
                      <a:endParaRPr lang="es-MX" sz="200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0">
                <a:tc>
                  <a:txBody>
                    <a:bodyPr/>
                    <a:lstStyle/>
                    <a:p>
                      <a:pPr algn="just">
                        <a:spcAft>
                          <a:spcPts val="0"/>
                        </a:spcAft>
                        <a:tabLst>
                          <a:tab pos="3790950" algn="l"/>
                        </a:tabLst>
                      </a:pPr>
                      <a:r>
                        <a:rPr lang="es-ES" sz="1200">
                          <a:effectLst/>
                        </a:rPr>
                        <a:t>Órgano Interno de Control (OIC)</a:t>
                      </a:r>
                      <a:endParaRPr lang="es-MX" sz="2000">
                        <a:effectLst/>
                        <a:latin typeface="Times New Roman"/>
                        <a:ea typeface="Times New Roman"/>
                      </a:endParaRPr>
                    </a:p>
                  </a:txBody>
                  <a:tcPr marL="68580" marR="68580" marT="0" marB="0" anchor="ctr"/>
                </a:tc>
                <a:tc>
                  <a:txBody>
                    <a:bodyPr/>
                    <a:lstStyle/>
                    <a:p>
                      <a:pPr algn="ctr">
                        <a:spcAft>
                          <a:spcPts val="0"/>
                        </a:spcAft>
                        <a:tabLst>
                          <a:tab pos="3790950" algn="l"/>
                        </a:tabLst>
                      </a:pPr>
                      <a:r>
                        <a:rPr lang="es-ES" sz="1200">
                          <a:effectLst/>
                        </a:rPr>
                        <a:t>7</a:t>
                      </a:r>
                      <a:endParaRPr lang="es-MX" sz="2000">
                        <a:effectLst/>
                        <a:latin typeface="Times New Roman"/>
                        <a:ea typeface="Times New Roman"/>
                      </a:endParaRPr>
                    </a:p>
                  </a:txBody>
                  <a:tcPr marL="68580" marR="68580" marT="0" marB="0" anchor="ctr"/>
                </a:tc>
                <a:tc>
                  <a:txBody>
                    <a:bodyPr/>
                    <a:lstStyle/>
                    <a:p>
                      <a:pPr algn="just">
                        <a:spcAft>
                          <a:spcPts val="0"/>
                        </a:spcAft>
                        <a:tabLst>
                          <a:tab pos="3790950" algn="l"/>
                        </a:tabLst>
                      </a:pPr>
                      <a:r>
                        <a:rPr lang="es-ES" sz="1200">
                          <a:effectLst/>
                        </a:rPr>
                        <a:t>7 corresponden al Ejercicio Fiscal 2017</a:t>
                      </a:r>
                      <a:endParaRPr lang="es-MX" sz="2000">
                        <a:effectLst/>
                        <a:latin typeface="Times New Roman"/>
                        <a:ea typeface="Times New Roman"/>
                      </a:endParaRPr>
                    </a:p>
                  </a:txBody>
                  <a:tcPr marL="68580" marR="68580" marT="0" marB="0"/>
                </a:tc>
                <a:extLst>
                  <a:ext uri="{0D108BD9-81ED-4DB2-BD59-A6C34878D82A}">
                    <a16:rowId xmlns:a16="http://schemas.microsoft.com/office/drawing/2014/main" val="10002"/>
                  </a:ext>
                </a:extLst>
              </a:tr>
              <a:tr h="0">
                <a:tc>
                  <a:txBody>
                    <a:bodyPr/>
                    <a:lstStyle/>
                    <a:p>
                      <a:pPr algn="r">
                        <a:spcAft>
                          <a:spcPts val="0"/>
                        </a:spcAft>
                        <a:tabLst>
                          <a:tab pos="3790950" algn="l"/>
                        </a:tabLst>
                      </a:pPr>
                      <a:r>
                        <a:rPr lang="es-ES" sz="1200">
                          <a:effectLst/>
                        </a:rPr>
                        <a:t>Total</a:t>
                      </a:r>
                      <a:endParaRPr lang="es-MX" sz="2000">
                        <a:effectLst/>
                        <a:latin typeface="Times New Roman"/>
                        <a:ea typeface="Times New Roman"/>
                      </a:endParaRPr>
                    </a:p>
                  </a:txBody>
                  <a:tcPr marL="68580" marR="68580" marT="0" marB="0" anchor="ctr"/>
                </a:tc>
                <a:tc>
                  <a:txBody>
                    <a:bodyPr/>
                    <a:lstStyle/>
                    <a:p>
                      <a:pPr algn="ctr">
                        <a:spcAft>
                          <a:spcPts val="0"/>
                        </a:spcAft>
                        <a:tabLst>
                          <a:tab pos="3790950" algn="l"/>
                        </a:tabLst>
                      </a:pPr>
                      <a:r>
                        <a:rPr lang="es-ES" sz="1200">
                          <a:effectLst/>
                        </a:rPr>
                        <a:t>7</a:t>
                      </a:r>
                      <a:endParaRPr lang="es-MX" sz="2000">
                        <a:effectLst/>
                        <a:latin typeface="Times New Roman"/>
                        <a:ea typeface="Times New Roman"/>
                      </a:endParaRPr>
                    </a:p>
                  </a:txBody>
                  <a:tcPr marL="68580" marR="68580" marT="0" marB="0" anchor="ctr"/>
                </a:tc>
                <a:tc>
                  <a:txBody>
                    <a:bodyPr/>
                    <a:lstStyle/>
                    <a:p>
                      <a:pPr algn="just">
                        <a:spcAft>
                          <a:spcPts val="0"/>
                        </a:spcAft>
                        <a:tabLst>
                          <a:tab pos="3790950" algn="l"/>
                        </a:tabLst>
                      </a:pPr>
                      <a:r>
                        <a:rPr lang="es-ES" sz="1200" dirty="0">
                          <a:effectLst/>
                        </a:rPr>
                        <a:t> </a:t>
                      </a:r>
                      <a:endParaRPr lang="es-MX" sz="2000" dirty="0">
                        <a:effectLst/>
                        <a:latin typeface="Times New Roman"/>
                        <a:ea typeface="Times New Roman"/>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508355782"/>
      </p:ext>
    </p:extLst>
  </p:cSld>
  <p:clrMapOvr>
    <a:masterClrMapping/>
  </p:clrMapOvr>
  <p:transition spd="slow">
    <p:cove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a:extLst>
              <a:ext uri="{FF2B5EF4-FFF2-40B4-BE49-F238E27FC236}">
                <a16:creationId xmlns:a16="http://schemas.microsoft.com/office/drawing/2014/main" id="{CA3E97E1-2CC9-4207-AD3E-D90A8A589542}"/>
              </a:ext>
            </a:extLst>
          </p:cNvPr>
          <p:cNvSpPr txBox="1">
            <a:spLocks/>
          </p:cNvSpPr>
          <p:nvPr/>
        </p:nvSpPr>
        <p:spPr>
          <a:xfrm>
            <a:off x="467544" y="1480220"/>
            <a:ext cx="7620000" cy="4037012"/>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marL="457200" indent="-457200" algn="just">
              <a:buClr>
                <a:schemeClr val="accent6">
                  <a:lumMod val="75000"/>
                </a:schemeClr>
              </a:buClr>
            </a:pPr>
            <a:endParaRPr lang="es-MX" altLang="es-MX" sz="1600" b="1" dirty="0">
              <a:solidFill>
                <a:schemeClr val="accent5"/>
              </a:solidFill>
              <a:latin typeface="Soberana Sans" panose="02000000000000000000" pitchFamily="50" charset="0"/>
            </a:endParaRPr>
          </a:p>
          <a:p>
            <a:pPr algn="r"/>
            <a:r>
              <a:rPr lang="es-MX" sz="2000" b="1" dirty="0"/>
              <a:t>XII.III ESTATUS DEL COMITÉ DE ÉTICA</a:t>
            </a:r>
          </a:p>
          <a:p>
            <a:pPr algn="r"/>
            <a:endParaRPr lang="es-MX" sz="2000" dirty="0"/>
          </a:p>
          <a:p>
            <a:r>
              <a:rPr lang="es-MX" sz="2000" dirty="0"/>
              <a:t>El Comité de Ética y de Prevención de Conflictos de Interés (CEPCI) se instaló el 17 de octubre de 2018, ante la presencia de la C.P. Olga García Santiago, Titular del Órgano Interno de Control de los Organismos Descentralizados de la Secretaría de Educación de Gobierno del Estado de San Luis Potosí, tiene como objetivo propiciar la integridad de los servidores públicos e implementar acciones que favorezcan su comportamiento ético previendo conflictos de interés, quedando conformado de la siguiente manera:</a:t>
            </a:r>
          </a:p>
          <a:p>
            <a:pPr algn="just"/>
            <a:endParaRPr lang="es-MX" sz="2000" dirty="0"/>
          </a:p>
          <a:p>
            <a:pPr algn="just"/>
            <a:endParaRPr lang="es-MX" sz="2000" dirty="0"/>
          </a:p>
          <a:p>
            <a:pPr algn="just"/>
            <a:endParaRPr lang="es-MX" sz="2000" dirty="0"/>
          </a:p>
          <a:p>
            <a:pPr algn="just"/>
            <a:endParaRPr lang="es-MX" sz="2000" dirty="0"/>
          </a:p>
          <a:p>
            <a:pPr algn="just"/>
            <a:endParaRPr lang="es-MX" sz="2000" dirty="0"/>
          </a:p>
          <a:p>
            <a:pPr algn="just"/>
            <a:endParaRPr lang="es-MX" sz="2000" dirty="0"/>
          </a:p>
          <a:p>
            <a:pPr algn="just"/>
            <a:endParaRPr lang="es-MX" sz="2000" dirty="0"/>
          </a:p>
        </p:txBody>
      </p:sp>
      <p:pic>
        <p:nvPicPr>
          <p:cNvPr id="4" name="Imagen 4">
            <a:extLst>
              <a:ext uri="{FF2B5EF4-FFF2-40B4-BE49-F238E27FC236}">
                <a16:creationId xmlns:a16="http://schemas.microsoft.com/office/drawing/2014/main" id="{CACB0ABB-A02F-409E-A609-7AE62F69D6A1}"/>
              </a:ext>
            </a:extLst>
          </p:cNvPr>
          <p:cNvPicPr>
            <a:picLocks noChangeAspect="1"/>
          </p:cNvPicPr>
          <p:nvPr/>
        </p:nvPicPr>
        <p:blipFill>
          <a:blip r:embed="rId2"/>
          <a:stretch>
            <a:fillRect/>
          </a:stretch>
        </p:blipFill>
        <p:spPr>
          <a:xfrm>
            <a:off x="6991685" y="265212"/>
            <a:ext cx="1396740" cy="859532"/>
          </a:xfrm>
          <a:prstGeom prst="rect">
            <a:avLst/>
          </a:prstGeom>
        </p:spPr>
      </p:pic>
      <p:graphicFrame>
        <p:nvGraphicFramePr>
          <p:cNvPr id="3" name="2 Tabla"/>
          <p:cNvGraphicFramePr>
            <a:graphicFrameLocks noGrp="1"/>
          </p:cNvGraphicFramePr>
          <p:nvPr>
            <p:extLst>
              <p:ext uri="{D42A27DB-BD31-4B8C-83A1-F6EECF244321}">
                <p14:modId xmlns:p14="http://schemas.microsoft.com/office/powerpoint/2010/main" val="1809678821"/>
              </p:ext>
            </p:extLst>
          </p:nvPr>
        </p:nvGraphicFramePr>
        <p:xfrm>
          <a:off x="1161126" y="4005066"/>
          <a:ext cx="6435210" cy="2309553"/>
        </p:xfrm>
        <a:graphic>
          <a:graphicData uri="http://schemas.openxmlformats.org/drawingml/2006/table">
            <a:tbl>
              <a:tblPr firstRow="1" firstCol="1" bandRow="1">
                <a:tableStyleId>{5C22544A-7EE6-4342-B048-85BDC9FD1C3A}</a:tableStyleId>
              </a:tblPr>
              <a:tblGrid>
                <a:gridCol w="998019">
                  <a:extLst>
                    <a:ext uri="{9D8B030D-6E8A-4147-A177-3AD203B41FA5}">
                      <a16:colId xmlns:a16="http://schemas.microsoft.com/office/drawing/2014/main" val="20000"/>
                    </a:ext>
                  </a:extLst>
                </a:gridCol>
                <a:gridCol w="2703057">
                  <a:extLst>
                    <a:ext uri="{9D8B030D-6E8A-4147-A177-3AD203B41FA5}">
                      <a16:colId xmlns:a16="http://schemas.microsoft.com/office/drawing/2014/main" val="20001"/>
                    </a:ext>
                  </a:extLst>
                </a:gridCol>
                <a:gridCol w="2734134">
                  <a:extLst>
                    <a:ext uri="{9D8B030D-6E8A-4147-A177-3AD203B41FA5}">
                      <a16:colId xmlns:a16="http://schemas.microsoft.com/office/drawing/2014/main" val="20002"/>
                    </a:ext>
                  </a:extLst>
                </a:gridCol>
              </a:tblGrid>
              <a:tr h="278946">
                <a:tc gridSpan="2">
                  <a:txBody>
                    <a:bodyPr/>
                    <a:lstStyle/>
                    <a:p>
                      <a:pPr algn="ctr">
                        <a:lnSpc>
                          <a:spcPct val="150000"/>
                        </a:lnSpc>
                        <a:spcAft>
                          <a:spcPts val="0"/>
                        </a:spcAft>
                        <a:tabLst>
                          <a:tab pos="3790950" algn="l"/>
                        </a:tabLst>
                      </a:pPr>
                      <a:r>
                        <a:rPr lang="es-ES" sz="1200">
                          <a:effectLst/>
                        </a:rPr>
                        <a:t>MIEMBRO PROPIETARIO</a:t>
                      </a:r>
                      <a:endParaRPr lang="es-MX" sz="2000">
                        <a:effectLst/>
                        <a:latin typeface="Times New Roman"/>
                        <a:ea typeface="Times New Roman"/>
                      </a:endParaRPr>
                    </a:p>
                  </a:txBody>
                  <a:tcPr marL="68580" marR="68580" marT="0" marB="0" anchor="ctr"/>
                </a:tc>
                <a:tc hMerge="1">
                  <a:txBody>
                    <a:bodyPr/>
                    <a:lstStyle/>
                    <a:p>
                      <a:endParaRPr lang="es-MX"/>
                    </a:p>
                  </a:txBody>
                  <a:tcPr/>
                </a:tc>
                <a:tc>
                  <a:txBody>
                    <a:bodyPr/>
                    <a:lstStyle/>
                    <a:p>
                      <a:pPr algn="ctr">
                        <a:lnSpc>
                          <a:spcPct val="150000"/>
                        </a:lnSpc>
                        <a:spcAft>
                          <a:spcPts val="0"/>
                        </a:spcAft>
                        <a:tabLst>
                          <a:tab pos="3790950" algn="l"/>
                        </a:tabLst>
                      </a:pPr>
                      <a:r>
                        <a:rPr lang="es-ES" sz="1200">
                          <a:effectLst/>
                        </a:rPr>
                        <a:t>MIEMBRO SUPLENTE</a:t>
                      </a:r>
                      <a:endParaRPr lang="es-MX" sz="200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280759">
                <a:tc>
                  <a:txBody>
                    <a:bodyPr/>
                    <a:lstStyle/>
                    <a:p>
                      <a:pPr algn="ctr">
                        <a:lnSpc>
                          <a:spcPct val="150000"/>
                        </a:lnSpc>
                        <a:spcAft>
                          <a:spcPts val="0"/>
                        </a:spcAft>
                      </a:pPr>
                      <a:r>
                        <a:rPr lang="es-MX" sz="1200">
                          <a:effectLst/>
                        </a:rPr>
                        <a:t>Presidente</a:t>
                      </a:r>
                      <a:endParaRPr lang="es-MX" sz="1600">
                        <a:effectLst/>
                        <a:latin typeface="Calibri"/>
                        <a:ea typeface="Calibri"/>
                        <a:cs typeface="Times New Roman"/>
                      </a:endParaRPr>
                    </a:p>
                  </a:txBody>
                  <a:tcPr marL="68580" marR="68580" marT="0" marB="0" anchor="ctr"/>
                </a:tc>
                <a:tc>
                  <a:txBody>
                    <a:bodyPr/>
                    <a:lstStyle/>
                    <a:p>
                      <a:pPr algn="just">
                        <a:lnSpc>
                          <a:spcPct val="150000"/>
                        </a:lnSpc>
                        <a:spcAft>
                          <a:spcPts val="0"/>
                        </a:spcAft>
                      </a:pPr>
                      <a:r>
                        <a:rPr lang="es-MX" sz="1200">
                          <a:effectLst/>
                        </a:rPr>
                        <a:t>C.P. Claudia Díaz Aguilar</a:t>
                      </a:r>
                      <a:endParaRPr lang="es-MX" sz="1600">
                        <a:effectLst/>
                        <a:latin typeface="Calibri"/>
                        <a:ea typeface="Calibri"/>
                        <a:cs typeface="Times New Roman"/>
                      </a:endParaRPr>
                    </a:p>
                  </a:txBody>
                  <a:tcPr marL="68580" marR="68580" marT="0" marB="0" anchor="ctr"/>
                </a:tc>
                <a:tc>
                  <a:txBody>
                    <a:bodyPr/>
                    <a:lstStyle/>
                    <a:p>
                      <a:pPr algn="just">
                        <a:lnSpc>
                          <a:spcPct val="150000"/>
                        </a:lnSpc>
                        <a:spcAft>
                          <a:spcPts val="0"/>
                        </a:spcAft>
                      </a:pPr>
                      <a:r>
                        <a:rPr lang="es-MX" sz="1200">
                          <a:effectLst/>
                        </a:rPr>
                        <a:t>Lic. Ana Laura Rendón Díaz</a:t>
                      </a:r>
                      <a:endParaRPr lang="es-MX" sz="1600">
                        <a:effectLst/>
                        <a:latin typeface="Calibri"/>
                        <a:ea typeface="Calibri"/>
                        <a:cs typeface="Times New Roman"/>
                      </a:endParaRPr>
                    </a:p>
                  </a:txBody>
                  <a:tcPr marL="68580" marR="68580" marT="0" marB="0" anchor="ctr"/>
                </a:tc>
                <a:extLst>
                  <a:ext uri="{0D108BD9-81ED-4DB2-BD59-A6C34878D82A}">
                    <a16:rowId xmlns:a16="http://schemas.microsoft.com/office/drawing/2014/main" val="10001"/>
                  </a:ext>
                </a:extLst>
              </a:tr>
              <a:tr h="594165">
                <a:tc>
                  <a:txBody>
                    <a:bodyPr/>
                    <a:lstStyle/>
                    <a:p>
                      <a:pPr algn="ctr">
                        <a:lnSpc>
                          <a:spcPct val="150000"/>
                        </a:lnSpc>
                        <a:spcAft>
                          <a:spcPts val="0"/>
                        </a:spcAft>
                      </a:pPr>
                      <a:r>
                        <a:rPr lang="es-MX" sz="1200">
                          <a:effectLst/>
                        </a:rPr>
                        <a:t>Secretaria Ejecutiva</a:t>
                      </a:r>
                      <a:endParaRPr lang="es-MX" sz="1600">
                        <a:effectLst/>
                        <a:latin typeface="Calibri"/>
                        <a:ea typeface="Calibri"/>
                        <a:cs typeface="Times New Roman"/>
                      </a:endParaRPr>
                    </a:p>
                  </a:txBody>
                  <a:tcPr marL="68580" marR="68580" marT="0" marB="0" anchor="ctr"/>
                </a:tc>
                <a:tc>
                  <a:txBody>
                    <a:bodyPr/>
                    <a:lstStyle/>
                    <a:p>
                      <a:pPr algn="just">
                        <a:lnSpc>
                          <a:spcPct val="150000"/>
                        </a:lnSpc>
                        <a:spcAft>
                          <a:spcPts val="0"/>
                        </a:spcAft>
                      </a:pPr>
                      <a:r>
                        <a:rPr lang="es-MX" sz="1200">
                          <a:effectLst/>
                        </a:rPr>
                        <a:t>Lic. Gloria Leticia Ramírez Hernández</a:t>
                      </a:r>
                      <a:endParaRPr lang="es-MX" sz="1600">
                        <a:effectLst/>
                        <a:latin typeface="Calibri"/>
                        <a:ea typeface="Calibri"/>
                        <a:cs typeface="Times New Roman"/>
                      </a:endParaRPr>
                    </a:p>
                  </a:txBody>
                  <a:tcPr marL="68580" marR="68580" marT="0" marB="0" anchor="ctr"/>
                </a:tc>
                <a:tc>
                  <a:txBody>
                    <a:bodyPr/>
                    <a:lstStyle/>
                    <a:p>
                      <a:pPr algn="just">
                        <a:lnSpc>
                          <a:spcPct val="150000"/>
                        </a:lnSpc>
                        <a:spcAft>
                          <a:spcPts val="0"/>
                        </a:spcAft>
                      </a:pPr>
                      <a:r>
                        <a:rPr lang="es-MX" sz="1200">
                          <a:effectLst/>
                        </a:rPr>
                        <a:t>----------------</a:t>
                      </a:r>
                      <a:endParaRPr lang="es-MX" sz="1600">
                        <a:effectLst/>
                        <a:latin typeface="Calibri"/>
                        <a:ea typeface="Calibri"/>
                        <a:cs typeface="Times New Roman"/>
                      </a:endParaRPr>
                    </a:p>
                  </a:txBody>
                  <a:tcPr marL="68580" marR="68580" marT="0" marB="0" anchor="ctr"/>
                </a:tc>
                <a:extLst>
                  <a:ext uri="{0D108BD9-81ED-4DB2-BD59-A6C34878D82A}">
                    <a16:rowId xmlns:a16="http://schemas.microsoft.com/office/drawing/2014/main" val="10002"/>
                  </a:ext>
                </a:extLst>
              </a:tr>
              <a:tr h="280759">
                <a:tc>
                  <a:txBody>
                    <a:bodyPr/>
                    <a:lstStyle/>
                    <a:p>
                      <a:pPr algn="ctr">
                        <a:lnSpc>
                          <a:spcPct val="150000"/>
                        </a:lnSpc>
                        <a:spcAft>
                          <a:spcPts val="0"/>
                        </a:spcAft>
                      </a:pPr>
                      <a:r>
                        <a:rPr lang="es-MX" sz="1200">
                          <a:effectLst/>
                        </a:rPr>
                        <a:t>Vocal</a:t>
                      </a:r>
                      <a:endParaRPr lang="es-MX" sz="1600">
                        <a:effectLst/>
                        <a:latin typeface="Calibri"/>
                        <a:ea typeface="Calibri"/>
                        <a:cs typeface="Times New Roman"/>
                      </a:endParaRPr>
                    </a:p>
                  </a:txBody>
                  <a:tcPr marL="68580" marR="68580" marT="0" marB="0" anchor="ctr"/>
                </a:tc>
                <a:tc>
                  <a:txBody>
                    <a:bodyPr/>
                    <a:lstStyle/>
                    <a:p>
                      <a:pPr algn="just">
                        <a:lnSpc>
                          <a:spcPct val="150000"/>
                        </a:lnSpc>
                        <a:spcAft>
                          <a:spcPts val="0"/>
                        </a:spcAft>
                      </a:pPr>
                      <a:r>
                        <a:rPr lang="es-MX" sz="1200">
                          <a:effectLst/>
                        </a:rPr>
                        <a:t>Dr. Ramón Hernández Castillo</a:t>
                      </a:r>
                      <a:endParaRPr lang="es-MX" sz="1600">
                        <a:effectLst/>
                        <a:latin typeface="Calibri"/>
                        <a:ea typeface="Calibri"/>
                        <a:cs typeface="Times New Roman"/>
                      </a:endParaRPr>
                    </a:p>
                  </a:txBody>
                  <a:tcPr marL="68580" marR="68580" marT="0" marB="0" anchor="ctr"/>
                </a:tc>
                <a:tc>
                  <a:txBody>
                    <a:bodyPr/>
                    <a:lstStyle/>
                    <a:p>
                      <a:pPr algn="just">
                        <a:lnSpc>
                          <a:spcPct val="150000"/>
                        </a:lnSpc>
                        <a:spcAft>
                          <a:spcPts val="0"/>
                        </a:spcAft>
                      </a:pPr>
                      <a:r>
                        <a:rPr lang="es-MX" sz="1200">
                          <a:effectLst/>
                        </a:rPr>
                        <a:t>C.P. José Martín Tello Guerrero</a:t>
                      </a:r>
                      <a:endParaRPr lang="es-MX" sz="1600">
                        <a:effectLst/>
                        <a:latin typeface="Calibri"/>
                        <a:ea typeface="Calibri"/>
                        <a:cs typeface="Times New Roman"/>
                      </a:endParaRPr>
                    </a:p>
                  </a:txBody>
                  <a:tcPr marL="68580" marR="68580" marT="0" marB="0" anchor="ctr"/>
                </a:tc>
                <a:extLst>
                  <a:ext uri="{0D108BD9-81ED-4DB2-BD59-A6C34878D82A}">
                    <a16:rowId xmlns:a16="http://schemas.microsoft.com/office/drawing/2014/main" val="10003"/>
                  </a:ext>
                </a:extLst>
              </a:tr>
              <a:tr h="594165">
                <a:tc>
                  <a:txBody>
                    <a:bodyPr/>
                    <a:lstStyle/>
                    <a:p>
                      <a:pPr algn="ctr">
                        <a:lnSpc>
                          <a:spcPct val="150000"/>
                        </a:lnSpc>
                        <a:spcAft>
                          <a:spcPts val="0"/>
                        </a:spcAft>
                      </a:pPr>
                      <a:r>
                        <a:rPr lang="es-MX" sz="1200">
                          <a:effectLst/>
                        </a:rPr>
                        <a:t>Vocal</a:t>
                      </a:r>
                      <a:endParaRPr lang="es-MX" sz="1600">
                        <a:effectLst/>
                        <a:latin typeface="Calibri"/>
                        <a:ea typeface="Calibri"/>
                        <a:cs typeface="Times New Roman"/>
                      </a:endParaRPr>
                    </a:p>
                  </a:txBody>
                  <a:tcPr marL="68580" marR="68580" marT="0" marB="0" anchor="ctr"/>
                </a:tc>
                <a:tc>
                  <a:txBody>
                    <a:bodyPr/>
                    <a:lstStyle/>
                    <a:p>
                      <a:pPr algn="just">
                        <a:lnSpc>
                          <a:spcPct val="150000"/>
                        </a:lnSpc>
                        <a:spcAft>
                          <a:spcPts val="0"/>
                        </a:spcAft>
                      </a:pPr>
                      <a:r>
                        <a:rPr lang="es-MX" sz="1200">
                          <a:effectLst/>
                        </a:rPr>
                        <a:t>C. Ma. del Carmen Montes de Oca Saucedo</a:t>
                      </a:r>
                      <a:endParaRPr lang="es-MX" sz="1600">
                        <a:effectLst/>
                        <a:latin typeface="Calibri"/>
                        <a:ea typeface="Calibri"/>
                        <a:cs typeface="Times New Roman"/>
                      </a:endParaRPr>
                    </a:p>
                  </a:txBody>
                  <a:tcPr marL="68580" marR="68580" marT="0" marB="0" anchor="ctr"/>
                </a:tc>
                <a:tc>
                  <a:txBody>
                    <a:bodyPr/>
                    <a:lstStyle/>
                    <a:p>
                      <a:pPr algn="just">
                        <a:lnSpc>
                          <a:spcPct val="150000"/>
                        </a:lnSpc>
                        <a:spcAft>
                          <a:spcPts val="0"/>
                        </a:spcAft>
                      </a:pPr>
                      <a:r>
                        <a:rPr lang="es-MX" sz="1200">
                          <a:effectLst/>
                        </a:rPr>
                        <a:t>Lic. Elizabeth Valencia Saldaña</a:t>
                      </a:r>
                      <a:endParaRPr lang="es-MX" sz="1600">
                        <a:effectLst/>
                        <a:latin typeface="Calibri"/>
                        <a:ea typeface="Calibri"/>
                        <a:cs typeface="Times New Roman"/>
                      </a:endParaRPr>
                    </a:p>
                  </a:txBody>
                  <a:tcPr marL="68580" marR="68580" marT="0" marB="0" anchor="ctr"/>
                </a:tc>
                <a:extLst>
                  <a:ext uri="{0D108BD9-81ED-4DB2-BD59-A6C34878D82A}">
                    <a16:rowId xmlns:a16="http://schemas.microsoft.com/office/drawing/2014/main" val="10004"/>
                  </a:ext>
                </a:extLst>
              </a:tr>
              <a:tr h="280759">
                <a:tc>
                  <a:txBody>
                    <a:bodyPr/>
                    <a:lstStyle/>
                    <a:p>
                      <a:pPr algn="ctr">
                        <a:lnSpc>
                          <a:spcPct val="150000"/>
                        </a:lnSpc>
                        <a:spcAft>
                          <a:spcPts val="0"/>
                        </a:spcAft>
                      </a:pPr>
                      <a:r>
                        <a:rPr lang="es-MX" sz="1200">
                          <a:effectLst/>
                        </a:rPr>
                        <a:t>Vocal</a:t>
                      </a:r>
                      <a:endParaRPr lang="es-MX" sz="1600">
                        <a:effectLst/>
                        <a:latin typeface="Calibri"/>
                        <a:ea typeface="Calibri"/>
                        <a:cs typeface="Times New Roman"/>
                      </a:endParaRPr>
                    </a:p>
                  </a:txBody>
                  <a:tcPr marL="68580" marR="68580" marT="0" marB="0" anchor="ctr"/>
                </a:tc>
                <a:tc>
                  <a:txBody>
                    <a:bodyPr/>
                    <a:lstStyle/>
                    <a:p>
                      <a:pPr algn="just">
                        <a:lnSpc>
                          <a:spcPct val="150000"/>
                        </a:lnSpc>
                        <a:spcAft>
                          <a:spcPts val="0"/>
                        </a:spcAft>
                      </a:pPr>
                      <a:r>
                        <a:rPr lang="es-MX" sz="1200">
                          <a:effectLst/>
                        </a:rPr>
                        <a:t>C. Bertha Ortiz Salazar</a:t>
                      </a:r>
                      <a:endParaRPr lang="es-MX" sz="1600">
                        <a:effectLst/>
                        <a:latin typeface="Calibri"/>
                        <a:ea typeface="Calibri"/>
                        <a:cs typeface="Times New Roman"/>
                      </a:endParaRPr>
                    </a:p>
                  </a:txBody>
                  <a:tcPr marL="68580" marR="68580" marT="0" marB="0" anchor="ctr"/>
                </a:tc>
                <a:tc>
                  <a:txBody>
                    <a:bodyPr/>
                    <a:lstStyle/>
                    <a:p>
                      <a:pPr algn="just">
                        <a:lnSpc>
                          <a:spcPct val="150000"/>
                        </a:lnSpc>
                        <a:spcAft>
                          <a:spcPts val="0"/>
                        </a:spcAft>
                      </a:pPr>
                      <a:r>
                        <a:rPr lang="es-MX" sz="1200" dirty="0">
                          <a:effectLst/>
                        </a:rPr>
                        <a:t>Ing. Alba </a:t>
                      </a:r>
                      <a:r>
                        <a:rPr lang="es-MX" sz="1200" dirty="0" err="1">
                          <a:effectLst/>
                        </a:rPr>
                        <a:t>Yazmín</a:t>
                      </a:r>
                      <a:r>
                        <a:rPr lang="es-MX" sz="1200" dirty="0">
                          <a:effectLst/>
                        </a:rPr>
                        <a:t> González Hernández</a:t>
                      </a:r>
                      <a:endParaRPr lang="es-MX" sz="16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710327461"/>
      </p:ext>
    </p:extLst>
  </p:cSld>
  <p:clrMapOvr>
    <a:masterClrMapping/>
  </p:clrMapOvr>
  <p:transition spd="slow">
    <p:cove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a:extLst>
              <a:ext uri="{FF2B5EF4-FFF2-40B4-BE49-F238E27FC236}">
                <a16:creationId xmlns:a16="http://schemas.microsoft.com/office/drawing/2014/main" id="{CA3E97E1-2CC9-4207-AD3E-D90A8A589542}"/>
              </a:ext>
            </a:extLst>
          </p:cNvPr>
          <p:cNvSpPr txBox="1">
            <a:spLocks/>
          </p:cNvSpPr>
          <p:nvPr/>
        </p:nvSpPr>
        <p:spPr>
          <a:xfrm>
            <a:off x="467544" y="980728"/>
            <a:ext cx="7620000" cy="4037012"/>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marL="457200" indent="-457200" algn="just">
              <a:buClr>
                <a:schemeClr val="accent6">
                  <a:lumMod val="75000"/>
                </a:schemeClr>
              </a:buClr>
            </a:pPr>
            <a:endParaRPr lang="es-MX" altLang="es-MX" sz="1600" b="1" dirty="0">
              <a:solidFill>
                <a:schemeClr val="accent5"/>
              </a:solidFill>
              <a:latin typeface="Soberana Sans" panose="02000000000000000000" pitchFamily="50" charset="0"/>
            </a:endParaRPr>
          </a:p>
          <a:p>
            <a:endParaRPr lang="es-MX" sz="2000" dirty="0"/>
          </a:p>
          <a:p>
            <a:endParaRPr lang="es-MX" sz="2000" dirty="0"/>
          </a:p>
          <a:p>
            <a:endParaRPr lang="es-MX" sz="2000" dirty="0"/>
          </a:p>
          <a:p>
            <a:endParaRPr lang="es-MX" sz="2000" dirty="0"/>
          </a:p>
          <a:p>
            <a:r>
              <a:rPr lang="es-MX" sz="2000" dirty="0"/>
              <a:t>En este periodo, se convocaron a cinco sesiones extraordinarias:</a:t>
            </a:r>
          </a:p>
          <a:p>
            <a:endParaRPr lang="es-MX" sz="2000" dirty="0"/>
          </a:p>
          <a:p>
            <a:endParaRPr lang="es-MX" sz="2000" dirty="0"/>
          </a:p>
          <a:p>
            <a:endParaRPr lang="es-MX" sz="2000" dirty="0"/>
          </a:p>
          <a:p>
            <a:endParaRPr lang="es-MX" sz="2000" dirty="0"/>
          </a:p>
          <a:p>
            <a:endParaRPr lang="es-MX" sz="2000" dirty="0"/>
          </a:p>
          <a:p>
            <a:pPr algn="just"/>
            <a:r>
              <a:rPr lang="es-MX" sz="2000" dirty="0"/>
              <a:t>Como resultado de las sesiones antes mencionadas, se llevaron a cabo acciones de difusión a través de medios impresos y digitales con el objetivo de dar a conocer la integración y funcionamiento del Comité, al personal, comunidad estudiantil y público en general.</a:t>
            </a:r>
          </a:p>
          <a:p>
            <a:endParaRPr lang="es-MX" sz="2000" dirty="0"/>
          </a:p>
          <a:p>
            <a:endParaRPr lang="es-MX" sz="2000" dirty="0"/>
          </a:p>
          <a:p>
            <a:pPr algn="just"/>
            <a:endParaRPr lang="es-MX" sz="2000" dirty="0"/>
          </a:p>
          <a:p>
            <a:pPr algn="just"/>
            <a:endParaRPr lang="es-MX" sz="2000" dirty="0"/>
          </a:p>
          <a:p>
            <a:pPr algn="just"/>
            <a:endParaRPr lang="es-MX" sz="2000" dirty="0"/>
          </a:p>
          <a:p>
            <a:pPr algn="just"/>
            <a:endParaRPr lang="es-MX" sz="2000" dirty="0"/>
          </a:p>
          <a:p>
            <a:pPr algn="just"/>
            <a:endParaRPr lang="es-MX" sz="2000" dirty="0"/>
          </a:p>
          <a:p>
            <a:pPr algn="just"/>
            <a:endParaRPr lang="es-MX" sz="2000" dirty="0"/>
          </a:p>
        </p:txBody>
      </p:sp>
      <p:pic>
        <p:nvPicPr>
          <p:cNvPr id="4" name="Imagen 4">
            <a:extLst>
              <a:ext uri="{FF2B5EF4-FFF2-40B4-BE49-F238E27FC236}">
                <a16:creationId xmlns:a16="http://schemas.microsoft.com/office/drawing/2014/main" id="{CACB0ABB-A02F-409E-A609-7AE62F69D6A1}"/>
              </a:ext>
            </a:extLst>
          </p:cNvPr>
          <p:cNvPicPr>
            <a:picLocks noChangeAspect="1"/>
          </p:cNvPicPr>
          <p:nvPr/>
        </p:nvPicPr>
        <p:blipFill>
          <a:blip r:embed="rId2"/>
          <a:stretch>
            <a:fillRect/>
          </a:stretch>
        </p:blipFill>
        <p:spPr>
          <a:xfrm>
            <a:off x="6991685" y="265212"/>
            <a:ext cx="1396740" cy="859532"/>
          </a:xfrm>
          <a:prstGeom prst="rect">
            <a:avLst/>
          </a:prstGeom>
        </p:spPr>
      </p:pic>
      <p:graphicFrame>
        <p:nvGraphicFramePr>
          <p:cNvPr id="2" name="1 Tabla"/>
          <p:cNvGraphicFramePr>
            <a:graphicFrameLocks noGrp="1"/>
          </p:cNvGraphicFramePr>
          <p:nvPr>
            <p:extLst>
              <p:ext uri="{D42A27DB-BD31-4B8C-83A1-F6EECF244321}">
                <p14:modId xmlns:p14="http://schemas.microsoft.com/office/powerpoint/2010/main" val="1492938905"/>
              </p:ext>
            </p:extLst>
          </p:nvPr>
        </p:nvGraphicFramePr>
        <p:xfrm>
          <a:off x="1979712" y="1412776"/>
          <a:ext cx="4365391" cy="1224134"/>
        </p:xfrm>
        <a:graphic>
          <a:graphicData uri="http://schemas.openxmlformats.org/drawingml/2006/table">
            <a:tbl>
              <a:tblPr firstRow="1" firstCol="1" bandRow="1">
                <a:tableStyleId>{5C22544A-7EE6-4342-B048-85BDC9FD1C3A}</a:tableStyleId>
              </a:tblPr>
              <a:tblGrid>
                <a:gridCol w="1512168">
                  <a:extLst>
                    <a:ext uri="{9D8B030D-6E8A-4147-A177-3AD203B41FA5}">
                      <a16:colId xmlns:a16="http://schemas.microsoft.com/office/drawing/2014/main" val="20000"/>
                    </a:ext>
                  </a:extLst>
                </a:gridCol>
                <a:gridCol w="2853223">
                  <a:extLst>
                    <a:ext uri="{9D8B030D-6E8A-4147-A177-3AD203B41FA5}">
                      <a16:colId xmlns:a16="http://schemas.microsoft.com/office/drawing/2014/main" val="20001"/>
                    </a:ext>
                  </a:extLst>
                </a:gridCol>
              </a:tblGrid>
              <a:tr h="209734">
                <a:tc>
                  <a:txBody>
                    <a:bodyPr/>
                    <a:lstStyle/>
                    <a:p>
                      <a:pPr marL="457200" indent="-274320" algn="ctr">
                        <a:lnSpc>
                          <a:spcPts val="1080"/>
                        </a:lnSpc>
                        <a:spcAft>
                          <a:spcPts val="0"/>
                        </a:spcAft>
                        <a:tabLst>
                          <a:tab pos="457200" algn="l"/>
                        </a:tabLst>
                      </a:pPr>
                      <a:r>
                        <a:rPr lang="es-MX" sz="1200" dirty="0">
                          <a:effectLst/>
                        </a:rPr>
                        <a:t>NO. DE SESIÓN</a:t>
                      </a:r>
                      <a:endParaRPr lang="es-MX" sz="1200" dirty="0">
                        <a:effectLst/>
                        <a:latin typeface="Arial"/>
                        <a:ea typeface="Times New Roman"/>
                      </a:endParaRPr>
                    </a:p>
                  </a:txBody>
                  <a:tcPr marL="68580" marR="68580" marT="0" marB="0" anchor="ctr"/>
                </a:tc>
                <a:tc>
                  <a:txBody>
                    <a:bodyPr/>
                    <a:lstStyle/>
                    <a:p>
                      <a:pPr marL="457200" indent="-274320" algn="ctr">
                        <a:lnSpc>
                          <a:spcPts val="1080"/>
                        </a:lnSpc>
                        <a:spcAft>
                          <a:spcPts val="0"/>
                        </a:spcAft>
                        <a:tabLst>
                          <a:tab pos="457200" algn="l"/>
                        </a:tabLst>
                      </a:pPr>
                      <a:r>
                        <a:rPr lang="es-MX" sz="1200" dirty="0">
                          <a:effectLst/>
                        </a:rPr>
                        <a:t>FECHA</a:t>
                      </a:r>
                      <a:endParaRPr lang="es-MX" sz="1200" dirty="0">
                        <a:effectLst/>
                        <a:latin typeface="Arial"/>
                        <a:ea typeface="Times New Roman"/>
                      </a:endParaRPr>
                    </a:p>
                  </a:txBody>
                  <a:tcPr marL="68580" marR="68580" marT="0" marB="0" anchor="ctr"/>
                </a:tc>
                <a:extLst>
                  <a:ext uri="{0D108BD9-81ED-4DB2-BD59-A6C34878D82A}">
                    <a16:rowId xmlns:a16="http://schemas.microsoft.com/office/drawing/2014/main" val="10000"/>
                  </a:ext>
                </a:extLst>
              </a:tr>
              <a:tr h="209734">
                <a:tc>
                  <a:txBody>
                    <a:bodyPr/>
                    <a:lstStyle/>
                    <a:p>
                      <a:pPr marL="457200" indent="-274320" algn="ctr">
                        <a:lnSpc>
                          <a:spcPts val="1080"/>
                        </a:lnSpc>
                        <a:spcAft>
                          <a:spcPts val="0"/>
                        </a:spcAft>
                        <a:tabLst>
                          <a:tab pos="457200" algn="l"/>
                        </a:tabLst>
                      </a:pPr>
                      <a:r>
                        <a:rPr lang="es-MX" sz="1200">
                          <a:effectLst/>
                        </a:rPr>
                        <a:t>1ª.</a:t>
                      </a:r>
                      <a:endParaRPr lang="es-MX" sz="1200">
                        <a:effectLst/>
                        <a:latin typeface="Arial"/>
                        <a:ea typeface="Times New Roman"/>
                      </a:endParaRPr>
                    </a:p>
                  </a:txBody>
                  <a:tcPr marL="68580" marR="68580" marT="0" marB="0" anchor="ctr"/>
                </a:tc>
                <a:tc>
                  <a:txBody>
                    <a:bodyPr/>
                    <a:lstStyle/>
                    <a:p>
                      <a:pPr marL="457200" indent="-274320" algn="ctr">
                        <a:lnSpc>
                          <a:spcPts val="1080"/>
                        </a:lnSpc>
                        <a:spcAft>
                          <a:spcPts val="0"/>
                        </a:spcAft>
                        <a:tabLst>
                          <a:tab pos="457200" algn="l"/>
                        </a:tabLst>
                      </a:pPr>
                      <a:r>
                        <a:rPr lang="es-MX" sz="1200">
                          <a:effectLst/>
                        </a:rPr>
                        <a:t>29 de octubre 2018</a:t>
                      </a:r>
                      <a:endParaRPr lang="es-MX" sz="1200">
                        <a:effectLst/>
                        <a:latin typeface="Arial"/>
                        <a:ea typeface="Times New Roman"/>
                      </a:endParaRPr>
                    </a:p>
                  </a:txBody>
                  <a:tcPr marL="68580" marR="68580" marT="0" marB="0" anchor="ctr"/>
                </a:tc>
                <a:extLst>
                  <a:ext uri="{0D108BD9-81ED-4DB2-BD59-A6C34878D82A}">
                    <a16:rowId xmlns:a16="http://schemas.microsoft.com/office/drawing/2014/main" val="10001"/>
                  </a:ext>
                </a:extLst>
              </a:tr>
              <a:tr h="268222">
                <a:tc>
                  <a:txBody>
                    <a:bodyPr/>
                    <a:lstStyle/>
                    <a:p>
                      <a:pPr marL="457200" indent="-274320" algn="ctr">
                        <a:lnSpc>
                          <a:spcPts val="1080"/>
                        </a:lnSpc>
                        <a:spcAft>
                          <a:spcPts val="0"/>
                        </a:spcAft>
                        <a:tabLst>
                          <a:tab pos="457200" algn="l"/>
                        </a:tabLst>
                      </a:pPr>
                      <a:r>
                        <a:rPr lang="es-MX" sz="1200">
                          <a:effectLst/>
                        </a:rPr>
                        <a:t>2ª. </a:t>
                      </a:r>
                      <a:endParaRPr lang="es-MX" sz="1200">
                        <a:effectLst/>
                        <a:latin typeface="Arial"/>
                        <a:ea typeface="Times New Roman"/>
                      </a:endParaRPr>
                    </a:p>
                  </a:txBody>
                  <a:tcPr marL="68580" marR="68580" marT="0" marB="0" anchor="ctr"/>
                </a:tc>
                <a:tc>
                  <a:txBody>
                    <a:bodyPr/>
                    <a:lstStyle/>
                    <a:p>
                      <a:pPr algn="ctr">
                        <a:spcAft>
                          <a:spcPts val="0"/>
                        </a:spcAft>
                      </a:pPr>
                      <a:r>
                        <a:rPr lang="es-ES" sz="1200" dirty="0">
                          <a:effectLst/>
                        </a:rPr>
                        <a:t>20 de noviembre 2018</a:t>
                      </a:r>
                      <a:endParaRPr lang="es-MX" sz="12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268222">
                <a:tc>
                  <a:txBody>
                    <a:bodyPr/>
                    <a:lstStyle/>
                    <a:p>
                      <a:pPr marL="457200" indent="-274320" algn="ctr">
                        <a:lnSpc>
                          <a:spcPts val="1080"/>
                        </a:lnSpc>
                        <a:spcAft>
                          <a:spcPts val="0"/>
                        </a:spcAft>
                        <a:tabLst>
                          <a:tab pos="457200" algn="l"/>
                        </a:tabLst>
                      </a:pPr>
                      <a:r>
                        <a:rPr lang="es-MX" sz="1200">
                          <a:effectLst/>
                        </a:rPr>
                        <a:t>3ª. </a:t>
                      </a:r>
                      <a:endParaRPr lang="es-MX" sz="1200">
                        <a:effectLst/>
                        <a:latin typeface="Arial"/>
                        <a:ea typeface="Times New Roman"/>
                      </a:endParaRPr>
                    </a:p>
                  </a:txBody>
                  <a:tcPr marL="68580" marR="68580" marT="0" marB="0" anchor="ctr"/>
                </a:tc>
                <a:tc>
                  <a:txBody>
                    <a:bodyPr/>
                    <a:lstStyle/>
                    <a:p>
                      <a:pPr algn="ctr">
                        <a:spcAft>
                          <a:spcPts val="0"/>
                        </a:spcAft>
                      </a:pPr>
                      <a:r>
                        <a:rPr lang="es-ES" sz="1200" dirty="0">
                          <a:effectLst/>
                        </a:rPr>
                        <a:t>26 de noviembre 2018</a:t>
                      </a:r>
                      <a:endParaRPr lang="es-MX" sz="12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r h="268222">
                <a:tc>
                  <a:txBody>
                    <a:bodyPr/>
                    <a:lstStyle/>
                    <a:p>
                      <a:pPr marL="457200" indent="-274320" algn="ctr">
                        <a:lnSpc>
                          <a:spcPts val="1080"/>
                        </a:lnSpc>
                        <a:spcAft>
                          <a:spcPts val="0"/>
                        </a:spcAft>
                        <a:tabLst>
                          <a:tab pos="457200" algn="l"/>
                        </a:tabLst>
                      </a:pPr>
                      <a:r>
                        <a:rPr lang="es-MX" sz="1200" dirty="0">
                          <a:effectLst/>
                        </a:rPr>
                        <a:t>4ª. </a:t>
                      </a:r>
                      <a:endParaRPr lang="es-MX" sz="1200" dirty="0">
                        <a:effectLst/>
                        <a:latin typeface="Arial"/>
                        <a:ea typeface="Times New Roman"/>
                      </a:endParaRPr>
                    </a:p>
                  </a:txBody>
                  <a:tcPr marL="68580" marR="68580" marT="0" marB="0" anchor="ctr"/>
                </a:tc>
                <a:tc>
                  <a:txBody>
                    <a:bodyPr/>
                    <a:lstStyle/>
                    <a:p>
                      <a:pPr algn="ctr">
                        <a:spcAft>
                          <a:spcPts val="0"/>
                        </a:spcAft>
                      </a:pPr>
                      <a:r>
                        <a:rPr lang="es-ES" sz="1200" dirty="0">
                          <a:effectLst/>
                        </a:rPr>
                        <a:t>28 de noviembre 2018</a:t>
                      </a:r>
                      <a:endParaRPr lang="es-MX" sz="12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4"/>
                  </a:ext>
                </a:extLst>
              </a:tr>
            </a:tbl>
          </a:graphicData>
        </a:graphic>
      </p:graphicFrame>
      <p:pic>
        <p:nvPicPr>
          <p:cNvPr id="3" name="Imagen 2">
            <a:extLst>
              <a:ext uri="{FF2B5EF4-FFF2-40B4-BE49-F238E27FC236}">
                <a16:creationId xmlns:a16="http://schemas.microsoft.com/office/drawing/2014/main" id="{941B6EA6-343B-4BBD-B6EE-7F277CED3794}"/>
              </a:ext>
            </a:extLst>
          </p:cNvPr>
          <p:cNvPicPr>
            <a:picLocks noChangeAspect="1"/>
          </p:cNvPicPr>
          <p:nvPr/>
        </p:nvPicPr>
        <p:blipFill>
          <a:blip r:embed="rId3"/>
          <a:stretch>
            <a:fillRect/>
          </a:stretch>
        </p:blipFill>
        <p:spPr>
          <a:xfrm>
            <a:off x="5436096" y="3738342"/>
            <a:ext cx="2270623" cy="3147042"/>
          </a:xfrm>
          <a:prstGeom prst="rect">
            <a:avLst/>
          </a:prstGeom>
        </p:spPr>
      </p:pic>
      <p:pic>
        <p:nvPicPr>
          <p:cNvPr id="7" name="Imagen 6">
            <a:extLst>
              <a:ext uri="{FF2B5EF4-FFF2-40B4-BE49-F238E27FC236}">
                <a16:creationId xmlns:a16="http://schemas.microsoft.com/office/drawing/2014/main" id="{EE517886-795D-4072-B9EB-A354395FD3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9106" y="4221091"/>
            <a:ext cx="3803909" cy="2139699"/>
          </a:xfrm>
          <a:prstGeom prst="rect">
            <a:avLst/>
          </a:prstGeom>
        </p:spPr>
      </p:pic>
    </p:spTree>
    <p:extLst>
      <p:ext uri="{BB962C8B-B14F-4D97-AF65-F5344CB8AC3E}">
        <p14:creationId xmlns:p14="http://schemas.microsoft.com/office/powerpoint/2010/main" val="1238621907"/>
      </p:ext>
    </p:extLst>
  </p:cSld>
  <p:clrMapOvr>
    <a:masterClrMapping/>
  </p:clrMapOvr>
  <p:transition spd="slow">
    <p:cove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a:extLst>
              <a:ext uri="{FF2B5EF4-FFF2-40B4-BE49-F238E27FC236}">
                <a16:creationId xmlns:a16="http://schemas.microsoft.com/office/drawing/2014/main" id="{CA3E97E1-2CC9-4207-AD3E-D90A8A589542}"/>
              </a:ext>
            </a:extLst>
          </p:cNvPr>
          <p:cNvSpPr txBox="1">
            <a:spLocks/>
          </p:cNvSpPr>
          <p:nvPr/>
        </p:nvSpPr>
        <p:spPr>
          <a:xfrm>
            <a:off x="492408" y="1360544"/>
            <a:ext cx="7620000" cy="15644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r"/>
            <a:endParaRPr lang="es-MX" sz="2000" dirty="0"/>
          </a:p>
          <a:p>
            <a:pPr algn="r"/>
            <a:r>
              <a:rPr lang="es-MX" sz="2000" b="1" dirty="0"/>
              <a:t>XIII. RATIFICACIÓN DEL CALENDARIO DE LAS SESIONES ORDINARIAS CORRESPONDIENTES AL EJERCICIO 2019</a:t>
            </a:r>
          </a:p>
          <a:p>
            <a:pPr algn="r"/>
            <a:r>
              <a:rPr lang="es-MX" sz="2000" dirty="0"/>
              <a:t> </a:t>
            </a:r>
          </a:p>
          <a:p>
            <a:pPr algn="just"/>
            <a:r>
              <a:rPr lang="es-MX" sz="2000" dirty="0"/>
              <a:t>El 24 de enero del presente año, la Titular del Órgano Interno de Control de Organismos Descentralizado de la SEGE envió el Calendario de las Sesiones del Comité para el Ejercicio 2019, las cuales programaron de acuerdo al Calendario de Sesiones de la H. Junta Directiva del instituto.</a:t>
            </a:r>
          </a:p>
          <a:p>
            <a:pPr marL="457200" indent="-457200" algn="just">
              <a:buClr>
                <a:schemeClr val="accent6">
                  <a:lumMod val="75000"/>
                </a:schemeClr>
              </a:buClr>
            </a:pPr>
            <a:endParaRPr lang="es-ES" altLang="es-MX" sz="1600" b="1" dirty="0">
              <a:solidFill>
                <a:schemeClr val="accent5"/>
              </a:solidFill>
              <a:latin typeface="Soberana Sans" panose="02000000000000000000" pitchFamily="50" charset="0"/>
            </a:endParaRPr>
          </a:p>
        </p:txBody>
      </p:sp>
      <p:pic>
        <p:nvPicPr>
          <p:cNvPr id="10" name="Imagen 4">
            <a:extLst>
              <a:ext uri="{FF2B5EF4-FFF2-40B4-BE49-F238E27FC236}">
                <a16:creationId xmlns:a16="http://schemas.microsoft.com/office/drawing/2014/main" id="{6AFD4C7E-44F7-4796-B66C-F289A2920A1B}"/>
              </a:ext>
            </a:extLst>
          </p:cNvPr>
          <p:cNvPicPr>
            <a:picLocks noChangeAspect="1"/>
          </p:cNvPicPr>
          <p:nvPr/>
        </p:nvPicPr>
        <p:blipFill>
          <a:blip r:embed="rId2"/>
          <a:stretch>
            <a:fillRect/>
          </a:stretch>
        </p:blipFill>
        <p:spPr>
          <a:xfrm>
            <a:off x="7020272" y="140972"/>
            <a:ext cx="1396740" cy="859532"/>
          </a:xfrm>
          <a:prstGeom prst="rect">
            <a:avLst/>
          </a:prstGeom>
        </p:spPr>
      </p:pic>
      <p:graphicFrame>
        <p:nvGraphicFramePr>
          <p:cNvPr id="4" name="Tabla 3">
            <a:extLst>
              <a:ext uri="{FF2B5EF4-FFF2-40B4-BE49-F238E27FC236}">
                <a16:creationId xmlns:a16="http://schemas.microsoft.com/office/drawing/2014/main" id="{7902A113-82ED-4876-9007-53368A606AA8}"/>
              </a:ext>
            </a:extLst>
          </p:cNvPr>
          <p:cNvGraphicFramePr>
            <a:graphicFrameLocks noGrp="1"/>
          </p:cNvGraphicFramePr>
          <p:nvPr>
            <p:extLst>
              <p:ext uri="{D42A27DB-BD31-4B8C-83A1-F6EECF244321}">
                <p14:modId xmlns:p14="http://schemas.microsoft.com/office/powerpoint/2010/main" val="3837393357"/>
              </p:ext>
            </p:extLst>
          </p:nvPr>
        </p:nvGraphicFramePr>
        <p:xfrm>
          <a:off x="492408" y="3630148"/>
          <a:ext cx="7619993" cy="1527044"/>
        </p:xfrm>
        <a:graphic>
          <a:graphicData uri="http://schemas.openxmlformats.org/drawingml/2006/table">
            <a:tbl>
              <a:tblPr>
                <a:tableStyleId>{5C22544A-7EE6-4342-B048-85BDC9FD1C3A}</a:tableStyleId>
              </a:tblPr>
              <a:tblGrid>
                <a:gridCol w="616172">
                  <a:extLst>
                    <a:ext uri="{9D8B030D-6E8A-4147-A177-3AD203B41FA5}">
                      <a16:colId xmlns:a16="http://schemas.microsoft.com/office/drawing/2014/main" val="3546268521"/>
                    </a:ext>
                  </a:extLst>
                </a:gridCol>
                <a:gridCol w="595633">
                  <a:extLst>
                    <a:ext uri="{9D8B030D-6E8A-4147-A177-3AD203B41FA5}">
                      <a16:colId xmlns:a16="http://schemas.microsoft.com/office/drawing/2014/main" val="3044153563"/>
                    </a:ext>
                  </a:extLst>
                </a:gridCol>
                <a:gridCol w="616172">
                  <a:extLst>
                    <a:ext uri="{9D8B030D-6E8A-4147-A177-3AD203B41FA5}">
                      <a16:colId xmlns:a16="http://schemas.microsoft.com/office/drawing/2014/main" val="3920567864"/>
                    </a:ext>
                  </a:extLst>
                </a:gridCol>
                <a:gridCol w="328625">
                  <a:extLst>
                    <a:ext uri="{9D8B030D-6E8A-4147-A177-3AD203B41FA5}">
                      <a16:colId xmlns:a16="http://schemas.microsoft.com/office/drawing/2014/main" val="1526995080"/>
                    </a:ext>
                  </a:extLst>
                </a:gridCol>
                <a:gridCol w="328625">
                  <a:extLst>
                    <a:ext uri="{9D8B030D-6E8A-4147-A177-3AD203B41FA5}">
                      <a16:colId xmlns:a16="http://schemas.microsoft.com/office/drawing/2014/main" val="2934315120"/>
                    </a:ext>
                  </a:extLst>
                </a:gridCol>
                <a:gridCol w="328625">
                  <a:extLst>
                    <a:ext uri="{9D8B030D-6E8A-4147-A177-3AD203B41FA5}">
                      <a16:colId xmlns:a16="http://schemas.microsoft.com/office/drawing/2014/main" val="4270989366"/>
                    </a:ext>
                  </a:extLst>
                </a:gridCol>
                <a:gridCol w="616172">
                  <a:extLst>
                    <a:ext uri="{9D8B030D-6E8A-4147-A177-3AD203B41FA5}">
                      <a16:colId xmlns:a16="http://schemas.microsoft.com/office/drawing/2014/main" val="3829015010"/>
                    </a:ext>
                  </a:extLst>
                </a:gridCol>
                <a:gridCol w="328625">
                  <a:extLst>
                    <a:ext uri="{9D8B030D-6E8A-4147-A177-3AD203B41FA5}">
                      <a16:colId xmlns:a16="http://schemas.microsoft.com/office/drawing/2014/main" val="2311809667"/>
                    </a:ext>
                  </a:extLst>
                </a:gridCol>
                <a:gridCol w="328625">
                  <a:extLst>
                    <a:ext uri="{9D8B030D-6E8A-4147-A177-3AD203B41FA5}">
                      <a16:colId xmlns:a16="http://schemas.microsoft.com/office/drawing/2014/main" val="608507751"/>
                    </a:ext>
                  </a:extLst>
                </a:gridCol>
                <a:gridCol w="328625">
                  <a:extLst>
                    <a:ext uri="{9D8B030D-6E8A-4147-A177-3AD203B41FA5}">
                      <a16:colId xmlns:a16="http://schemas.microsoft.com/office/drawing/2014/main" val="2458927275"/>
                    </a:ext>
                  </a:extLst>
                </a:gridCol>
                <a:gridCol w="616172">
                  <a:extLst>
                    <a:ext uri="{9D8B030D-6E8A-4147-A177-3AD203B41FA5}">
                      <a16:colId xmlns:a16="http://schemas.microsoft.com/office/drawing/2014/main" val="1222400716"/>
                    </a:ext>
                  </a:extLst>
                </a:gridCol>
                <a:gridCol w="328625">
                  <a:extLst>
                    <a:ext uri="{9D8B030D-6E8A-4147-A177-3AD203B41FA5}">
                      <a16:colId xmlns:a16="http://schemas.microsoft.com/office/drawing/2014/main" val="3519566272"/>
                    </a:ext>
                  </a:extLst>
                </a:gridCol>
                <a:gridCol w="328625">
                  <a:extLst>
                    <a:ext uri="{9D8B030D-6E8A-4147-A177-3AD203B41FA5}">
                      <a16:colId xmlns:a16="http://schemas.microsoft.com/office/drawing/2014/main" val="3435865368"/>
                    </a:ext>
                  </a:extLst>
                </a:gridCol>
                <a:gridCol w="328625">
                  <a:extLst>
                    <a:ext uri="{9D8B030D-6E8A-4147-A177-3AD203B41FA5}">
                      <a16:colId xmlns:a16="http://schemas.microsoft.com/office/drawing/2014/main" val="482833235"/>
                    </a:ext>
                  </a:extLst>
                </a:gridCol>
                <a:gridCol w="616172">
                  <a:extLst>
                    <a:ext uri="{9D8B030D-6E8A-4147-A177-3AD203B41FA5}">
                      <a16:colId xmlns:a16="http://schemas.microsoft.com/office/drawing/2014/main" val="1495871752"/>
                    </a:ext>
                  </a:extLst>
                </a:gridCol>
                <a:gridCol w="328625">
                  <a:extLst>
                    <a:ext uri="{9D8B030D-6E8A-4147-A177-3AD203B41FA5}">
                      <a16:colId xmlns:a16="http://schemas.microsoft.com/office/drawing/2014/main" val="1375510376"/>
                    </a:ext>
                  </a:extLst>
                </a:gridCol>
                <a:gridCol w="328625">
                  <a:extLst>
                    <a:ext uri="{9D8B030D-6E8A-4147-A177-3AD203B41FA5}">
                      <a16:colId xmlns:a16="http://schemas.microsoft.com/office/drawing/2014/main" val="1924230283"/>
                    </a:ext>
                  </a:extLst>
                </a:gridCol>
                <a:gridCol w="328625">
                  <a:extLst>
                    <a:ext uri="{9D8B030D-6E8A-4147-A177-3AD203B41FA5}">
                      <a16:colId xmlns:a16="http://schemas.microsoft.com/office/drawing/2014/main" val="3285590879"/>
                    </a:ext>
                  </a:extLst>
                </a:gridCol>
              </a:tblGrid>
              <a:tr h="119515">
                <a:tc>
                  <a:txBody>
                    <a:bodyPr/>
                    <a:lstStyle/>
                    <a:p>
                      <a:pPr algn="ctr" fontAlgn="b"/>
                      <a:endParaRPr lang="es-MX" sz="800" b="0" i="0" u="none" strike="noStrike">
                        <a:solidFill>
                          <a:srgbClr val="000000"/>
                        </a:solidFill>
                        <a:effectLst/>
                        <a:latin typeface="Montserrat Medium" panose="00000600000000000000" pitchFamily="2" charset="0"/>
                      </a:endParaRPr>
                    </a:p>
                  </a:txBody>
                  <a:tcPr marL="3622" marR="3622" marT="3622" marB="0" anchor="b"/>
                </a:tc>
                <a:tc>
                  <a:txBody>
                    <a:bodyPr/>
                    <a:lstStyle/>
                    <a:p>
                      <a:pPr algn="ctr" fontAlgn="b"/>
                      <a:endParaRPr lang="es-MX" sz="800" b="0" i="0" u="none" strike="noStrike">
                        <a:solidFill>
                          <a:srgbClr val="000000"/>
                        </a:solidFill>
                        <a:effectLst/>
                        <a:latin typeface="Montserrat Medium" panose="00000600000000000000" pitchFamily="2" charset="0"/>
                      </a:endParaRPr>
                    </a:p>
                  </a:txBody>
                  <a:tcPr marL="3622" marR="3622" marT="3622" marB="0" anchor="b"/>
                </a:tc>
                <a:tc>
                  <a:txBody>
                    <a:bodyPr/>
                    <a:lstStyle/>
                    <a:p>
                      <a:pPr algn="ctr" fontAlgn="b"/>
                      <a:endParaRPr lang="es-MX" sz="800" b="0" i="0" u="none" strike="noStrike">
                        <a:solidFill>
                          <a:srgbClr val="000000"/>
                        </a:solidFill>
                        <a:effectLst/>
                        <a:latin typeface="Montserrat Medium" panose="00000600000000000000" pitchFamily="2" charset="0"/>
                      </a:endParaRPr>
                    </a:p>
                  </a:txBody>
                  <a:tcPr marL="3622" marR="3622" marT="3622" marB="0" anchor="b"/>
                </a:tc>
                <a:tc>
                  <a:txBody>
                    <a:bodyPr/>
                    <a:lstStyle/>
                    <a:p>
                      <a:pPr algn="ctr" fontAlgn="b"/>
                      <a:endParaRPr lang="es-MX" sz="800" b="0" i="0" u="none" strike="noStrike">
                        <a:solidFill>
                          <a:srgbClr val="000000"/>
                        </a:solidFill>
                        <a:effectLst/>
                        <a:latin typeface="Montserrat Medium" panose="00000600000000000000" pitchFamily="2" charset="0"/>
                      </a:endParaRPr>
                    </a:p>
                  </a:txBody>
                  <a:tcPr marL="3622" marR="3622" marT="3622" marB="0" anchor="b"/>
                </a:tc>
                <a:tc>
                  <a:txBody>
                    <a:bodyPr/>
                    <a:lstStyle/>
                    <a:p>
                      <a:pPr algn="ctr" fontAlgn="b"/>
                      <a:endParaRPr lang="es-MX" sz="800" b="0" i="0" u="none" strike="noStrike">
                        <a:solidFill>
                          <a:srgbClr val="000000"/>
                        </a:solidFill>
                        <a:effectLst/>
                        <a:latin typeface="Montserrat Medium" panose="00000600000000000000" pitchFamily="2" charset="0"/>
                      </a:endParaRPr>
                    </a:p>
                  </a:txBody>
                  <a:tcPr marL="3622" marR="3622" marT="3622" marB="0" anchor="b"/>
                </a:tc>
                <a:tc>
                  <a:txBody>
                    <a:bodyPr/>
                    <a:lstStyle/>
                    <a:p>
                      <a:pPr algn="ctr" fontAlgn="b"/>
                      <a:endParaRPr lang="es-MX" sz="800" b="0" i="0" u="none" strike="noStrike">
                        <a:solidFill>
                          <a:srgbClr val="000000"/>
                        </a:solidFill>
                        <a:effectLst/>
                        <a:latin typeface="Montserrat Medium" panose="00000600000000000000" pitchFamily="2" charset="0"/>
                      </a:endParaRPr>
                    </a:p>
                  </a:txBody>
                  <a:tcPr marL="3622" marR="3622" marT="3622" marB="0" anchor="b"/>
                </a:tc>
                <a:tc>
                  <a:txBody>
                    <a:bodyPr/>
                    <a:lstStyle/>
                    <a:p>
                      <a:pPr algn="ctr" fontAlgn="b"/>
                      <a:endParaRPr lang="es-MX" sz="800" b="0" i="0" u="none" strike="noStrike">
                        <a:solidFill>
                          <a:srgbClr val="000000"/>
                        </a:solidFill>
                        <a:effectLst/>
                        <a:latin typeface="Montserrat Medium" panose="00000600000000000000" pitchFamily="2" charset="0"/>
                      </a:endParaRPr>
                    </a:p>
                  </a:txBody>
                  <a:tcPr marL="3622" marR="3622" marT="3622" marB="0" anchor="b"/>
                </a:tc>
                <a:tc>
                  <a:txBody>
                    <a:bodyPr/>
                    <a:lstStyle/>
                    <a:p>
                      <a:pPr algn="ctr" fontAlgn="b"/>
                      <a:endParaRPr lang="es-MX" sz="800" b="0" i="0" u="none" strike="noStrike">
                        <a:solidFill>
                          <a:srgbClr val="000000"/>
                        </a:solidFill>
                        <a:effectLst/>
                        <a:latin typeface="Montserrat Medium" panose="00000600000000000000" pitchFamily="2" charset="0"/>
                      </a:endParaRPr>
                    </a:p>
                  </a:txBody>
                  <a:tcPr marL="3622" marR="3622" marT="3622" marB="0" anchor="b"/>
                </a:tc>
                <a:tc>
                  <a:txBody>
                    <a:bodyPr/>
                    <a:lstStyle/>
                    <a:p>
                      <a:pPr algn="ctr" fontAlgn="b"/>
                      <a:endParaRPr lang="es-MX" sz="800" b="0" i="0" u="none" strike="noStrike">
                        <a:solidFill>
                          <a:srgbClr val="000000"/>
                        </a:solidFill>
                        <a:effectLst/>
                        <a:latin typeface="Montserrat Medium" panose="00000600000000000000" pitchFamily="2" charset="0"/>
                      </a:endParaRPr>
                    </a:p>
                  </a:txBody>
                  <a:tcPr marL="3622" marR="3622" marT="3622" marB="0" anchor="b"/>
                </a:tc>
                <a:tc>
                  <a:txBody>
                    <a:bodyPr/>
                    <a:lstStyle/>
                    <a:p>
                      <a:pPr algn="ctr" fontAlgn="b"/>
                      <a:endParaRPr lang="es-MX" sz="800" b="0" i="0" u="none" strike="noStrike">
                        <a:solidFill>
                          <a:srgbClr val="000000"/>
                        </a:solidFill>
                        <a:effectLst/>
                        <a:latin typeface="Montserrat Medium" panose="00000600000000000000" pitchFamily="2" charset="0"/>
                      </a:endParaRPr>
                    </a:p>
                  </a:txBody>
                  <a:tcPr marL="3622" marR="3622" marT="3622" marB="0" anchor="b"/>
                </a:tc>
                <a:tc>
                  <a:txBody>
                    <a:bodyPr/>
                    <a:lstStyle/>
                    <a:p>
                      <a:pPr algn="ctr" fontAlgn="b"/>
                      <a:endParaRPr lang="es-MX" sz="800" b="0" i="0" u="none" strike="noStrike">
                        <a:solidFill>
                          <a:srgbClr val="000000"/>
                        </a:solidFill>
                        <a:effectLst/>
                        <a:latin typeface="Montserrat Medium" panose="00000600000000000000" pitchFamily="2" charset="0"/>
                      </a:endParaRPr>
                    </a:p>
                  </a:txBody>
                  <a:tcPr marL="3622" marR="3622" marT="3622" marB="0" anchor="b"/>
                </a:tc>
                <a:tc>
                  <a:txBody>
                    <a:bodyPr/>
                    <a:lstStyle/>
                    <a:p>
                      <a:pPr algn="ctr" fontAlgn="b"/>
                      <a:endParaRPr lang="es-MX" sz="800" b="0" i="0" u="none" strike="noStrike">
                        <a:solidFill>
                          <a:srgbClr val="000000"/>
                        </a:solidFill>
                        <a:effectLst/>
                        <a:latin typeface="Montserrat Medium" panose="00000600000000000000" pitchFamily="2" charset="0"/>
                      </a:endParaRPr>
                    </a:p>
                  </a:txBody>
                  <a:tcPr marL="3622" marR="3622" marT="3622" marB="0" anchor="b"/>
                </a:tc>
                <a:tc>
                  <a:txBody>
                    <a:bodyPr/>
                    <a:lstStyle/>
                    <a:p>
                      <a:pPr algn="ctr" fontAlgn="b"/>
                      <a:endParaRPr lang="es-MX" sz="800" b="0" i="0" u="none" strike="noStrike">
                        <a:solidFill>
                          <a:srgbClr val="000000"/>
                        </a:solidFill>
                        <a:effectLst/>
                        <a:latin typeface="Montserrat Medium" panose="00000600000000000000" pitchFamily="2" charset="0"/>
                      </a:endParaRPr>
                    </a:p>
                  </a:txBody>
                  <a:tcPr marL="3622" marR="3622" marT="3622" marB="0" anchor="b"/>
                </a:tc>
                <a:tc>
                  <a:txBody>
                    <a:bodyPr/>
                    <a:lstStyle/>
                    <a:p>
                      <a:pPr algn="ctr" fontAlgn="b"/>
                      <a:endParaRPr lang="es-MX" sz="800" b="0" i="0" u="none" strike="noStrike">
                        <a:solidFill>
                          <a:srgbClr val="000000"/>
                        </a:solidFill>
                        <a:effectLst/>
                        <a:latin typeface="Montserrat Medium" panose="00000600000000000000" pitchFamily="2" charset="0"/>
                      </a:endParaRPr>
                    </a:p>
                  </a:txBody>
                  <a:tcPr marL="3622" marR="3622" marT="3622" marB="0" anchor="b"/>
                </a:tc>
                <a:tc>
                  <a:txBody>
                    <a:bodyPr/>
                    <a:lstStyle/>
                    <a:p>
                      <a:pPr algn="ctr" fontAlgn="b"/>
                      <a:endParaRPr lang="es-MX" sz="800" b="0" i="0" u="none" strike="noStrike">
                        <a:solidFill>
                          <a:srgbClr val="000000"/>
                        </a:solidFill>
                        <a:effectLst/>
                        <a:latin typeface="Montserrat Medium" panose="00000600000000000000" pitchFamily="2" charset="0"/>
                      </a:endParaRPr>
                    </a:p>
                  </a:txBody>
                  <a:tcPr marL="3622" marR="3622" marT="3622" marB="0" anchor="b"/>
                </a:tc>
                <a:tc>
                  <a:txBody>
                    <a:bodyPr/>
                    <a:lstStyle/>
                    <a:p>
                      <a:pPr algn="ctr" fontAlgn="b"/>
                      <a:endParaRPr lang="es-MX" sz="800" b="0" i="0" u="none" strike="noStrike">
                        <a:solidFill>
                          <a:srgbClr val="000000"/>
                        </a:solidFill>
                        <a:effectLst/>
                        <a:latin typeface="Montserrat Medium" panose="00000600000000000000" pitchFamily="2" charset="0"/>
                      </a:endParaRPr>
                    </a:p>
                  </a:txBody>
                  <a:tcPr marL="3622" marR="3622" marT="3622" marB="0" anchor="b"/>
                </a:tc>
                <a:tc>
                  <a:txBody>
                    <a:bodyPr/>
                    <a:lstStyle/>
                    <a:p>
                      <a:pPr algn="ctr" fontAlgn="b"/>
                      <a:endParaRPr lang="es-MX" sz="800" b="0" i="0" u="none" strike="noStrike">
                        <a:solidFill>
                          <a:srgbClr val="000000"/>
                        </a:solidFill>
                        <a:effectLst/>
                        <a:latin typeface="Montserrat Medium" panose="00000600000000000000" pitchFamily="2" charset="0"/>
                      </a:endParaRPr>
                    </a:p>
                  </a:txBody>
                  <a:tcPr marL="3622" marR="3622" marT="3622" marB="0" anchor="b"/>
                </a:tc>
                <a:tc>
                  <a:txBody>
                    <a:bodyPr/>
                    <a:lstStyle/>
                    <a:p>
                      <a:pPr algn="ctr" fontAlgn="b"/>
                      <a:endParaRPr lang="es-MX" sz="800" b="0" i="0" u="none" strike="noStrike">
                        <a:solidFill>
                          <a:srgbClr val="000000"/>
                        </a:solidFill>
                        <a:effectLst/>
                        <a:latin typeface="Montserrat Medium" panose="00000600000000000000" pitchFamily="2" charset="0"/>
                      </a:endParaRPr>
                    </a:p>
                  </a:txBody>
                  <a:tcPr marL="3622" marR="3622" marT="3622" marB="0" anchor="b"/>
                </a:tc>
                <a:extLst>
                  <a:ext uri="{0D108BD9-81ED-4DB2-BD59-A6C34878D82A}">
                    <a16:rowId xmlns:a16="http://schemas.microsoft.com/office/drawing/2014/main" val="828657406"/>
                  </a:ext>
                </a:extLst>
              </a:tr>
              <a:tr h="119515">
                <a:tc gridSpan="18">
                  <a:txBody>
                    <a:bodyPr/>
                    <a:lstStyle/>
                    <a:p>
                      <a:pPr algn="ctr" fontAlgn="ctr"/>
                      <a:r>
                        <a:rPr lang="es-MX" sz="800" u="none" strike="noStrike">
                          <a:effectLst/>
                          <a:latin typeface="Montserrat Medium" panose="00000600000000000000" pitchFamily="2" charset="0"/>
                        </a:rPr>
                        <a:t>ORGANO INTERNO DE CONTROL DE LOS ODES DE LA SEGE</a:t>
                      </a:r>
                      <a:endParaRPr lang="es-MX" sz="800" b="1" i="0" u="none" strike="noStrike">
                        <a:solidFill>
                          <a:srgbClr val="000000"/>
                        </a:solidFill>
                        <a:effectLst/>
                        <a:latin typeface="Montserrat Medium" panose="00000600000000000000" pitchFamily="2" charset="0"/>
                      </a:endParaRPr>
                    </a:p>
                  </a:txBody>
                  <a:tcPr marL="3622" marR="3622" marT="3622" marB="0" anchor="ct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801653988"/>
                  </a:ext>
                </a:extLst>
              </a:tr>
              <a:tr h="123137">
                <a:tc gridSpan="18">
                  <a:txBody>
                    <a:bodyPr/>
                    <a:lstStyle/>
                    <a:p>
                      <a:pPr algn="ctr" fontAlgn="ctr"/>
                      <a:r>
                        <a:rPr lang="es-MX" sz="800" u="none" strike="noStrike">
                          <a:effectLst/>
                          <a:latin typeface="Montserrat Medium" panose="00000600000000000000" pitchFamily="2" charset="0"/>
                        </a:rPr>
                        <a:t>PROGRAMACIÓN ANUAL DE LAS REUNIONES DE COCODI 2019</a:t>
                      </a:r>
                      <a:endParaRPr lang="es-MX" sz="800" b="1" i="0" u="none" strike="noStrike">
                        <a:solidFill>
                          <a:srgbClr val="000000"/>
                        </a:solidFill>
                        <a:effectLst/>
                        <a:latin typeface="Montserrat Medium" panose="00000600000000000000" pitchFamily="2" charset="0"/>
                      </a:endParaRPr>
                    </a:p>
                  </a:txBody>
                  <a:tcPr marL="3622" marR="3622" marT="3622" marB="0" anchor="ct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22776048"/>
                  </a:ext>
                </a:extLst>
              </a:tr>
              <a:tr h="141245">
                <a:tc>
                  <a:txBody>
                    <a:bodyPr/>
                    <a:lstStyle/>
                    <a:p>
                      <a:pPr algn="ctr" fontAlgn="b"/>
                      <a:endParaRPr lang="es-MX" sz="800" b="0" i="0" u="none" strike="noStrike">
                        <a:solidFill>
                          <a:srgbClr val="000000"/>
                        </a:solidFill>
                        <a:effectLst/>
                        <a:latin typeface="Montserrat Medium" panose="00000600000000000000" pitchFamily="2" charset="0"/>
                      </a:endParaRPr>
                    </a:p>
                  </a:txBody>
                  <a:tcPr marL="3622" marR="3622" marT="3622" marB="0" anchor="b"/>
                </a:tc>
                <a:tc>
                  <a:txBody>
                    <a:bodyPr/>
                    <a:lstStyle/>
                    <a:p>
                      <a:pPr algn="ctr" fontAlgn="ctr"/>
                      <a:endParaRPr lang="es-MX" sz="800" b="0" i="0" u="none" strike="noStrike">
                        <a:solidFill>
                          <a:srgbClr val="000000"/>
                        </a:solidFill>
                        <a:effectLst/>
                        <a:latin typeface="Montserrat Medium" panose="00000600000000000000" pitchFamily="2" charset="0"/>
                      </a:endParaRPr>
                    </a:p>
                  </a:txBody>
                  <a:tcPr marL="3622" marR="3622" marT="3622" marB="0" anchor="ctr"/>
                </a:tc>
                <a:tc>
                  <a:txBody>
                    <a:bodyPr/>
                    <a:lstStyle/>
                    <a:p>
                      <a:pPr algn="ctr" fontAlgn="b"/>
                      <a:endParaRPr lang="es-MX" sz="800" b="0" i="0" u="none" strike="noStrike">
                        <a:solidFill>
                          <a:srgbClr val="000000"/>
                        </a:solidFill>
                        <a:effectLst/>
                        <a:latin typeface="Montserrat Medium" panose="00000600000000000000" pitchFamily="2" charset="0"/>
                      </a:endParaRPr>
                    </a:p>
                  </a:txBody>
                  <a:tcPr marL="3622" marR="3622" marT="3622" marB="0" anchor="b"/>
                </a:tc>
                <a:tc gridSpan="15">
                  <a:txBody>
                    <a:bodyPr/>
                    <a:lstStyle/>
                    <a:p>
                      <a:pPr algn="ctr" fontAlgn="ctr"/>
                      <a:r>
                        <a:rPr lang="es-MX" sz="800" u="none" strike="noStrike">
                          <a:effectLst/>
                          <a:latin typeface="Montserrat Medium" panose="00000600000000000000" pitchFamily="2" charset="0"/>
                        </a:rPr>
                        <a:t>FECHA DE LAS REUNIONES</a:t>
                      </a:r>
                      <a:endParaRPr lang="es-MX" sz="800" b="1" i="0" u="none" strike="noStrike">
                        <a:solidFill>
                          <a:srgbClr val="000000"/>
                        </a:solidFill>
                        <a:effectLst/>
                        <a:latin typeface="Montserrat Medium" panose="00000600000000000000" pitchFamily="2" charset="0"/>
                      </a:endParaRPr>
                    </a:p>
                  </a:txBody>
                  <a:tcPr marL="3622" marR="3622" marT="3622" marB="0" anchor="ct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3375237040"/>
                  </a:ext>
                </a:extLst>
              </a:tr>
              <a:tr h="239030">
                <a:tc rowSpan="2">
                  <a:txBody>
                    <a:bodyPr/>
                    <a:lstStyle/>
                    <a:p>
                      <a:pPr algn="ctr" fontAlgn="ctr"/>
                      <a:r>
                        <a:rPr lang="es-MX" sz="800" u="none" strike="noStrike">
                          <a:effectLst/>
                          <a:latin typeface="Montserrat Medium" panose="00000600000000000000" pitchFamily="2" charset="0"/>
                        </a:rPr>
                        <a:t> </a:t>
                      </a:r>
                      <a:endParaRPr lang="es-MX" sz="800" b="1" i="0" u="none" strike="noStrike">
                        <a:solidFill>
                          <a:srgbClr val="000000"/>
                        </a:solidFill>
                        <a:effectLst/>
                        <a:latin typeface="Montserrat Medium" panose="00000600000000000000" pitchFamily="2" charset="0"/>
                      </a:endParaRPr>
                    </a:p>
                  </a:txBody>
                  <a:tcPr marL="3622" marR="3622" marT="3622" marB="0" anchor="ctr"/>
                </a:tc>
                <a:tc rowSpan="2">
                  <a:txBody>
                    <a:bodyPr/>
                    <a:lstStyle/>
                    <a:p>
                      <a:pPr algn="ctr" fontAlgn="ctr"/>
                      <a:r>
                        <a:rPr lang="es-MX" sz="800" u="none" strike="noStrike">
                          <a:effectLst/>
                          <a:latin typeface="Montserrat Medium" panose="00000600000000000000" pitchFamily="2" charset="0"/>
                        </a:rPr>
                        <a:t>ORGANISMOS DESCENTRALIZADOS</a:t>
                      </a:r>
                      <a:endParaRPr lang="es-MX" sz="800" b="1" i="0" u="none" strike="noStrike">
                        <a:solidFill>
                          <a:srgbClr val="000000"/>
                        </a:solidFill>
                        <a:effectLst/>
                        <a:latin typeface="Montserrat Medium" panose="00000600000000000000" pitchFamily="2" charset="0"/>
                      </a:endParaRPr>
                    </a:p>
                  </a:txBody>
                  <a:tcPr marL="3622" marR="3622" marT="3622" marB="0" anchor="ctr"/>
                </a:tc>
                <a:tc rowSpan="2">
                  <a:txBody>
                    <a:bodyPr/>
                    <a:lstStyle/>
                    <a:p>
                      <a:pPr algn="ctr" fontAlgn="ctr"/>
                      <a:r>
                        <a:rPr lang="es-MX" sz="800" u="none" strike="noStrike">
                          <a:effectLst/>
                          <a:latin typeface="Montserrat Medium" panose="00000600000000000000" pitchFamily="2" charset="0"/>
                        </a:rPr>
                        <a:t>SEDE/</a:t>
                      </a:r>
                      <a:br>
                        <a:rPr lang="es-MX" sz="800" u="none" strike="noStrike">
                          <a:effectLst/>
                          <a:latin typeface="Montserrat Medium" panose="00000600000000000000" pitchFamily="2" charset="0"/>
                        </a:rPr>
                      </a:br>
                      <a:r>
                        <a:rPr lang="es-MX" sz="800" u="none" strike="noStrike">
                          <a:effectLst/>
                          <a:latin typeface="Montserrat Medium" panose="00000600000000000000" pitchFamily="2" charset="0"/>
                        </a:rPr>
                        <a:t>HORARIO</a:t>
                      </a:r>
                      <a:endParaRPr lang="es-MX" sz="800" b="1" i="0" u="none" strike="noStrike">
                        <a:solidFill>
                          <a:srgbClr val="000000"/>
                        </a:solidFill>
                        <a:effectLst/>
                        <a:latin typeface="Montserrat Medium" panose="00000600000000000000" pitchFamily="2" charset="0"/>
                      </a:endParaRPr>
                    </a:p>
                  </a:txBody>
                  <a:tcPr marL="3622" marR="3622" marT="3622" marB="0" anchor="ctr"/>
                </a:tc>
                <a:tc gridSpan="3">
                  <a:txBody>
                    <a:bodyPr/>
                    <a:lstStyle/>
                    <a:p>
                      <a:pPr algn="ctr" fontAlgn="ctr"/>
                      <a:r>
                        <a:rPr lang="es-MX" sz="800" u="none" strike="noStrike">
                          <a:effectLst/>
                          <a:latin typeface="Montserrat Medium" panose="00000600000000000000" pitchFamily="2" charset="0"/>
                        </a:rPr>
                        <a:t>1ER TRIM </a:t>
                      </a:r>
                      <a:endParaRPr lang="es-MX" sz="800" b="1" i="0" u="none" strike="noStrike">
                        <a:solidFill>
                          <a:srgbClr val="000000"/>
                        </a:solidFill>
                        <a:effectLst/>
                        <a:latin typeface="Montserrat Medium" panose="00000600000000000000" pitchFamily="2" charset="0"/>
                      </a:endParaRPr>
                    </a:p>
                  </a:txBody>
                  <a:tcPr marL="3622" marR="3622" marT="3622" marB="0" anchor="ctr"/>
                </a:tc>
                <a:tc hMerge="1">
                  <a:txBody>
                    <a:bodyPr/>
                    <a:lstStyle/>
                    <a:p>
                      <a:endParaRPr lang="es-MX"/>
                    </a:p>
                  </a:txBody>
                  <a:tcPr/>
                </a:tc>
                <a:tc hMerge="1">
                  <a:txBody>
                    <a:bodyPr/>
                    <a:lstStyle/>
                    <a:p>
                      <a:endParaRPr lang="es-MX"/>
                    </a:p>
                  </a:txBody>
                  <a:tcPr/>
                </a:tc>
                <a:tc rowSpan="2">
                  <a:txBody>
                    <a:bodyPr/>
                    <a:lstStyle/>
                    <a:p>
                      <a:pPr algn="ctr" fontAlgn="ctr"/>
                      <a:r>
                        <a:rPr lang="es-MX" sz="800" u="none" strike="noStrike">
                          <a:effectLst/>
                          <a:latin typeface="Montserrat Medium" panose="00000600000000000000" pitchFamily="2" charset="0"/>
                        </a:rPr>
                        <a:t>SEDE/</a:t>
                      </a:r>
                      <a:br>
                        <a:rPr lang="es-MX" sz="800" u="none" strike="noStrike">
                          <a:effectLst/>
                          <a:latin typeface="Montserrat Medium" panose="00000600000000000000" pitchFamily="2" charset="0"/>
                        </a:rPr>
                      </a:br>
                      <a:r>
                        <a:rPr lang="es-MX" sz="800" u="none" strike="noStrike">
                          <a:effectLst/>
                          <a:latin typeface="Montserrat Medium" panose="00000600000000000000" pitchFamily="2" charset="0"/>
                        </a:rPr>
                        <a:t>HORARIO</a:t>
                      </a:r>
                      <a:endParaRPr lang="es-MX" sz="800" b="1" i="0" u="none" strike="noStrike">
                        <a:solidFill>
                          <a:srgbClr val="000000"/>
                        </a:solidFill>
                        <a:effectLst/>
                        <a:latin typeface="Montserrat Medium" panose="00000600000000000000" pitchFamily="2" charset="0"/>
                      </a:endParaRPr>
                    </a:p>
                  </a:txBody>
                  <a:tcPr marL="3622" marR="3622" marT="3622" marB="0" anchor="ctr"/>
                </a:tc>
                <a:tc gridSpan="3">
                  <a:txBody>
                    <a:bodyPr/>
                    <a:lstStyle/>
                    <a:p>
                      <a:pPr algn="ctr" fontAlgn="ctr"/>
                      <a:r>
                        <a:rPr lang="es-MX" sz="800" u="none" strike="noStrike">
                          <a:effectLst/>
                          <a:latin typeface="Montserrat Medium" panose="00000600000000000000" pitchFamily="2" charset="0"/>
                        </a:rPr>
                        <a:t>2do TRIM </a:t>
                      </a:r>
                      <a:endParaRPr lang="es-MX" sz="800" b="1" i="0" u="none" strike="noStrike">
                        <a:solidFill>
                          <a:srgbClr val="000000"/>
                        </a:solidFill>
                        <a:effectLst/>
                        <a:latin typeface="Montserrat Medium" panose="00000600000000000000" pitchFamily="2" charset="0"/>
                      </a:endParaRPr>
                    </a:p>
                  </a:txBody>
                  <a:tcPr marL="3622" marR="3622" marT="3622" marB="0" anchor="ctr"/>
                </a:tc>
                <a:tc hMerge="1">
                  <a:txBody>
                    <a:bodyPr/>
                    <a:lstStyle/>
                    <a:p>
                      <a:endParaRPr lang="es-MX"/>
                    </a:p>
                  </a:txBody>
                  <a:tcPr/>
                </a:tc>
                <a:tc hMerge="1">
                  <a:txBody>
                    <a:bodyPr/>
                    <a:lstStyle/>
                    <a:p>
                      <a:endParaRPr lang="es-MX"/>
                    </a:p>
                  </a:txBody>
                  <a:tcPr/>
                </a:tc>
                <a:tc rowSpan="2">
                  <a:txBody>
                    <a:bodyPr/>
                    <a:lstStyle/>
                    <a:p>
                      <a:pPr algn="ctr" fontAlgn="ctr"/>
                      <a:r>
                        <a:rPr lang="es-MX" sz="800" u="none" strike="noStrike">
                          <a:effectLst/>
                          <a:latin typeface="Montserrat Medium" panose="00000600000000000000" pitchFamily="2" charset="0"/>
                        </a:rPr>
                        <a:t>SEDE</a:t>
                      </a:r>
                      <a:br>
                        <a:rPr lang="es-MX" sz="800" u="none" strike="noStrike">
                          <a:effectLst/>
                          <a:latin typeface="Montserrat Medium" panose="00000600000000000000" pitchFamily="2" charset="0"/>
                        </a:rPr>
                      </a:br>
                      <a:r>
                        <a:rPr lang="es-MX" sz="800" u="none" strike="noStrike">
                          <a:effectLst/>
                          <a:latin typeface="Montserrat Medium" panose="00000600000000000000" pitchFamily="2" charset="0"/>
                        </a:rPr>
                        <a:t>/HORARIO</a:t>
                      </a:r>
                      <a:endParaRPr lang="es-MX" sz="800" b="1" i="0" u="none" strike="noStrike">
                        <a:solidFill>
                          <a:srgbClr val="000000"/>
                        </a:solidFill>
                        <a:effectLst/>
                        <a:latin typeface="Montserrat Medium" panose="00000600000000000000" pitchFamily="2" charset="0"/>
                      </a:endParaRPr>
                    </a:p>
                  </a:txBody>
                  <a:tcPr marL="3622" marR="3622" marT="3622" marB="0" anchor="ctr"/>
                </a:tc>
                <a:tc gridSpan="3">
                  <a:txBody>
                    <a:bodyPr/>
                    <a:lstStyle/>
                    <a:p>
                      <a:pPr algn="ctr" fontAlgn="ctr"/>
                      <a:r>
                        <a:rPr lang="es-MX" sz="800" u="none" strike="noStrike">
                          <a:effectLst/>
                          <a:latin typeface="Montserrat Medium" panose="00000600000000000000" pitchFamily="2" charset="0"/>
                        </a:rPr>
                        <a:t>3er TRIM </a:t>
                      </a:r>
                      <a:endParaRPr lang="es-MX" sz="800" b="1" i="0" u="none" strike="noStrike">
                        <a:solidFill>
                          <a:srgbClr val="000000"/>
                        </a:solidFill>
                        <a:effectLst/>
                        <a:latin typeface="Montserrat Medium" panose="00000600000000000000" pitchFamily="2" charset="0"/>
                      </a:endParaRPr>
                    </a:p>
                  </a:txBody>
                  <a:tcPr marL="3622" marR="3622" marT="3622" marB="0" anchor="ctr"/>
                </a:tc>
                <a:tc hMerge="1">
                  <a:txBody>
                    <a:bodyPr/>
                    <a:lstStyle/>
                    <a:p>
                      <a:endParaRPr lang="es-MX"/>
                    </a:p>
                  </a:txBody>
                  <a:tcPr/>
                </a:tc>
                <a:tc hMerge="1">
                  <a:txBody>
                    <a:bodyPr/>
                    <a:lstStyle/>
                    <a:p>
                      <a:endParaRPr lang="es-MX"/>
                    </a:p>
                  </a:txBody>
                  <a:tcPr/>
                </a:tc>
                <a:tc rowSpan="2">
                  <a:txBody>
                    <a:bodyPr/>
                    <a:lstStyle/>
                    <a:p>
                      <a:pPr algn="ctr" fontAlgn="ctr"/>
                      <a:r>
                        <a:rPr lang="es-MX" sz="800" u="none" strike="noStrike">
                          <a:effectLst/>
                          <a:latin typeface="Montserrat Medium" panose="00000600000000000000" pitchFamily="2" charset="0"/>
                        </a:rPr>
                        <a:t>SEDE/</a:t>
                      </a:r>
                      <a:br>
                        <a:rPr lang="es-MX" sz="800" u="none" strike="noStrike">
                          <a:effectLst/>
                          <a:latin typeface="Montserrat Medium" panose="00000600000000000000" pitchFamily="2" charset="0"/>
                        </a:rPr>
                      </a:br>
                      <a:r>
                        <a:rPr lang="es-MX" sz="800" u="none" strike="noStrike">
                          <a:effectLst/>
                          <a:latin typeface="Montserrat Medium" panose="00000600000000000000" pitchFamily="2" charset="0"/>
                        </a:rPr>
                        <a:t>HORARIO</a:t>
                      </a:r>
                      <a:endParaRPr lang="es-MX" sz="800" b="1" i="0" u="none" strike="noStrike">
                        <a:solidFill>
                          <a:srgbClr val="000000"/>
                        </a:solidFill>
                        <a:effectLst/>
                        <a:latin typeface="Montserrat Medium" panose="00000600000000000000" pitchFamily="2" charset="0"/>
                      </a:endParaRPr>
                    </a:p>
                  </a:txBody>
                  <a:tcPr marL="3622" marR="3622" marT="3622" marB="0" anchor="ctr"/>
                </a:tc>
                <a:tc gridSpan="3">
                  <a:txBody>
                    <a:bodyPr/>
                    <a:lstStyle/>
                    <a:p>
                      <a:pPr algn="ctr" fontAlgn="ctr"/>
                      <a:r>
                        <a:rPr lang="es-MX" sz="800" u="none" strike="noStrike">
                          <a:effectLst/>
                          <a:latin typeface="Montserrat Medium" panose="00000600000000000000" pitchFamily="2" charset="0"/>
                        </a:rPr>
                        <a:t>4to TRIM </a:t>
                      </a:r>
                      <a:endParaRPr lang="es-MX" sz="800" b="1" i="0" u="none" strike="noStrike">
                        <a:solidFill>
                          <a:srgbClr val="000000"/>
                        </a:solidFill>
                        <a:effectLst/>
                        <a:latin typeface="Montserrat Medium" panose="00000600000000000000" pitchFamily="2" charset="0"/>
                      </a:endParaRPr>
                    </a:p>
                  </a:txBody>
                  <a:tcPr marL="3622" marR="3622" marT="3622" marB="0" anchor="ct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404378907"/>
                  </a:ext>
                </a:extLst>
              </a:tr>
              <a:tr h="202814">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ctr" fontAlgn="ctr"/>
                      <a:r>
                        <a:rPr lang="es-MX" sz="800" u="none" strike="noStrike">
                          <a:effectLst/>
                          <a:latin typeface="Montserrat Medium" panose="00000600000000000000" pitchFamily="2" charset="0"/>
                        </a:rPr>
                        <a:t>ENE</a:t>
                      </a:r>
                      <a:endParaRPr lang="es-MX" sz="800" b="1" i="0" u="none" strike="noStrike">
                        <a:solidFill>
                          <a:srgbClr val="000000"/>
                        </a:solidFill>
                        <a:effectLst/>
                        <a:latin typeface="Montserrat Medium" panose="00000600000000000000" pitchFamily="2" charset="0"/>
                      </a:endParaRPr>
                    </a:p>
                  </a:txBody>
                  <a:tcPr marL="3622" marR="3622" marT="3622" marB="0" anchor="ctr"/>
                </a:tc>
                <a:tc>
                  <a:txBody>
                    <a:bodyPr/>
                    <a:lstStyle/>
                    <a:p>
                      <a:pPr algn="ctr" fontAlgn="ctr"/>
                      <a:r>
                        <a:rPr lang="es-MX" sz="800" u="none" strike="noStrike">
                          <a:effectLst/>
                          <a:latin typeface="Montserrat Medium" panose="00000600000000000000" pitchFamily="2" charset="0"/>
                        </a:rPr>
                        <a:t>FEB</a:t>
                      </a:r>
                      <a:endParaRPr lang="es-MX" sz="800" b="1" i="0" u="none" strike="noStrike">
                        <a:solidFill>
                          <a:srgbClr val="000000"/>
                        </a:solidFill>
                        <a:effectLst/>
                        <a:latin typeface="Montserrat Medium" panose="00000600000000000000" pitchFamily="2" charset="0"/>
                      </a:endParaRPr>
                    </a:p>
                  </a:txBody>
                  <a:tcPr marL="3622" marR="3622" marT="3622" marB="0" anchor="ctr"/>
                </a:tc>
                <a:tc>
                  <a:txBody>
                    <a:bodyPr/>
                    <a:lstStyle/>
                    <a:p>
                      <a:pPr algn="ctr" fontAlgn="ctr"/>
                      <a:r>
                        <a:rPr lang="es-MX" sz="800" u="none" strike="noStrike">
                          <a:effectLst/>
                          <a:latin typeface="Montserrat Medium" panose="00000600000000000000" pitchFamily="2" charset="0"/>
                        </a:rPr>
                        <a:t>MAR</a:t>
                      </a:r>
                      <a:endParaRPr lang="es-MX" sz="800" b="1" i="0" u="none" strike="noStrike">
                        <a:solidFill>
                          <a:srgbClr val="000000"/>
                        </a:solidFill>
                        <a:effectLst/>
                        <a:latin typeface="Montserrat Medium" panose="00000600000000000000" pitchFamily="2" charset="0"/>
                      </a:endParaRPr>
                    </a:p>
                  </a:txBody>
                  <a:tcPr marL="3622" marR="3622" marT="3622" marB="0" anchor="ctr"/>
                </a:tc>
                <a:tc vMerge="1">
                  <a:txBody>
                    <a:bodyPr/>
                    <a:lstStyle/>
                    <a:p>
                      <a:endParaRPr lang="es-MX"/>
                    </a:p>
                  </a:txBody>
                  <a:tcPr/>
                </a:tc>
                <a:tc>
                  <a:txBody>
                    <a:bodyPr/>
                    <a:lstStyle/>
                    <a:p>
                      <a:pPr algn="ctr" fontAlgn="ctr"/>
                      <a:r>
                        <a:rPr lang="es-MX" sz="800" u="none" strike="noStrike">
                          <a:effectLst/>
                          <a:latin typeface="Montserrat Medium" panose="00000600000000000000" pitchFamily="2" charset="0"/>
                        </a:rPr>
                        <a:t>ABR</a:t>
                      </a:r>
                      <a:endParaRPr lang="es-MX" sz="800" b="1" i="0" u="none" strike="noStrike">
                        <a:solidFill>
                          <a:srgbClr val="000000"/>
                        </a:solidFill>
                        <a:effectLst/>
                        <a:latin typeface="Montserrat Medium" panose="00000600000000000000" pitchFamily="2" charset="0"/>
                      </a:endParaRPr>
                    </a:p>
                  </a:txBody>
                  <a:tcPr marL="3622" marR="3622" marT="3622" marB="0" anchor="ctr"/>
                </a:tc>
                <a:tc>
                  <a:txBody>
                    <a:bodyPr/>
                    <a:lstStyle/>
                    <a:p>
                      <a:pPr algn="ctr" fontAlgn="ctr"/>
                      <a:r>
                        <a:rPr lang="es-MX" sz="800" u="none" strike="noStrike">
                          <a:effectLst/>
                          <a:latin typeface="Montserrat Medium" panose="00000600000000000000" pitchFamily="2" charset="0"/>
                        </a:rPr>
                        <a:t>MAY</a:t>
                      </a:r>
                      <a:endParaRPr lang="es-MX" sz="800" b="1" i="0" u="none" strike="noStrike">
                        <a:solidFill>
                          <a:srgbClr val="000000"/>
                        </a:solidFill>
                        <a:effectLst/>
                        <a:latin typeface="Montserrat Medium" panose="00000600000000000000" pitchFamily="2" charset="0"/>
                      </a:endParaRPr>
                    </a:p>
                  </a:txBody>
                  <a:tcPr marL="3622" marR="3622" marT="3622" marB="0" anchor="ctr"/>
                </a:tc>
                <a:tc>
                  <a:txBody>
                    <a:bodyPr/>
                    <a:lstStyle/>
                    <a:p>
                      <a:pPr algn="ctr" fontAlgn="ctr"/>
                      <a:r>
                        <a:rPr lang="es-MX" sz="800" u="none" strike="noStrike">
                          <a:effectLst/>
                          <a:latin typeface="Montserrat Medium" panose="00000600000000000000" pitchFamily="2" charset="0"/>
                        </a:rPr>
                        <a:t>JUN</a:t>
                      </a:r>
                      <a:endParaRPr lang="es-MX" sz="800" b="1" i="0" u="none" strike="noStrike">
                        <a:solidFill>
                          <a:srgbClr val="000000"/>
                        </a:solidFill>
                        <a:effectLst/>
                        <a:latin typeface="Montserrat Medium" panose="00000600000000000000" pitchFamily="2" charset="0"/>
                      </a:endParaRPr>
                    </a:p>
                  </a:txBody>
                  <a:tcPr marL="3622" marR="3622" marT="3622" marB="0" anchor="ctr"/>
                </a:tc>
                <a:tc vMerge="1">
                  <a:txBody>
                    <a:bodyPr/>
                    <a:lstStyle/>
                    <a:p>
                      <a:endParaRPr lang="es-MX"/>
                    </a:p>
                  </a:txBody>
                  <a:tcPr/>
                </a:tc>
                <a:tc>
                  <a:txBody>
                    <a:bodyPr/>
                    <a:lstStyle/>
                    <a:p>
                      <a:pPr algn="ctr" fontAlgn="ctr"/>
                      <a:r>
                        <a:rPr lang="es-MX" sz="800" u="none" strike="noStrike">
                          <a:effectLst/>
                          <a:latin typeface="Montserrat Medium" panose="00000600000000000000" pitchFamily="2" charset="0"/>
                        </a:rPr>
                        <a:t>JUL</a:t>
                      </a:r>
                      <a:endParaRPr lang="es-MX" sz="800" b="1" i="0" u="none" strike="noStrike">
                        <a:solidFill>
                          <a:srgbClr val="000000"/>
                        </a:solidFill>
                        <a:effectLst/>
                        <a:latin typeface="Montserrat Medium" panose="00000600000000000000" pitchFamily="2" charset="0"/>
                      </a:endParaRPr>
                    </a:p>
                  </a:txBody>
                  <a:tcPr marL="3622" marR="3622" marT="3622" marB="0" anchor="ctr"/>
                </a:tc>
                <a:tc>
                  <a:txBody>
                    <a:bodyPr/>
                    <a:lstStyle/>
                    <a:p>
                      <a:pPr algn="ctr" fontAlgn="ctr"/>
                      <a:r>
                        <a:rPr lang="es-MX" sz="800" u="none" strike="noStrike">
                          <a:effectLst/>
                          <a:latin typeface="Montserrat Medium" panose="00000600000000000000" pitchFamily="2" charset="0"/>
                        </a:rPr>
                        <a:t>AGO</a:t>
                      </a:r>
                      <a:endParaRPr lang="es-MX" sz="800" b="1" i="0" u="none" strike="noStrike">
                        <a:solidFill>
                          <a:srgbClr val="000000"/>
                        </a:solidFill>
                        <a:effectLst/>
                        <a:latin typeface="Montserrat Medium" panose="00000600000000000000" pitchFamily="2" charset="0"/>
                      </a:endParaRPr>
                    </a:p>
                  </a:txBody>
                  <a:tcPr marL="3622" marR="3622" marT="3622" marB="0" anchor="ctr"/>
                </a:tc>
                <a:tc>
                  <a:txBody>
                    <a:bodyPr/>
                    <a:lstStyle/>
                    <a:p>
                      <a:pPr algn="ctr" fontAlgn="ctr"/>
                      <a:r>
                        <a:rPr lang="es-MX" sz="800" u="none" strike="noStrike">
                          <a:effectLst/>
                          <a:latin typeface="Montserrat Medium" panose="00000600000000000000" pitchFamily="2" charset="0"/>
                        </a:rPr>
                        <a:t>SEP</a:t>
                      </a:r>
                      <a:endParaRPr lang="es-MX" sz="800" b="1" i="0" u="none" strike="noStrike">
                        <a:solidFill>
                          <a:srgbClr val="000000"/>
                        </a:solidFill>
                        <a:effectLst/>
                        <a:latin typeface="Montserrat Medium" panose="00000600000000000000" pitchFamily="2" charset="0"/>
                      </a:endParaRPr>
                    </a:p>
                  </a:txBody>
                  <a:tcPr marL="3622" marR="3622" marT="3622" marB="0" anchor="ctr"/>
                </a:tc>
                <a:tc vMerge="1">
                  <a:txBody>
                    <a:bodyPr/>
                    <a:lstStyle/>
                    <a:p>
                      <a:endParaRPr lang="es-MX"/>
                    </a:p>
                  </a:txBody>
                  <a:tcPr/>
                </a:tc>
                <a:tc>
                  <a:txBody>
                    <a:bodyPr/>
                    <a:lstStyle/>
                    <a:p>
                      <a:pPr algn="ctr" fontAlgn="ctr"/>
                      <a:r>
                        <a:rPr lang="es-MX" sz="800" u="none" strike="noStrike">
                          <a:effectLst/>
                          <a:latin typeface="Montserrat Medium" panose="00000600000000000000" pitchFamily="2" charset="0"/>
                        </a:rPr>
                        <a:t>OCT</a:t>
                      </a:r>
                      <a:endParaRPr lang="es-MX" sz="800" b="1" i="0" u="none" strike="noStrike">
                        <a:solidFill>
                          <a:srgbClr val="000000"/>
                        </a:solidFill>
                        <a:effectLst/>
                        <a:latin typeface="Montserrat Medium" panose="00000600000000000000" pitchFamily="2" charset="0"/>
                      </a:endParaRPr>
                    </a:p>
                  </a:txBody>
                  <a:tcPr marL="3622" marR="3622" marT="3622" marB="0" anchor="ctr"/>
                </a:tc>
                <a:tc>
                  <a:txBody>
                    <a:bodyPr/>
                    <a:lstStyle/>
                    <a:p>
                      <a:pPr algn="ctr" fontAlgn="ctr"/>
                      <a:r>
                        <a:rPr lang="es-MX" sz="800" u="none" strike="noStrike">
                          <a:effectLst/>
                          <a:latin typeface="Montserrat Medium" panose="00000600000000000000" pitchFamily="2" charset="0"/>
                        </a:rPr>
                        <a:t>NOV</a:t>
                      </a:r>
                      <a:endParaRPr lang="es-MX" sz="800" b="1" i="0" u="none" strike="noStrike">
                        <a:solidFill>
                          <a:srgbClr val="000000"/>
                        </a:solidFill>
                        <a:effectLst/>
                        <a:latin typeface="Montserrat Medium" panose="00000600000000000000" pitchFamily="2" charset="0"/>
                      </a:endParaRPr>
                    </a:p>
                  </a:txBody>
                  <a:tcPr marL="3622" marR="3622" marT="3622" marB="0" anchor="ctr"/>
                </a:tc>
                <a:tc>
                  <a:txBody>
                    <a:bodyPr/>
                    <a:lstStyle/>
                    <a:p>
                      <a:pPr algn="ctr" fontAlgn="ctr"/>
                      <a:r>
                        <a:rPr lang="es-MX" sz="800" u="none" strike="noStrike">
                          <a:effectLst/>
                          <a:latin typeface="Montserrat Medium" panose="00000600000000000000" pitchFamily="2" charset="0"/>
                        </a:rPr>
                        <a:t>DIC</a:t>
                      </a:r>
                      <a:endParaRPr lang="es-MX" sz="800" b="1" i="0" u="none" strike="noStrike">
                        <a:solidFill>
                          <a:srgbClr val="000000"/>
                        </a:solidFill>
                        <a:effectLst/>
                        <a:latin typeface="Montserrat Medium" panose="00000600000000000000" pitchFamily="2" charset="0"/>
                      </a:endParaRPr>
                    </a:p>
                  </a:txBody>
                  <a:tcPr marL="3622" marR="3622" marT="3622" marB="0" anchor="ctr"/>
                </a:tc>
                <a:extLst>
                  <a:ext uri="{0D108BD9-81ED-4DB2-BD59-A6C34878D82A}">
                    <a16:rowId xmlns:a16="http://schemas.microsoft.com/office/drawing/2014/main" val="1801594780"/>
                  </a:ext>
                </a:extLst>
              </a:tr>
              <a:tr h="144867">
                <a:tc rowSpan="2">
                  <a:txBody>
                    <a:bodyPr/>
                    <a:lstStyle/>
                    <a:p>
                      <a:pPr algn="ctr" fontAlgn="ctr"/>
                      <a:r>
                        <a:rPr lang="es-MX" sz="800" u="none" strike="noStrike">
                          <a:effectLst/>
                          <a:latin typeface="Montserrat Medium" panose="00000600000000000000" pitchFamily="2" charset="0"/>
                        </a:rPr>
                        <a:t>1</a:t>
                      </a:r>
                      <a:endParaRPr lang="es-MX" sz="800" b="0" i="0" u="none" strike="noStrike">
                        <a:solidFill>
                          <a:srgbClr val="000000"/>
                        </a:solidFill>
                        <a:effectLst/>
                        <a:latin typeface="Montserrat Medium" panose="00000600000000000000" pitchFamily="2" charset="0"/>
                      </a:endParaRPr>
                    </a:p>
                  </a:txBody>
                  <a:tcPr marL="3622" marR="3622" marT="3622" marB="0" anchor="ctr"/>
                </a:tc>
                <a:tc rowSpan="2">
                  <a:txBody>
                    <a:bodyPr/>
                    <a:lstStyle/>
                    <a:p>
                      <a:pPr algn="ctr" fontAlgn="ctr"/>
                      <a:r>
                        <a:rPr lang="es-MX" sz="800" u="none" strike="noStrike" dirty="0">
                          <a:effectLst/>
                          <a:latin typeface="Montserrat Medium" panose="00000600000000000000" pitchFamily="2" charset="0"/>
                        </a:rPr>
                        <a:t>ITST</a:t>
                      </a:r>
                      <a:endParaRPr lang="es-MX" sz="800" b="0" i="0" u="none" strike="noStrike" dirty="0">
                        <a:solidFill>
                          <a:srgbClr val="000000"/>
                        </a:solidFill>
                        <a:effectLst/>
                        <a:latin typeface="Montserrat Medium" panose="00000600000000000000" pitchFamily="2" charset="0"/>
                      </a:endParaRPr>
                    </a:p>
                  </a:txBody>
                  <a:tcPr marL="3622" marR="3622" marT="3622" marB="0" anchor="ctr"/>
                </a:tc>
                <a:tc>
                  <a:txBody>
                    <a:bodyPr/>
                    <a:lstStyle/>
                    <a:p>
                      <a:pPr algn="ctr" fontAlgn="ctr"/>
                      <a:r>
                        <a:rPr lang="es-MX" sz="800" u="none" strike="noStrike">
                          <a:effectLst/>
                          <a:latin typeface="Montserrat Medium" panose="00000600000000000000" pitchFamily="2" charset="0"/>
                        </a:rPr>
                        <a:t>ITST</a:t>
                      </a:r>
                      <a:endParaRPr lang="es-MX" sz="800" b="0" i="1" u="none" strike="noStrike">
                        <a:solidFill>
                          <a:srgbClr val="000000"/>
                        </a:solidFill>
                        <a:effectLst/>
                        <a:latin typeface="Montserrat Medium" panose="00000600000000000000" pitchFamily="2" charset="0"/>
                      </a:endParaRPr>
                    </a:p>
                  </a:txBody>
                  <a:tcPr marL="3622" marR="3622" marT="3622" marB="0" anchor="ctr"/>
                </a:tc>
                <a:tc rowSpan="2">
                  <a:txBody>
                    <a:bodyPr/>
                    <a:lstStyle/>
                    <a:p>
                      <a:pPr algn="ctr" fontAlgn="ctr"/>
                      <a:r>
                        <a:rPr lang="es-MX" sz="800" u="none" strike="noStrike">
                          <a:effectLst/>
                          <a:latin typeface="Montserrat Medium" panose="00000600000000000000" pitchFamily="2" charset="0"/>
                        </a:rPr>
                        <a:t>-</a:t>
                      </a:r>
                      <a:endParaRPr lang="es-MX" sz="800" b="0" i="0" u="none" strike="noStrike">
                        <a:solidFill>
                          <a:srgbClr val="000000"/>
                        </a:solidFill>
                        <a:effectLst/>
                        <a:latin typeface="Montserrat Medium" panose="00000600000000000000" pitchFamily="2" charset="0"/>
                      </a:endParaRPr>
                    </a:p>
                  </a:txBody>
                  <a:tcPr marL="3622" marR="3622" marT="3622" marB="0" anchor="ctr"/>
                </a:tc>
                <a:tc rowSpan="2">
                  <a:txBody>
                    <a:bodyPr/>
                    <a:lstStyle/>
                    <a:p>
                      <a:pPr algn="ctr" fontAlgn="ctr"/>
                      <a:r>
                        <a:rPr lang="es-MX" sz="800" u="none" strike="noStrike">
                          <a:effectLst/>
                          <a:latin typeface="Montserrat Medium" panose="00000600000000000000" pitchFamily="2" charset="0"/>
                        </a:rPr>
                        <a:t>19</a:t>
                      </a:r>
                      <a:endParaRPr lang="es-MX" sz="800" b="0" i="0" u="none" strike="noStrike">
                        <a:solidFill>
                          <a:srgbClr val="000000"/>
                        </a:solidFill>
                        <a:effectLst/>
                        <a:latin typeface="Montserrat Medium" panose="00000600000000000000" pitchFamily="2" charset="0"/>
                      </a:endParaRPr>
                    </a:p>
                  </a:txBody>
                  <a:tcPr marL="3622" marR="3622" marT="3622" marB="0" anchor="ctr"/>
                </a:tc>
                <a:tc rowSpan="2">
                  <a:txBody>
                    <a:bodyPr/>
                    <a:lstStyle/>
                    <a:p>
                      <a:pPr algn="ctr" fontAlgn="ctr"/>
                      <a:r>
                        <a:rPr lang="es-MX" sz="800" u="none" strike="noStrike">
                          <a:effectLst/>
                          <a:latin typeface="Montserrat Medium" panose="00000600000000000000" pitchFamily="2" charset="0"/>
                        </a:rPr>
                        <a:t>-</a:t>
                      </a:r>
                      <a:endParaRPr lang="es-MX" sz="800" b="0" i="0" u="none" strike="noStrike">
                        <a:solidFill>
                          <a:srgbClr val="000000"/>
                        </a:solidFill>
                        <a:effectLst/>
                        <a:latin typeface="Montserrat Medium" panose="00000600000000000000" pitchFamily="2" charset="0"/>
                      </a:endParaRPr>
                    </a:p>
                  </a:txBody>
                  <a:tcPr marL="3622" marR="3622" marT="3622" marB="0" anchor="ctr"/>
                </a:tc>
                <a:tc>
                  <a:txBody>
                    <a:bodyPr/>
                    <a:lstStyle/>
                    <a:p>
                      <a:pPr algn="ctr" fontAlgn="ctr"/>
                      <a:r>
                        <a:rPr lang="es-MX" sz="800" u="none" strike="noStrike">
                          <a:effectLst/>
                          <a:latin typeface="Montserrat Medium" panose="00000600000000000000" pitchFamily="2" charset="0"/>
                        </a:rPr>
                        <a:t>ITST</a:t>
                      </a:r>
                      <a:endParaRPr lang="es-MX" sz="800" b="0" i="1" u="none" strike="noStrike">
                        <a:solidFill>
                          <a:srgbClr val="000000"/>
                        </a:solidFill>
                        <a:effectLst/>
                        <a:latin typeface="Montserrat Medium" panose="00000600000000000000" pitchFamily="2" charset="0"/>
                      </a:endParaRPr>
                    </a:p>
                  </a:txBody>
                  <a:tcPr marL="3622" marR="3622" marT="3622" marB="0" anchor="ctr"/>
                </a:tc>
                <a:tc rowSpan="2">
                  <a:txBody>
                    <a:bodyPr/>
                    <a:lstStyle/>
                    <a:p>
                      <a:pPr algn="ctr" fontAlgn="ctr"/>
                      <a:r>
                        <a:rPr lang="es-MX" sz="800" u="none" strike="noStrike">
                          <a:effectLst/>
                          <a:latin typeface="Montserrat Medium" panose="00000600000000000000" pitchFamily="2" charset="0"/>
                        </a:rPr>
                        <a:t>-</a:t>
                      </a:r>
                      <a:endParaRPr lang="es-MX" sz="800" b="0" i="0" u="none" strike="noStrike">
                        <a:solidFill>
                          <a:srgbClr val="000000"/>
                        </a:solidFill>
                        <a:effectLst/>
                        <a:latin typeface="Montserrat Medium" panose="00000600000000000000" pitchFamily="2" charset="0"/>
                      </a:endParaRPr>
                    </a:p>
                  </a:txBody>
                  <a:tcPr marL="3622" marR="3622" marT="3622" marB="0" anchor="ctr"/>
                </a:tc>
                <a:tc rowSpan="2">
                  <a:txBody>
                    <a:bodyPr/>
                    <a:lstStyle/>
                    <a:p>
                      <a:pPr algn="ctr" fontAlgn="ctr"/>
                      <a:r>
                        <a:rPr lang="es-MX" sz="800" u="none" strike="noStrike">
                          <a:effectLst/>
                          <a:latin typeface="Montserrat Medium" panose="00000600000000000000" pitchFamily="2" charset="0"/>
                        </a:rPr>
                        <a:t>20</a:t>
                      </a:r>
                      <a:endParaRPr lang="es-MX" sz="800" b="0" i="0" u="none" strike="noStrike">
                        <a:solidFill>
                          <a:srgbClr val="000000"/>
                        </a:solidFill>
                        <a:effectLst/>
                        <a:latin typeface="Montserrat Medium" panose="00000600000000000000" pitchFamily="2" charset="0"/>
                      </a:endParaRPr>
                    </a:p>
                  </a:txBody>
                  <a:tcPr marL="3622" marR="3622" marT="3622" marB="0" anchor="ctr"/>
                </a:tc>
                <a:tc rowSpan="2">
                  <a:txBody>
                    <a:bodyPr/>
                    <a:lstStyle/>
                    <a:p>
                      <a:pPr algn="ctr" fontAlgn="ctr"/>
                      <a:r>
                        <a:rPr lang="es-MX" sz="800" u="none" strike="noStrike">
                          <a:effectLst/>
                          <a:latin typeface="Montserrat Medium" panose="00000600000000000000" pitchFamily="2" charset="0"/>
                        </a:rPr>
                        <a:t>-</a:t>
                      </a:r>
                      <a:endParaRPr lang="es-MX" sz="800" b="0" i="0" u="none" strike="noStrike">
                        <a:solidFill>
                          <a:srgbClr val="000000"/>
                        </a:solidFill>
                        <a:effectLst/>
                        <a:latin typeface="Montserrat Medium" panose="00000600000000000000" pitchFamily="2" charset="0"/>
                      </a:endParaRPr>
                    </a:p>
                  </a:txBody>
                  <a:tcPr marL="3622" marR="3622" marT="3622" marB="0" anchor="ctr"/>
                </a:tc>
                <a:tc>
                  <a:txBody>
                    <a:bodyPr/>
                    <a:lstStyle/>
                    <a:p>
                      <a:pPr algn="ctr" fontAlgn="ctr"/>
                      <a:r>
                        <a:rPr lang="es-MX" sz="800" u="none" strike="noStrike">
                          <a:effectLst/>
                          <a:latin typeface="Montserrat Medium" panose="00000600000000000000" pitchFamily="2" charset="0"/>
                        </a:rPr>
                        <a:t>ITST</a:t>
                      </a:r>
                      <a:endParaRPr lang="es-MX" sz="800" b="0" i="1" u="none" strike="noStrike">
                        <a:solidFill>
                          <a:srgbClr val="000000"/>
                        </a:solidFill>
                        <a:effectLst/>
                        <a:latin typeface="Montserrat Medium" panose="00000600000000000000" pitchFamily="2" charset="0"/>
                      </a:endParaRPr>
                    </a:p>
                  </a:txBody>
                  <a:tcPr marL="3622" marR="3622" marT="3622" marB="0" anchor="ctr"/>
                </a:tc>
                <a:tc rowSpan="2">
                  <a:txBody>
                    <a:bodyPr/>
                    <a:lstStyle/>
                    <a:p>
                      <a:pPr algn="ctr" fontAlgn="ctr"/>
                      <a:r>
                        <a:rPr lang="es-MX" sz="800" u="none" strike="noStrike">
                          <a:effectLst/>
                          <a:latin typeface="Montserrat Medium" panose="00000600000000000000" pitchFamily="2" charset="0"/>
                        </a:rPr>
                        <a:t>-</a:t>
                      </a:r>
                      <a:endParaRPr lang="es-MX" sz="800" b="0" i="0" u="none" strike="noStrike">
                        <a:solidFill>
                          <a:srgbClr val="000000"/>
                        </a:solidFill>
                        <a:effectLst/>
                        <a:latin typeface="Montserrat Medium" panose="00000600000000000000" pitchFamily="2" charset="0"/>
                      </a:endParaRPr>
                    </a:p>
                  </a:txBody>
                  <a:tcPr marL="3622" marR="3622" marT="3622" marB="0" anchor="ctr"/>
                </a:tc>
                <a:tc rowSpan="2">
                  <a:txBody>
                    <a:bodyPr/>
                    <a:lstStyle/>
                    <a:p>
                      <a:pPr algn="ctr" fontAlgn="ctr"/>
                      <a:r>
                        <a:rPr lang="es-MX" sz="800" u="none" strike="noStrike">
                          <a:effectLst/>
                          <a:latin typeface="Montserrat Medium" panose="00000600000000000000" pitchFamily="2" charset="0"/>
                        </a:rPr>
                        <a:t>20</a:t>
                      </a:r>
                      <a:endParaRPr lang="es-MX" sz="800" b="0" i="0" u="none" strike="noStrike">
                        <a:solidFill>
                          <a:srgbClr val="000000"/>
                        </a:solidFill>
                        <a:effectLst/>
                        <a:latin typeface="Montserrat Medium" panose="00000600000000000000" pitchFamily="2" charset="0"/>
                      </a:endParaRPr>
                    </a:p>
                  </a:txBody>
                  <a:tcPr marL="3622" marR="3622" marT="3622" marB="0" anchor="ctr"/>
                </a:tc>
                <a:tc rowSpan="2">
                  <a:txBody>
                    <a:bodyPr/>
                    <a:lstStyle/>
                    <a:p>
                      <a:pPr algn="ctr" fontAlgn="ctr"/>
                      <a:r>
                        <a:rPr lang="es-MX" sz="800" u="none" strike="noStrike">
                          <a:effectLst/>
                          <a:latin typeface="Montserrat Medium" panose="00000600000000000000" pitchFamily="2" charset="0"/>
                        </a:rPr>
                        <a:t>-</a:t>
                      </a:r>
                      <a:endParaRPr lang="es-MX" sz="800" b="0" i="0" u="none" strike="noStrike">
                        <a:solidFill>
                          <a:srgbClr val="000000"/>
                        </a:solidFill>
                        <a:effectLst/>
                        <a:latin typeface="Montserrat Medium" panose="00000600000000000000" pitchFamily="2" charset="0"/>
                      </a:endParaRPr>
                    </a:p>
                  </a:txBody>
                  <a:tcPr marL="3622" marR="3622" marT="3622" marB="0" anchor="ctr"/>
                </a:tc>
                <a:tc>
                  <a:txBody>
                    <a:bodyPr/>
                    <a:lstStyle/>
                    <a:p>
                      <a:pPr algn="ctr" fontAlgn="ctr"/>
                      <a:r>
                        <a:rPr lang="es-MX" sz="800" u="none" strike="noStrike">
                          <a:effectLst/>
                          <a:latin typeface="Montserrat Medium" panose="00000600000000000000" pitchFamily="2" charset="0"/>
                        </a:rPr>
                        <a:t>ITST</a:t>
                      </a:r>
                      <a:endParaRPr lang="es-MX" sz="800" b="0" i="1" u="none" strike="noStrike">
                        <a:solidFill>
                          <a:srgbClr val="000000"/>
                        </a:solidFill>
                        <a:effectLst/>
                        <a:latin typeface="Montserrat Medium" panose="00000600000000000000" pitchFamily="2" charset="0"/>
                      </a:endParaRPr>
                    </a:p>
                  </a:txBody>
                  <a:tcPr marL="3622" marR="3622" marT="3622" marB="0" anchor="ctr"/>
                </a:tc>
                <a:tc rowSpan="2">
                  <a:txBody>
                    <a:bodyPr/>
                    <a:lstStyle/>
                    <a:p>
                      <a:pPr algn="ctr" fontAlgn="ctr"/>
                      <a:r>
                        <a:rPr lang="es-MX" sz="800" u="none" strike="noStrike">
                          <a:effectLst/>
                          <a:latin typeface="Montserrat Medium" panose="00000600000000000000" pitchFamily="2" charset="0"/>
                        </a:rPr>
                        <a:t>-</a:t>
                      </a:r>
                      <a:endParaRPr lang="es-MX" sz="800" b="0" i="0" u="none" strike="noStrike">
                        <a:solidFill>
                          <a:srgbClr val="000000"/>
                        </a:solidFill>
                        <a:effectLst/>
                        <a:latin typeface="Montserrat Medium" panose="00000600000000000000" pitchFamily="2" charset="0"/>
                      </a:endParaRPr>
                    </a:p>
                  </a:txBody>
                  <a:tcPr marL="3622" marR="3622" marT="3622" marB="0" anchor="ctr"/>
                </a:tc>
                <a:tc rowSpan="2">
                  <a:txBody>
                    <a:bodyPr/>
                    <a:lstStyle/>
                    <a:p>
                      <a:pPr algn="ctr" fontAlgn="ctr"/>
                      <a:r>
                        <a:rPr lang="es-MX" sz="800" u="none" strike="noStrike">
                          <a:effectLst/>
                          <a:latin typeface="Montserrat Medium" panose="00000600000000000000" pitchFamily="2" charset="0"/>
                        </a:rPr>
                        <a:t>13</a:t>
                      </a:r>
                      <a:endParaRPr lang="es-MX" sz="800" b="0" i="0" u="none" strike="noStrike">
                        <a:solidFill>
                          <a:srgbClr val="000000"/>
                        </a:solidFill>
                        <a:effectLst/>
                        <a:latin typeface="Montserrat Medium" panose="00000600000000000000" pitchFamily="2" charset="0"/>
                      </a:endParaRPr>
                    </a:p>
                  </a:txBody>
                  <a:tcPr marL="3622" marR="3622" marT="3622" marB="0" anchor="ctr"/>
                </a:tc>
                <a:tc rowSpan="2">
                  <a:txBody>
                    <a:bodyPr/>
                    <a:lstStyle/>
                    <a:p>
                      <a:pPr algn="ctr" fontAlgn="ctr"/>
                      <a:r>
                        <a:rPr lang="es-MX" sz="800" u="none" strike="noStrike">
                          <a:effectLst/>
                          <a:latin typeface="Montserrat Medium" panose="00000600000000000000" pitchFamily="2" charset="0"/>
                        </a:rPr>
                        <a:t>-</a:t>
                      </a:r>
                      <a:endParaRPr lang="es-MX" sz="800" b="0" i="0" u="none" strike="noStrike">
                        <a:solidFill>
                          <a:srgbClr val="000000"/>
                        </a:solidFill>
                        <a:effectLst/>
                        <a:latin typeface="Montserrat Medium" panose="00000600000000000000" pitchFamily="2" charset="0"/>
                      </a:endParaRPr>
                    </a:p>
                  </a:txBody>
                  <a:tcPr marL="3622" marR="3622" marT="3622" marB="0" anchor="ctr"/>
                </a:tc>
                <a:extLst>
                  <a:ext uri="{0D108BD9-81ED-4DB2-BD59-A6C34878D82A}">
                    <a16:rowId xmlns:a16="http://schemas.microsoft.com/office/drawing/2014/main" val="3053259112"/>
                  </a:ext>
                </a:extLst>
              </a:tr>
              <a:tr h="144867">
                <a:tc vMerge="1">
                  <a:txBody>
                    <a:bodyPr/>
                    <a:lstStyle/>
                    <a:p>
                      <a:endParaRPr lang="es-MX"/>
                    </a:p>
                  </a:txBody>
                  <a:tcPr/>
                </a:tc>
                <a:tc vMerge="1">
                  <a:txBody>
                    <a:bodyPr/>
                    <a:lstStyle/>
                    <a:p>
                      <a:endParaRPr lang="es-MX"/>
                    </a:p>
                  </a:txBody>
                  <a:tcPr/>
                </a:tc>
                <a:tc>
                  <a:txBody>
                    <a:bodyPr/>
                    <a:lstStyle/>
                    <a:p>
                      <a:pPr algn="ctr" fontAlgn="ctr"/>
                      <a:r>
                        <a:rPr lang="es-MX" sz="800" u="none" strike="noStrike">
                          <a:effectLst/>
                          <a:latin typeface="Montserrat Medium" panose="00000600000000000000" pitchFamily="2" charset="0"/>
                        </a:rPr>
                        <a:t>18:30 HORAS</a:t>
                      </a:r>
                      <a:endParaRPr lang="es-MX" sz="800" b="0" i="1" u="none" strike="noStrike">
                        <a:solidFill>
                          <a:srgbClr val="000000"/>
                        </a:solidFill>
                        <a:effectLst/>
                        <a:latin typeface="Montserrat Medium" panose="00000600000000000000" pitchFamily="2" charset="0"/>
                      </a:endParaRPr>
                    </a:p>
                  </a:txBody>
                  <a:tcPr marL="3622" marR="3622" marT="3622" marB="0" anchor="ctr"/>
                </a:tc>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ctr" fontAlgn="ctr"/>
                      <a:r>
                        <a:rPr lang="es-MX" sz="800" u="none" strike="noStrike">
                          <a:effectLst/>
                          <a:latin typeface="Montserrat Medium" panose="00000600000000000000" pitchFamily="2" charset="0"/>
                        </a:rPr>
                        <a:t>18:30 HORAS</a:t>
                      </a:r>
                      <a:endParaRPr lang="es-MX" sz="800" b="0" i="1" u="none" strike="noStrike">
                        <a:solidFill>
                          <a:srgbClr val="000000"/>
                        </a:solidFill>
                        <a:effectLst/>
                        <a:latin typeface="Montserrat Medium" panose="00000600000000000000" pitchFamily="2" charset="0"/>
                      </a:endParaRPr>
                    </a:p>
                  </a:txBody>
                  <a:tcPr marL="3622" marR="3622" marT="3622" marB="0" anchor="ctr"/>
                </a:tc>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ctr" fontAlgn="ctr"/>
                      <a:r>
                        <a:rPr lang="es-MX" sz="800" u="none" strike="noStrike">
                          <a:effectLst/>
                          <a:latin typeface="Montserrat Medium" panose="00000600000000000000" pitchFamily="2" charset="0"/>
                        </a:rPr>
                        <a:t>18:30 HORAS</a:t>
                      </a:r>
                      <a:endParaRPr lang="es-MX" sz="800" b="0" i="1" u="none" strike="noStrike">
                        <a:solidFill>
                          <a:srgbClr val="000000"/>
                        </a:solidFill>
                        <a:effectLst/>
                        <a:latin typeface="Montserrat Medium" panose="00000600000000000000" pitchFamily="2" charset="0"/>
                      </a:endParaRPr>
                    </a:p>
                  </a:txBody>
                  <a:tcPr marL="3622" marR="3622" marT="3622" marB="0" anchor="ctr"/>
                </a:tc>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ctr" fontAlgn="ctr"/>
                      <a:r>
                        <a:rPr lang="es-MX" sz="800" u="none" strike="noStrike">
                          <a:effectLst/>
                          <a:latin typeface="Montserrat Medium" panose="00000600000000000000" pitchFamily="2" charset="0"/>
                        </a:rPr>
                        <a:t>18:30 HORAS</a:t>
                      </a:r>
                      <a:endParaRPr lang="es-MX" sz="800" b="0" i="1" u="none" strike="noStrike">
                        <a:solidFill>
                          <a:srgbClr val="000000"/>
                        </a:solidFill>
                        <a:effectLst/>
                        <a:latin typeface="Montserrat Medium" panose="00000600000000000000" pitchFamily="2" charset="0"/>
                      </a:endParaRPr>
                    </a:p>
                  </a:txBody>
                  <a:tcPr marL="3622" marR="3622" marT="3622" marB="0" anchor="ctr"/>
                </a:tc>
                <a:tc vMerge="1">
                  <a:txBody>
                    <a:bodyPr/>
                    <a:lstStyle/>
                    <a:p>
                      <a:endParaRPr lang="es-MX"/>
                    </a:p>
                  </a:txBody>
                  <a:tcP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2957548741"/>
                  </a:ext>
                </a:extLst>
              </a:tr>
              <a:tr h="123137">
                <a:tc>
                  <a:txBody>
                    <a:bodyPr/>
                    <a:lstStyle/>
                    <a:p>
                      <a:pPr algn="ctr" fontAlgn="b"/>
                      <a:endParaRPr lang="es-MX" sz="800" b="0" i="0" u="none" strike="noStrike">
                        <a:solidFill>
                          <a:srgbClr val="000000"/>
                        </a:solidFill>
                        <a:effectLst/>
                        <a:latin typeface="Montserrat Medium" panose="00000600000000000000" pitchFamily="2" charset="0"/>
                      </a:endParaRPr>
                    </a:p>
                  </a:txBody>
                  <a:tcPr marL="3622" marR="3622" marT="3622" marB="0" anchor="b"/>
                </a:tc>
                <a:tc>
                  <a:txBody>
                    <a:bodyPr/>
                    <a:lstStyle/>
                    <a:p>
                      <a:pPr algn="ctr" fontAlgn="b"/>
                      <a:endParaRPr lang="es-MX" sz="800" b="0" i="0" u="none" strike="noStrike">
                        <a:solidFill>
                          <a:srgbClr val="000000"/>
                        </a:solidFill>
                        <a:effectLst/>
                        <a:latin typeface="Montserrat Medium" panose="00000600000000000000" pitchFamily="2" charset="0"/>
                      </a:endParaRPr>
                    </a:p>
                  </a:txBody>
                  <a:tcPr marL="3622" marR="3622" marT="3622" marB="0" anchor="b"/>
                </a:tc>
                <a:tc>
                  <a:txBody>
                    <a:bodyPr/>
                    <a:lstStyle/>
                    <a:p>
                      <a:pPr algn="ctr" fontAlgn="b"/>
                      <a:endParaRPr lang="es-MX" sz="800" b="0" i="0" u="none" strike="noStrike">
                        <a:solidFill>
                          <a:srgbClr val="000000"/>
                        </a:solidFill>
                        <a:effectLst/>
                        <a:latin typeface="Montserrat Medium" panose="00000600000000000000" pitchFamily="2" charset="0"/>
                      </a:endParaRPr>
                    </a:p>
                  </a:txBody>
                  <a:tcPr marL="3622" marR="3622" marT="3622" marB="0" anchor="b"/>
                </a:tc>
                <a:tc>
                  <a:txBody>
                    <a:bodyPr/>
                    <a:lstStyle/>
                    <a:p>
                      <a:pPr algn="ctr" fontAlgn="b"/>
                      <a:endParaRPr lang="es-MX" sz="800" b="0" i="0" u="none" strike="noStrike">
                        <a:solidFill>
                          <a:srgbClr val="000000"/>
                        </a:solidFill>
                        <a:effectLst/>
                        <a:latin typeface="Montserrat Medium" panose="00000600000000000000" pitchFamily="2" charset="0"/>
                      </a:endParaRPr>
                    </a:p>
                  </a:txBody>
                  <a:tcPr marL="3622" marR="3622" marT="3622" marB="0" anchor="b"/>
                </a:tc>
                <a:tc>
                  <a:txBody>
                    <a:bodyPr/>
                    <a:lstStyle/>
                    <a:p>
                      <a:pPr algn="ctr" fontAlgn="b"/>
                      <a:endParaRPr lang="es-MX" sz="800" b="0" i="0" u="none" strike="noStrike">
                        <a:solidFill>
                          <a:srgbClr val="000000"/>
                        </a:solidFill>
                        <a:effectLst/>
                        <a:latin typeface="Montserrat Medium" panose="00000600000000000000" pitchFamily="2" charset="0"/>
                      </a:endParaRPr>
                    </a:p>
                  </a:txBody>
                  <a:tcPr marL="3622" marR="3622" marT="3622" marB="0" anchor="b"/>
                </a:tc>
                <a:tc>
                  <a:txBody>
                    <a:bodyPr/>
                    <a:lstStyle/>
                    <a:p>
                      <a:pPr algn="ctr" fontAlgn="b"/>
                      <a:endParaRPr lang="es-MX" sz="800" b="0" i="0" u="none" strike="noStrike">
                        <a:solidFill>
                          <a:srgbClr val="000000"/>
                        </a:solidFill>
                        <a:effectLst/>
                        <a:latin typeface="Montserrat Medium" panose="00000600000000000000" pitchFamily="2" charset="0"/>
                      </a:endParaRPr>
                    </a:p>
                  </a:txBody>
                  <a:tcPr marL="3622" marR="3622" marT="3622" marB="0" anchor="b"/>
                </a:tc>
                <a:tc>
                  <a:txBody>
                    <a:bodyPr/>
                    <a:lstStyle/>
                    <a:p>
                      <a:pPr algn="ctr" fontAlgn="b"/>
                      <a:endParaRPr lang="es-MX" sz="800" b="0" i="0" u="none" strike="noStrike">
                        <a:solidFill>
                          <a:srgbClr val="000000"/>
                        </a:solidFill>
                        <a:effectLst/>
                        <a:latin typeface="Montserrat Medium" panose="00000600000000000000" pitchFamily="2" charset="0"/>
                      </a:endParaRPr>
                    </a:p>
                  </a:txBody>
                  <a:tcPr marL="3622" marR="3622" marT="3622" marB="0" anchor="b"/>
                </a:tc>
                <a:tc>
                  <a:txBody>
                    <a:bodyPr/>
                    <a:lstStyle/>
                    <a:p>
                      <a:pPr algn="ctr" fontAlgn="b"/>
                      <a:endParaRPr lang="es-MX" sz="800" b="0" i="0" u="none" strike="noStrike">
                        <a:solidFill>
                          <a:srgbClr val="000000"/>
                        </a:solidFill>
                        <a:effectLst/>
                        <a:latin typeface="Montserrat Medium" panose="00000600000000000000" pitchFamily="2" charset="0"/>
                      </a:endParaRPr>
                    </a:p>
                  </a:txBody>
                  <a:tcPr marL="3622" marR="3622" marT="3622" marB="0" anchor="b"/>
                </a:tc>
                <a:tc>
                  <a:txBody>
                    <a:bodyPr/>
                    <a:lstStyle/>
                    <a:p>
                      <a:pPr algn="ctr" fontAlgn="b"/>
                      <a:endParaRPr lang="es-MX" sz="800" b="0" i="0" u="none" strike="noStrike">
                        <a:solidFill>
                          <a:srgbClr val="000000"/>
                        </a:solidFill>
                        <a:effectLst/>
                        <a:latin typeface="Montserrat Medium" panose="00000600000000000000" pitchFamily="2" charset="0"/>
                      </a:endParaRPr>
                    </a:p>
                  </a:txBody>
                  <a:tcPr marL="3622" marR="3622" marT="3622" marB="0" anchor="b"/>
                </a:tc>
                <a:tc>
                  <a:txBody>
                    <a:bodyPr/>
                    <a:lstStyle/>
                    <a:p>
                      <a:pPr algn="ctr" fontAlgn="b"/>
                      <a:endParaRPr lang="es-MX" sz="800" b="0" i="0" u="none" strike="noStrike">
                        <a:solidFill>
                          <a:srgbClr val="000000"/>
                        </a:solidFill>
                        <a:effectLst/>
                        <a:latin typeface="Montserrat Medium" panose="00000600000000000000" pitchFamily="2" charset="0"/>
                      </a:endParaRPr>
                    </a:p>
                  </a:txBody>
                  <a:tcPr marL="3622" marR="3622" marT="3622" marB="0" anchor="b"/>
                </a:tc>
                <a:tc>
                  <a:txBody>
                    <a:bodyPr/>
                    <a:lstStyle/>
                    <a:p>
                      <a:pPr algn="ctr" fontAlgn="b"/>
                      <a:endParaRPr lang="es-MX" sz="800" b="0" i="0" u="none" strike="noStrike">
                        <a:solidFill>
                          <a:srgbClr val="000000"/>
                        </a:solidFill>
                        <a:effectLst/>
                        <a:latin typeface="Montserrat Medium" panose="00000600000000000000" pitchFamily="2" charset="0"/>
                      </a:endParaRPr>
                    </a:p>
                  </a:txBody>
                  <a:tcPr marL="3622" marR="3622" marT="3622" marB="0" anchor="b"/>
                </a:tc>
                <a:tc>
                  <a:txBody>
                    <a:bodyPr/>
                    <a:lstStyle/>
                    <a:p>
                      <a:pPr algn="ctr" fontAlgn="b"/>
                      <a:endParaRPr lang="es-MX" sz="800" b="0" i="0" u="none" strike="noStrike">
                        <a:solidFill>
                          <a:srgbClr val="000000"/>
                        </a:solidFill>
                        <a:effectLst/>
                        <a:latin typeface="Montserrat Medium" panose="00000600000000000000" pitchFamily="2" charset="0"/>
                      </a:endParaRPr>
                    </a:p>
                  </a:txBody>
                  <a:tcPr marL="3622" marR="3622" marT="3622" marB="0" anchor="b"/>
                </a:tc>
                <a:tc>
                  <a:txBody>
                    <a:bodyPr/>
                    <a:lstStyle/>
                    <a:p>
                      <a:pPr algn="ctr" fontAlgn="b"/>
                      <a:endParaRPr lang="es-MX" sz="800" b="0" i="0" u="none" strike="noStrike">
                        <a:solidFill>
                          <a:srgbClr val="000000"/>
                        </a:solidFill>
                        <a:effectLst/>
                        <a:latin typeface="Montserrat Medium" panose="00000600000000000000" pitchFamily="2" charset="0"/>
                      </a:endParaRPr>
                    </a:p>
                  </a:txBody>
                  <a:tcPr marL="3622" marR="3622" marT="3622" marB="0" anchor="b"/>
                </a:tc>
                <a:tc>
                  <a:txBody>
                    <a:bodyPr/>
                    <a:lstStyle/>
                    <a:p>
                      <a:pPr algn="ctr" fontAlgn="b"/>
                      <a:endParaRPr lang="es-MX" sz="800" b="0" i="0" u="none" strike="noStrike">
                        <a:solidFill>
                          <a:srgbClr val="000000"/>
                        </a:solidFill>
                        <a:effectLst/>
                        <a:latin typeface="Montserrat Medium" panose="00000600000000000000" pitchFamily="2" charset="0"/>
                      </a:endParaRPr>
                    </a:p>
                  </a:txBody>
                  <a:tcPr marL="3622" marR="3622" marT="3622" marB="0" anchor="b"/>
                </a:tc>
                <a:tc>
                  <a:txBody>
                    <a:bodyPr/>
                    <a:lstStyle/>
                    <a:p>
                      <a:pPr algn="ctr" fontAlgn="b"/>
                      <a:endParaRPr lang="es-MX" sz="800" b="0" i="0" u="none" strike="noStrike">
                        <a:solidFill>
                          <a:srgbClr val="000000"/>
                        </a:solidFill>
                        <a:effectLst/>
                        <a:latin typeface="Montserrat Medium" panose="00000600000000000000" pitchFamily="2" charset="0"/>
                      </a:endParaRPr>
                    </a:p>
                  </a:txBody>
                  <a:tcPr marL="3622" marR="3622" marT="3622" marB="0" anchor="b"/>
                </a:tc>
                <a:tc>
                  <a:txBody>
                    <a:bodyPr/>
                    <a:lstStyle/>
                    <a:p>
                      <a:pPr algn="ctr" fontAlgn="b"/>
                      <a:endParaRPr lang="es-MX" sz="800" b="0" i="0" u="none" strike="noStrike">
                        <a:solidFill>
                          <a:srgbClr val="000000"/>
                        </a:solidFill>
                        <a:effectLst/>
                        <a:latin typeface="Montserrat Medium" panose="00000600000000000000" pitchFamily="2" charset="0"/>
                      </a:endParaRPr>
                    </a:p>
                  </a:txBody>
                  <a:tcPr marL="3622" marR="3622" marT="3622" marB="0" anchor="b"/>
                </a:tc>
                <a:tc>
                  <a:txBody>
                    <a:bodyPr/>
                    <a:lstStyle/>
                    <a:p>
                      <a:pPr algn="ctr" fontAlgn="b"/>
                      <a:endParaRPr lang="es-MX" sz="800" b="0" i="0" u="none" strike="noStrike">
                        <a:solidFill>
                          <a:srgbClr val="000000"/>
                        </a:solidFill>
                        <a:effectLst/>
                        <a:latin typeface="Montserrat Medium" panose="00000600000000000000" pitchFamily="2" charset="0"/>
                      </a:endParaRPr>
                    </a:p>
                  </a:txBody>
                  <a:tcPr marL="3622" marR="3622" marT="3622" marB="0" anchor="b"/>
                </a:tc>
                <a:tc>
                  <a:txBody>
                    <a:bodyPr/>
                    <a:lstStyle/>
                    <a:p>
                      <a:pPr algn="ctr" fontAlgn="b"/>
                      <a:endParaRPr lang="es-MX" sz="800" b="0" i="0" u="none" strike="noStrike" dirty="0">
                        <a:solidFill>
                          <a:srgbClr val="000000"/>
                        </a:solidFill>
                        <a:effectLst/>
                        <a:latin typeface="Montserrat Medium" panose="00000600000000000000" pitchFamily="2" charset="0"/>
                      </a:endParaRPr>
                    </a:p>
                  </a:txBody>
                  <a:tcPr marL="3622" marR="3622" marT="3622" marB="0" anchor="b"/>
                </a:tc>
                <a:extLst>
                  <a:ext uri="{0D108BD9-81ED-4DB2-BD59-A6C34878D82A}">
                    <a16:rowId xmlns:a16="http://schemas.microsoft.com/office/drawing/2014/main" val="2475337170"/>
                  </a:ext>
                </a:extLst>
              </a:tr>
            </a:tbl>
          </a:graphicData>
        </a:graphic>
      </p:graphicFrame>
    </p:spTree>
    <p:extLst>
      <p:ext uri="{BB962C8B-B14F-4D97-AF65-F5344CB8AC3E}">
        <p14:creationId xmlns:p14="http://schemas.microsoft.com/office/powerpoint/2010/main" val="11637533"/>
      </p:ext>
    </p:extLst>
  </p:cSld>
  <p:clrMapOvr>
    <a:masterClrMapping/>
  </p:clrMapOvr>
  <p:transition spd="med">
    <p:pull/>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FDF80A39-FE0D-47B5-BC0F-D41703AC9DCD}"/>
              </a:ext>
            </a:extLst>
          </p:cNvPr>
          <p:cNvSpPr txBox="1">
            <a:spLocks/>
          </p:cNvSpPr>
          <p:nvPr/>
        </p:nvSpPr>
        <p:spPr>
          <a:xfrm>
            <a:off x="539552" y="1124744"/>
            <a:ext cx="7620000" cy="859532"/>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marL="457200" indent="-457200" algn="just">
              <a:buClr>
                <a:schemeClr val="accent6">
                  <a:lumMod val="75000"/>
                </a:schemeClr>
              </a:buClr>
            </a:pPr>
            <a:r>
              <a:rPr lang="es-MX" altLang="es-MX" sz="2000" b="1" dirty="0"/>
              <a:t>XIV. ASUNTOS GENERALES.</a:t>
            </a:r>
          </a:p>
          <a:p>
            <a:pPr marL="457200" indent="-457200" algn="just">
              <a:buClr>
                <a:schemeClr val="accent6">
                  <a:lumMod val="75000"/>
                </a:schemeClr>
              </a:buClr>
            </a:pPr>
            <a:endParaRPr lang="es-MX" altLang="es-MX" sz="2600" b="1" dirty="0">
              <a:solidFill>
                <a:schemeClr val="accent5"/>
              </a:solidFill>
              <a:latin typeface="Soberana Sans" panose="02000000000000000000" pitchFamily="50" charset="0"/>
            </a:endParaRPr>
          </a:p>
        </p:txBody>
      </p:sp>
      <p:pic>
        <p:nvPicPr>
          <p:cNvPr id="5" name="Imagen 4">
            <a:extLst>
              <a:ext uri="{FF2B5EF4-FFF2-40B4-BE49-F238E27FC236}">
                <a16:creationId xmlns:a16="http://schemas.microsoft.com/office/drawing/2014/main" id="{AEF2F9E0-0455-4ABD-A656-8D2477F1AB05}"/>
              </a:ext>
            </a:extLst>
          </p:cNvPr>
          <p:cNvPicPr>
            <a:picLocks noChangeAspect="1"/>
          </p:cNvPicPr>
          <p:nvPr/>
        </p:nvPicPr>
        <p:blipFill>
          <a:blip r:embed="rId2"/>
          <a:stretch>
            <a:fillRect/>
          </a:stretch>
        </p:blipFill>
        <p:spPr>
          <a:xfrm>
            <a:off x="6991685" y="265212"/>
            <a:ext cx="1396740" cy="859532"/>
          </a:xfrm>
          <a:prstGeom prst="rect">
            <a:avLst/>
          </a:prstGeom>
        </p:spPr>
      </p:pic>
    </p:spTree>
    <p:extLst>
      <p:ext uri="{BB962C8B-B14F-4D97-AF65-F5344CB8AC3E}">
        <p14:creationId xmlns:p14="http://schemas.microsoft.com/office/powerpoint/2010/main" val="8530343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6991685" y="265212"/>
            <a:ext cx="1396740" cy="859532"/>
          </a:xfrm>
          <a:prstGeom prst="rect">
            <a:avLst/>
          </a:prstGeom>
        </p:spPr>
      </p:pic>
      <p:sp>
        <p:nvSpPr>
          <p:cNvPr id="6" name="1 Título"/>
          <p:cNvSpPr txBox="1">
            <a:spLocks/>
          </p:cNvSpPr>
          <p:nvPr/>
        </p:nvSpPr>
        <p:spPr>
          <a:xfrm>
            <a:off x="467544" y="3063652"/>
            <a:ext cx="7427168" cy="85953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es-MX" sz="2000" b="1" spc="-100" dirty="0">
                <a:solidFill>
                  <a:schemeClr val="tx2"/>
                </a:solidFill>
                <a:latin typeface="+mj-lt"/>
                <a:ea typeface="+mj-ea"/>
                <a:cs typeface="+mj-cs"/>
              </a:rPr>
              <a:t>VI.II   INDICADORES DE DESEMPEÑO</a:t>
            </a:r>
          </a:p>
        </p:txBody>
      </p:sp>
    </p:spTree>
    <p:extLst>
      <p:ext uri="{BB962C8B-B14F-4D97-AF65-F5344CB8AC3E}">
        <p14:creationId xmlns:p14="http://schemas.microsoft.com/office/powerpoint/2010/main" val="11752665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6991685" y="265212"/>
            <a:ext cx="1396740" cy="859532"/>
          </a:xfrm>
          <a:prstGeom prst="rect">
            <a:avLst/>
          </a:prstGeom>
        </p:spPr>
      </p:pic>
      <p:sp>
        <p:nvSpPr>
          <p:cNvPr id="3" name="2 Marcador de contenido"/>
          <p:cNvSpPr>
            <a:spLocks noGrp="1"/>
          </p:cNvSpPr>
          <p:nvPr>
            <p:ph sz="half" idx="1"/>
          </p:nvPr>
        </p:nvSpPr>
        <p:spPr>
          <a:xfrm>
            <a:off x="251520" y="836712"/>
            <a:ext cx="3888432" cy="5832648"/>
          </a:xfrm>
        </p:spPr>
        <p:txBody>
          <a:bodyPr>
            <a:normAutofit fontScale="25000" lnSpcReduction="20000"/>
          </a:bodyPr>
          <a:lstStyle/>
          <a:p>
            <a:pPr marL="0" indent="0" algn="just" fontAlgn="ctr">
              <a:buNone/>
            </a:pPr>
            <a:r>
              <a:rPr lang="es-MX" sz="8000" b="1" dirty="0"/>
              <a:t>1.1</a:t>
            </a:r>
            <a:r>
              <a:rPr lang="es-MX" sz="8000" dirty="0"/>
              <a:t> En 2018 el ITST logró un </a:t>
            </a:r>
            <a:r>
              <a:rPr lang="es-MX" sz="8000" b="1" dirty="0"/>
              <a:t>66% de estudiantes inscritos en programas acreditados:</a:t>
            </a:r>
          </a:p>
          <a:p>
            <a:pPr marL="0" indent="0" algn="just" fontAlgn="ctr">
              <a:buNone/>
            </a:pPr>
            <a:endParaRPr lang="es-MX" sz="6200" dirty="0"/>
          </a:p>
          <a:p>
            <a:pPr marL="0" indent="0" algn="just" fontAlgn="ctr">
              <a:buNone/>
            </a:pPr>
            <a:endParaRPr lang="es-MX" sz="6200" dirty="0"/>
          </a:p>
          <a:p>
            <a:pPr marL="0" indent="0" algn="just" fontAlgn="ctr">
              <a:buNone/>
            </a:pPr>
            <a:endParaRPr lang="es-MX" sz="6200" dirty="0"/>
          </a:p>
          <a:p>
            <a:pPr marL="0" indent="0" algn="just" fontAlgn="ctr">
              <a:buNone/>
            </a:pPr>
            <a:endParaRPr lang="es-MX" sz="4500" dirty="0"/>
          </a:p>
          <a:p>
            <a:pPr marL="0" indent="0" algn="just" fontAlgn="ctr">
              <a:buNone/>
            </a:pPr>
            <a:endParaRPr lang="es-MX" sz="4500" dirty="0"/>
          </a:p>
          <a:p>
            <a:pPr marL="0" indent="0" algn="just" fontAlgn="ctr">
              <a:buNone/>
            </a:pPr>
            <a:endParaRPr lang="es-MX" sz="4500" dirty="0"/>
          </a:p>
          <a:p>
            <a:pPr marL="0" indent="0" algn="just" fontAlgn="ctr">
              <a:buNone/>
            </a:pPr>
            <a:endParaRPr lang="es-MX" sz="4500" dirty="0"/>
          </a:p>
          <a:p>
            <a:pPr marL="0" indent="0" algn="just" fontAlgn="ctr">
              <a:buNone/>
            </a:pPr>
            <a:endParaRPr lang="es-MX" sz="4500" dirty="0"/>
          </a:p>
          <a:p>
            <a:pPr marL="0" indent="0" algn="just" fontAlgn="ctr">
              <a:buNone/>
            </a:pPr>
            <a:endParaRPr lang="es-MX" sz="4500" dirty="0"/>
          </a:p>
          <a:p>
            <a:pPr marL="0" indent="0" algn="just" fontAlgn="ctr">
              <a:buNone/>
            </a:pPr>
            <a:endParaRPr lang="es-MX" sz="4500" dirty="0"/>
          </a:p>
          <a:p>
            <a:pPr marL="0" indent="0" algn="just" fontAlgn="ctr">
              <a:buNone/>
            </a:pPr>
            <a:endParaRPr lang="es-MX" sz="4500" dirty="0"/>
          </a:p>
          <a:p>
            <a:pPr marL="0" indent="0" algn="just" fontAlgn="ctr">
              <a:buNone/>
            </a:pPr>
            <a:endParaRPr lang="es-MX" sz="4500" dirty="0"/>
          </a:p>
          <a:p>
            <a:pPr marL="0" indent="0" algn="just" fontAlgn="ctr">
              <a:buNone/>
            </a:pPr>
            <a:endParaRPr lang="es-MX" sz="4500" dirty="0"/>
          </a:p>
          <a:p>
            <a:pPr marL="0" indent="0" algn="just" fontAlgn="ctr">
              <a:buNone/>
            </a:pPr>
            <a:endParaRPr lang="es-MX" sz="4500" dirty="0"/>
          </a:p>
          <a:p>
            <a:pPr marL="0" indent="0">
              <a:buNone/>
            </a:pPr>
            <a:endParaRPr lang="es-MX" dirty="0"/>
          </a:p>
          <a:p>
            <a:pPr marL="0" indent="0">
              <a:buNone/>
            </a:pPr>
            <a:endParaRPr lang="es-MX" sz="4200" dirty="0"/>
          </a:p>
          <a:p>
            <a:pPr marL="0" indent="0">
              <a:buNone/>
            </a:pPr>
            <a:endParaRPr lang="es-MX" sz="7200" b="1" dirty="0"/>
          </a:p>
          <a:p>
            <a:pPr marL="0" indent="0">
              <a:buNone/>
            </a:pPr>
            <a:endParaRPr lang="es-MX" sz="7200" b="1" dirty="0"/>
          </a:p>
          <a:p>
            <a:pPr marL="0" indent="0" algn="just">
              <a:buNone/>
            </a:pPr>
            <a:r>
              <a:rPr lang="es-MX" sz="8000" b="1" dirty="0"/>
              <a:t>1.2</a:t>
            </a:r>
            <a:r>
              <a:rPr lang="es-MX" sz="8000" dirty="0"/>
              <a:t> Contó con un </a:t>
            </a:r>
            <a:r>
              <a:rPr lang="es-MX" sz="8000" b="1" dirty="0"/>
              <a:t>64% de profesores de tiempo completo con posgrado</a:t>
            </a:r>
            <a:r>
              <a:rPr lang="es-MX" sz="8000" dirty="0"/>
              <a:t>, del 90% que se programó, logrando un 71.11% de avance.</a:t>
            </a:r>
          </a:p>
          <a:p>
            <a:endParaRPr lang="es-MX" dirty="0"/>
          </a:p>
        </p:txBody>
      </p:sp>
      <p:sp>
        <p:nvSpPr>
          <p:cNvPr id="4" name="3 Marcador de contenido"/>
          <p:cNvSpPr txBox="1">
            <a:spLocks/>
          </p:cNvSpPr>
          <p:nvPr/>
        </p:nvSpPr>
        <p:spPr>
          <a:xfrm>
            <a:off x="4572000" y="1510386"/>
            <a:ext cx="3816425" cy="5230982"/>
          </a:xfrm>
          <a:prstGeom prst="rect">
            <a:avLst/>
          </a:prstGeom>
        </p:spPr>
        <p:txBody>
          <a:bodyPr>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fontAlgn="ctr">
              <a:buFont typeface="Arial" pitchFamily="34" charset="0"/>
              <a:buNone/>
            </a:pPr>
            <a:r>
              <a:rPr lang="es-MX" sz="1800" b="1" dirty="0"/>
              <a:t>1.3</a:t>
            </a:r>
            <a:r>
              <a:rPr lang="es-MX" sz="1800" dirty="0"/>
              <a:t> Del 100% de </a:t>
            </a:r>
            <a:r>
              <a:rPr lang="es-MX" sz="1800" b="1" dirty="0"/>
              <a:t>Porcentaje de profesores de tiempo completo con reconocimiento del perfil deseable</a:t>
            </a:r>
            <a:r>
              <a:rPr lang="es-MX" sz="1800" dirty="0"/>
              <a:t> que se planearon, en 2018 solo se contó con el 42%, logrando un 75% de eficiencia.</a:t>
            </a:r>
          </a:p>
          <a:p>
            <a:pPr marL="0" indent="0" fontAlgn="ctr">
              <a:buFont typeface="Arial" pitchFamily="34" charset="0"/>
              <a:buNone/>
            </a:pPr>
            <a:endParaRPr lang="es-MX" sz="1800" dirty="0"/>
          </a:p>
          <a:p>
            <a:pPr marL="0" indent="0" fontAlgn="ctr">
              <a:buFont typeface="Arial" pitchFamily="34" charset="0"/>
              <a:buNone/>
            </a:pPr>
            <a:endParaRPr lang="es-MX" sz="1800" dirty="0"/>
          </a:p>
          <a:p>
            <a:pPr marL="0" indent="0" algn="just" fontAlgn="ctr">
              <a:buFont typeface="Arial" pitchFamily="34" charset="0"/>
              <a:buNone/>
            </a:pPr>
            <a:r>
              <a:rPr lang="es-MX" sz="1800" b="1" dirty="0"/>
              <a:t>1.4</a:t>
            </a:r>
            <a:r>
              <a:rPr lang="es-MX" sz="1800" dirty="0"/>
              <a:t> En la generación 2012-2017 se logró una  </a:t>
            </a:r>
            <a:r>
              <a:rPr lang="es-MX" sz="1800" b="1" dirty="0"/>
              <a:t>Eficiencia Terminal</a:t>
            </a:r>
            <a:r>
              <a:rPr lang="es-MX" sz="1800" dirty="0"/>
              <a:t> de 39.20%, del 60% que se tenía programado, alcanzándose un 65.33% de eficiencia.</a:t>
            </a:r>
          </a:p>
          <a:p>
            <a:pPr marL="0" indent="0" fontAlgn="ctr">
              <a:buFont typeface="Arial" pitchFamily="34" charset="0"/>
              <a:buNone/>
            </a:pPr>
            <a:endParaRPr lang="es-MX" sz="1800" dirty="0"/>
          </a:p>
        </p:txBody>
      </p:sp>
      <p:graphicFrame>
        <p:nvGraphicFramePr>
          <p:cNvPr id="7" name="6 Tabla"/>
          <p:cNvGraphicFramePr>
            <a:graphicFrameLocks noGrp="1"/>
          </p:cNvGraphicFramePr>
          <p:nvPr>
            <p:extLst/>
          </p:nvPr>
        </p:nvGraphicFramePr>
        <p:xfrm>
          <a:off x="251520" y="1848190"/>
          <a:ext cx="3838249" cy="2590192"/>
        </p:xfrm>
        <a:graphic>
          <a:graphicData uri="http://schemas.openxmlformats.org/drawingml/2006/table">
            <a:tbl>
              <a:tblPr firstRow="1" firstCol="1" bandRow="1">
                <a:tableStyleId>{3B4B98B0-60AC-42C2-AFA5-B58CD77FA1E5}</a:tableStyleId>
              </a:tblPr>
              <a:tblGrid>
                <a:gridCol w="1865989">
                  <a:extLst>
                    <a:ext uri="{9D8B030D-6E8A-4147-A177-3AD203B41FA5}">
                      <a16:colId xmlns:a16="http://schemas.microsoft.com/office/drawing/2014/main" val="20000"/>
                    </a:ext>
                  </a:extLst>
                </a:gridCol>
                <a:gridCol w="842237">
                  <a:extLst>
                    <a:ext uri="{9D8B030D-6E8A-4147-A177-3AD203B41FA5}">
                      <a16:colId xmlns:a16="http://schemas.microsoft.com/office/drawing/2014/main" val="20001"/>
                    </a:ext>
                  </a:extLst>
                </a:gridCol>
                <a:gridCol w="1130023">
                  <a:extLst>
                    <a:ext uri="{9D8B030D-6E8A-4147-A177-3AD203B41FA5}">
                      <a16:colId xmlns:a16="http://schemas.microsoft.com/office/drawing/2014/main" val="20002"/>
                    </a:ext>
                  </a:extLst>
                </a:gridCol>
              </a:tblGrid>
              <a:tr h="94471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15000"/>
                        </a:lnSpc>
                        <a:spcAft>
                          <a:spcPts val="1000"/>
                        </a:spcAft>
                      </a:pPr>
                      <a:r>
                        <a:rPr lang="es-MX" sz="1400" dirty="0">
                          <a:effectLst/>
                        </a:rPr>
                        <a:t>Programas</a:t>
                      </a:r>
                    </a:p>
                    <a:p>
                      <a:pPr algn="ctr">
                        <a:lnSpc>
                          <a:spcPct val="115000"/>
                        </a:lnSpc>
                        <a:spcAft>
                          <a:spcPts val="1000"/>
                        </a:spcAft>
                      </a:pPr>
                      <a:r>
                        <a:rPr lang="es-MX" sz="1400" dirty="0">
                          <a:effectLst/>
                        </a:rPr>
                        <a:t> Académicos ITST</a:t>
                      </a:r>
                      <a:endParaRPr lang="es-MX" sz="1400" dirty="0">
                        <a:effectLst/>
                        <a:latin typeface="Calibri"/>
                        <a:ea typeface="Calibri"/>
                        <a:cs typeface="Times New Roman"/>
                      </a:endParaRPr>
                    </a:p>
                  </a:txBody>
                  <a:tcPr marL="44450" marR="44450" marT="0"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15000"/>
                        </a:lnSpc>
                        <a:spcAft>
                          <a:spcPts val="1000"/>
                        </a:spcAft>
                      </a:pPr>
                      <a:r>
                        <a:rPr lang="es-MX" sz="1200" dirty="0">
                          <a:effectLst/>
                        </a:rPr>
                        <a:t>Matrícula   agosto-diciembre 2018</a:t>
                      </a:r>
                      <a:endParaRPr lang="es-MX" sz="1200" dirty="0">
                        <a:effectLst/>
                        <a:latin typeface="Calibri"/>
                        <a:ea typeface="Calibri"/>
                        <a:cs typeface="Times New Roman"/>
                      </a:endParaRPr>
                    </a:p>
                  </a:txBody>
                  <a:tcPr marL="44450" marR="44450" marT="0"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15000"/>
                        </a:lnSpc>
                        <a:spcAft>
                          <a:spcPts val="1000"/>
                        </a:spcAft>
                      </a:pPr>
                      <a:r>
                        <a:rPr lang="es-MX" sz="1200" dirty="0">
                          <a:effectLst/>
                        </a:rPr>
                        <a:t>Estudiantes</a:t>
                      </a:r>
                      <a:r>
                        <a:rPr lang="es-MX" sz="1200" baseline="0" dirty="0">
                          <a:effectLst/>
                        </a:rPr>
                        <a:t> Inscritos en </a:t>
                      </a:r>
                      <a:r>
                        <a:rPr lang="es-MX" sz="1200" dirty="0">
                          <a:effectLst/>
                        </a:rPr>
                        <a:t>Programas Acreditados</a:t>
                      </a:r>
                      <a:endParaRPr lang="es-MX" sz="1200" dirty="0">
                        <a:effectLst/>
                        <a:latin typeface="Calibri"/>
                        <a:ea typeface="Calibri"/>
                        <a:cs typeface="Times New Roman"/>
                      </a:endParaRPr>
                    </a:p>
                  </a:txBody>
                  <a:tcPr marL="44450" marR="44450" marT="0" marB="0" anchor="ctr"/>
                </a:tc>
                <a:extLst>
                  <a:ext uri="{0D108BD9-81ED-4DB2-BD59-A6C34878D82A}">
                    <a16:rowId xmlns:a16="http://schemas.microsoft.com/office/drawing/2014/main" val="10000"/>
                  </a:ext>
                </a:extLst>
              </a:tr>
              <a:tr h="2184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15000"/>
                        </a:lnSpc>
                        <a:spcAft>
                          <a:spcPts val="1000"/>
                        </a:spcAft>
                      </a:pPr>
                      <a:r>
                        <a:rPr lang="es-MX" sz="1400" dirty="0">
                          <a:effectLst/>
                        </a:rPr>
                        <a:t>Ing. Industrial</a:t>
                      </a:r>
                      <a:endParaRPr lang="es-MX" sz="1400" dirty="0">
                        <a:effectLst/>
                        <a:latin typeface="Calibri"/>
                        <a:ea typeface="Calibri"/>
                        <a:cs typeface="Times New Roman"/>
                      </a:endParaRPr>
                    </a:p>
                  </a:txBody>
                  <a:tcPr marL="44450" marR="44450" marT="0"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15000"/>
                        </a:lnSpc>
                        <a:spcAft>
                          <a:spcPts val="1000"/>
                        </a:spcAft>
                      </a:pPr>
                      <a:r>
                        <a:rPr lang="es-MX" sz="1400" dirty="0">
                          <a:effectLst/>
                        </a:rPr>
                        <a:t>598</a:t>
                      </a:r>
                      <a:endParaRPr lang="es-MX" sz="1400" dirty="0">
                        <a:effectLst/>
                        <a:latin typeface="Calibri"/>
                        <a:ea typeface="Calibri"/>
                        <a:cs typeface="Times New Roman"/>
                      </a:endParaRPr>
                    </a:p>
                  </a:txBody>
                  <a:tcPr marL="44450" marR="44450" marT="0" marB="0"/>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15000"/>
                        </a:lnSpc>
                        <a:spcAft>
                          <a:spcPts val="1000"/>
                        </a:spcAft>
                      </a:pPr>
                      <a:r>
                        <a:rPr lang="es-MX" sz="1400" dirty="0">
                          <a:effectLst/>
                        </a:rPr>
                        <a:t>598</a:t>
                      </a:r>
                      <a:endParaRPr lang="es-MX" sz="1400" dirty="0">
                        <a:effectLst/>
                        <a:latin typeface="Calibri"/>
                        <a:ea typeface="Calibri"/>
                        <a:cs typeface="Times New Roman"/>
                      </a:endParaRPr>
                    </a:p>
                  </a:txBody>
                  <a:tcPr marL="44450" marR="44450" marT="0" marB="0"/>
                </a:tc>
                <a:extLst>
                  <a:ext uri="{0D108BD9-81ED-4DB2-BD59-A6C34878D82A}">
                    <a16:rowId xmlns:a16="http://schemas.microsoft.com/office/drawing/2014/main" val="10001"/>
                  </a:ext>
                </a:extLst>
              </a:tr>
              <a:tr h="23050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15000"/>
                        </a:lnSpc>
                        <a:spcAft>
                          <a:spcPts val="1000"/>
                        </a:spcAft>
                      </a:pPr>
                      <a:r>
                        <a:rPr lang="es-MX" sz="1400">
                          <a:effectLst/>
                        </a:rPr>
                        <a:t>Ing. en Gestión Empresarial</a:t>
                      </a:r>
                      <a:endParaRPr lang="es-MX" sz="1400">
                        <a:effectLst/>
                        <a:latin typeface="Calibri"/>
                        <a:ea typeface="Calibri"/>
                        <a:cs typeface="Times New Roman"/>
                      </a:endParaRPr>
                    </a:p>
                  </a:txBody>
                  <a:tcPr marL="44450" marR="44450" marT="0"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15000"/>
                        </a:lnSpc>
                        <a:spcAft>
                          <a:spcPts val="1000"/>
                        </a:spcAft>
                      </a:pPr>
                      <a:r>
                        <a:rPr lang="es-MX" sz="1400" dirty="0">
                          <a:effectLst/>
                        </a:rPr>
                        <a:t>366</a:t>
                      </a:r>
                      <a:endParaRPr lang="es-MX" sz="1400" dirty="0">
                        <a:effectLst/>
                        <a:latin typeface="Calibri"/>
                        <a:ea typeface="Calibri"/>
                        <a:cs typeface="Times New Roman"/>
                      </a:endParaRPr>
                    </a:p>
                  </a:txBody>
                  <a:tcPr marL="44450" marR="44450" marT="0" marB="0"/>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15000"/>
                        </a:lnSpc>
                        <a:spcAft>
                          <a:spcPts val="1000"/>
                        </a:spcAft>
                      </a:pPr>
                      <a:r>
                        <a:rPr lang="es-MX" sz="1400" dirty="0">
                          <a:effectLst/>
                        </a:rPr>
                        <a:t>0</a:t>
                      </a:r>
                      <a:endParaRPr lang="es-MX" sz="1400" dirty="0">
                        <a:effectLst/>
                        <a:latin typeface="Calibri"/>
                        <a:ea typeface="Calibri"/>
                        <a:cs typeface="Times New Roman"/>
                      </a:endParaRPr>
                    </a:p>
                  </a:txBody>
                  <a:tcPr marL="44450" marR="44450" marT="0" marB="0"/>
                </a:tc>
                <a:extLst>
                  <a:ext uri="{0D108BD9-81ED-4DB2-BD59-A6C34878D82A}">
                    <a16:rowId xmlns:a16="http://schemas.microsoft.com/office/drawing/2014/main" val="10002"/>
                  </a:ext>
                </a:extLst>
              </a:tr>
              <a:tr h="36068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15000"/>
                        </a:lnSpc>
                        <a:spcAft>
                          <a:spcPts val="1000"/>
                        </a:spcAft>
                      </a:pPr>
                      <a:r>
                        <a:rPr lang="es-MX" sz="1400">
                          <a:effectLst/>
                        </a:rPr>
                        <a:t>Ing. en Sistemas Computacionales </a:t>
                      </a:r>
                      <a:endParaRPr lang="es-MX" sz="1400">
                        <a:effectLst/>
                        <a:latin typeface="Calibri"/>
                        <a:ea typeface="Calibri"/>
                        <a:cs typeface="Times New Roman"/>
                      </a:endParaRPr>
                    </a:p>
                  </a:txBody>
                  <a:tcPr marL="44450" marR="44450" marT="0"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15000"/>
                        </a:lnSpc>
                        <a:spcAft>
                          <a:spcPts val="1000"/>
                        </a:spcAft>
                      </a:pPr>
                      <a:r>
                        <a:rPr lang="es-MX" sz="1400">
                          <a:effectLst/>
                        </a:rPr>
                        <a:t>326</a:t>
                      </a:r>
                      <a:endParaRPr lang="es-MX" sz="1400">
                        <a:effectLst/>
                        <a:latin typeface="Calibri"/>
                        <a:ea typeface="Calibri"/>
                        <a:cs typeface="Times New Roman"/>
                      </a:endParaRPr>
                    </a:p>
                  </a:txBody>
                  <a:tcPr marL="44450" marR="44450" marT="0" marB="0"/>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15000"/>
                        </a:lnSpc>
                        <a:spcAft>
                          <a:spcPts val="1000"/>
                        </a:spcAft>
                      </a:pPr>
                      <a:r>
                        <a:rPr lang="es-MX" sz="1400" dirty="0">
                          <a:effectLst/>
                        </a:rPr>
                        <a:t>326</a:t>
                      </a:r>
                      <a:endParaRPr lang="es-MX" sz="1400" dirty="0">
                        <a:effectLst/>
                        <a:latin typeface="Calibri"/>
                        <a:ea typeface="Calibri"/>
                        <a:cs typeface="Times New Roman"/>
                      </a:endParaRPr>
                    </a:p>
                  </a:txBody>
                  <a:tcPr marL="44450" marR="44450" marT="0" marB="0"/>
                </a:tc>
                <a:extLst>
                  <a:ext uri="{0D108BD9-81ED-4DB2-BD59-A6C34878D82A}">
                    <a16:rowId xmlns:a16="http://schemas.microsoft.com/office/drawing/2014/main" val="10003"/>
                  </a:ext>
                </a:extLst>
              </a:tr>
              <a:tr h="2184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15000"/>
                        </a:lnSpc>
                        <a:spcAft>
                          <a:spcPts val="1000"/>
                        </a:spcAft>
                      </a:pPr>
                      <a:r>
                        <a:rPr lang="es-MX" sz="1400">
                          <a:effectLst/>
                        </a:rPr>
                        <a:t>Ingeniería Ambiental</a:t>
                      </a:r>
                      <a:endParaRPr lang="es-MX" sz="1400">
                        <a:effectLst/>
                        <a:latin typeface="Calibri"/>
                        <a:ea typeface="Calibri"/>
                        <a:cs typeface="Times New Roman"/>
                      </a:endParaRPr>
                    </a:p>
                  </a:txBody>
                  <a:tcPr marL="44450" marR="44450" marT="0"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15000"/>
                        </a:lnSpc>
                        <a:spcAft>
                          <a:spcPts val="1000"/>
                        </a:spcAft>
                      </a:pPr>
                      <a:r>
                        <a:rPr lang="es-MX" sz="1400">
                          <a:effectLst/>
                        </a:rPr>
                        <a:t>119</a:t>
                      </a:r>
                      <a:endParaRPr lang="es-MX" sz="1400">
                        <a:effectLst/>
                        <a:latin typeface="Calibri"/>
                        <a:ea typeface="Calibri"/>
                        <a:cs typeface="Times New Roman"/>
                      </a:endParaRPr>
                    </a:p>
                  </a:txBody>
                  <a:tcPr marL="44450" marR="44450" marT="0" marB="0"/>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15000"/>
                        </a:lnSpc>
                        <a:spcAft>
                          <a:spcPts val="1000"/>
                        </a:spcAft>
                      </a:pPr>
                      <a:r>
                        <a:rPr lang="es-MX" sz="1400" dirty="0">
                          <a:effectLst/>
                        </a:rPr>
                        <a:t>0</a:t>
                      </a:r>
                      <a:endParaRPr lang="es-MX" sz="1400" dirty="0">
                        <a:effectLst/>
                        <a:latin typeface="Calibri"/>
                        <a:ea typeface="Calibri"/>
                        <a:cs typeface="Times New Roman"/>
                      </a:endParaRPr>
                    </a:p>
                  </a:txBody>
                  <a:tcPr marL="44450" marR="44450" marT="0" marB="0"/>
                </a:tc>
                <a:extLst>
                  <a:ext uri="{0D108BD9-81ED-4DB2-BD59-A6C34878D82A}">
                    <a16:rowId xmlns:a16="http://schemas.microsoft.com/office/drawing/2014/main" val="10004"/>
                  </a:ext>
                </a:extLst>
              </a:tr>
              <a:tr h="2184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15000"/>
                        </a:lnSpc>
                        <a:spcAft>
                          <a:spcPts val="1000"/>
                        </a:spcAft>
                      </a:pPr>
                      <a:r>
                        <a:rPr lang="es-MX" sz="1400" dirty="0">
                          <a:effectLst/>
                        </a:rPr>
                        <a:t>Total</a:t>
                      </a:r>
                      <a:endParaRPr lang="es-MX" sz="1400" dirty="0">
                        <a:effectLst/>
                        <a:latin typeface="Calibri"/>
                        <a:ea typeface="Calibri"/>
                        <a:cs typeface="Times New Roman"/>
                      </a:endParaRPr>
                    </a:p>
                  </a:txBody>
                  <a:tcPr marL="44450" marR="44450" marT="0"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15000"/>
                        </a:lnSpc>
                        <a:spcAft>
                          <a:spcPts val="1000"/>
                        </a:spcAft>
                      </a:pPr>
                      <a:r>
                        <a:rPr lang="es-MX" sz="1400">
                          <a:effectLst/>
                        </a:rPr>
                        <a:t>1409</a:t>
                      </a:r>
                      <a:endParaRPr lang="es-MX" sz="1400">
                        <a:effectLst/>
                        <a:latin typeface="Calibri"/>
                        <a:ea typeface="Calibri"/>
                        <a:cs typeface="Times New Roman"/>
                      </a:endParaRPr>
                    </a:p>
                  </a:txBody>
                  <a:tcPr marL="44450" marR="44450" marT="0" marB="0"/>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15000"/>
                        </a:lnSpc>
                        <a:spcAft>
                          <a:spcPts val="1000"/>
                        </a:spcAft>
                      </a:pPr>
                      <a:r>
                        <a:rPr lang="es-MX" sz="1400" dirty="0">
                          <a:effectLst/>
                        </a:rPr>
                        <a:t>924</a:t>
                      </a:r>
                      <a:endParaRPr lang="es-MX" sz="1400" dirty="0">
                        <a:effectLst/>
                        <a:latin typeface="Calibri"/>
                        <a:ea typeface="Calibri"/>
                        <a:cs typeface="Times New Roman"/>
                      </a:endParaRPr>
                    </a:p>
                  </a:txBody>
                  <a:tcPr marL="44450" marR="44450" marT="0" marB="0"/>
                </a:tc>
                <a:extLst>
                  <a:ext uri="{0D108BD9-81ED-4DB2-BD59-A6C34878D82A}">
                    <a16:rowId xmlns:a16="http://schemas.microsoft.com/office/drawing/2014/main" val="10005"/>
                  </a:ext>
                </a:extLst>
              </a:tr>
            </a:tbl>
          </a:graphicData>
        </a:graphic>
      </p:graphicFrame>
      <p:graphicFrame>
        <p:nvGraphicFramePr>
          <p:cNvPr id="8" name="7 Tabla"/>
          <p:cNvGraphicFramePr>
            <a:graphicFrameLocks noGrp="1"/>
          </p:cNvGraphicFramePr>
          <p:nvPr>
            <p:extLst/>
          </p:nvPr>
        </p:nvGraphicFramePr>
        <p:xfrm>
          <a:off x="4478166" y="5465974"/>
          <a:ext cx="3838250" cy="987616"/>
        </p:xfrm>
        <a:graphic>
          <a:graphicData uri="http://schemas.openxmlformats.org/drawingml/2006/table">
            <a:tbl>
              <a:tblPr firstRow="1" firstCol="1" bandRow="1">
                <a:tableStyleId>{BC89EF96-8CEA-46FF-86C4-4CE0E7609802}</a:tableStyleId>
              </a:tblPr>
              <a:tblGrid>
                <a:gridCol w="1149019">
                  <a:extLst>
                    <a:ext uri="{9D8B030D-6E8A-4147-A177-3AD203B41FA5}">
                      <a16:colId xmlns:a16="http://schemas.microsoft.com/office/drawing/2014/main" val="20000"/>
                    </a:ext>
                  </a:extLst>
                </a:gridCol>
                <a:gridCol w="943227">
                  <a:extLst>
                    <a:ext uri="{9D8B030D-6E8A-4147-A177-3AD203B41FA5}">
                      <a16:colId xmlns:a16="http://schemas.microsoft.com/office/drawing/2014/main" val="20001"/>
                    </a:ext>
                  </a:extLst>
                </a:gridCol>
                <a:gridCol w="873002">
                  <a:extLst>
                    <a:ext uri="{9D8B030D-6E8A-4147-A177-3AD203B41FA5}">
                      <a16:colId xmlns:a16="http://schemas.microsoft.com/office/drawing/2014/main" val="20002"/>
                    </a:ext>
                  </a:extLst>
                </a:gridCol>
                <a:gridCol w="873002">
                  <a:extLst>
                    <a:ext uri="{9D8B030D-6E8A-4147-A177-3AD203B41FA5}">
                      <a16:colId xmlns:a16="http://schemas.microsoft.com/office/drawing/2014/main" val="20003"/>
                    </a:ext>
                  </a:extLst>
                </a:gridCol>
              </a:tblGrid>
              <a:tr h="75666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15000"/>
                        </a:lnSpc>
                        <a:spcAft>
                          <a:spcPts val="1000"/>
                        </a:spcAft>
                      </a:pPr>
                      <a:r>
                        <a:rPr lang="es-MX" sz="1400" dirty="0">
                          <a:effectLst/>
                        </a:rPr>
                        <a:t>Generación</a:t>
                      </a:r>
                      <a:endParaRPr lang="es-MX" sz="1400" dirty="0">
                        <a:effectLst/>
                        <a:latin typeface="Calibri"/>
                        <a:ea typeface="Calibri"/>
                        <a:cs typeface="Times New Roman"/>
                      </a:endParaRPr>
                    </a:p>
                  </a:txBody>
                  <a:tcPr marL="44450" marR="44450" marT="0"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15000"/>
                        </a:lnSpc>
                        <a:spcAft>
                          <a:spcPts val="1000"/>
                        </a:spcAft>
                      </a:pPr>
                      <a:r>
                        <a:rPr lang="es-MX" sz="1200" dirty="0">
                          <a:effectLst/>
                        </a:rPr>
                        <a:t>Matrícula de N.I. en 2012</a:t>
                      </a:r>
                      <a:endParaRPr lang="es-MX" sz="1200" dirty="0">
                        <a:effectLst/>
                        <a:latin typeface="Calibri"/>
                        <a:ea typeface="Calibri"/>
                        <a:cs typeface="Times New Roman"/>
                      </a:endParaRPr>
                    </a:p>
                  </a:txBody>
                  <a:tcPr marL="44450" marR="44450" marT="0"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15000"/>
                        </a:lnSpc>
                        <a:spcAft>
                          <a:spcPts val="1000"/>
                        </a:spcAft>
                      </a:pPr>
                      <a:r>
                        <a:rPr lang="es-MX" sz="1200" dirty="0">
                          <a:effectLst/>
                        </a:rPr>
                        <a:t>Titulados al 2018</a:t>
                      </a:r>
                      <a:endParaRPr lang="es-MX" sz="1200" dirty="0">
                        <a:effectLst/>
                        <a:latin typeface="Calibri"/>
                        <a:ea typeface="Calibri"/>
                        <a:cs typeface="Times New Roman"/>
                      </a:endParaRPr>
                    </a:p>
                  </a:txBody>
                  <a:tcPr marL="44450" marR="44450" marT="0" marB="0" anchor="ctr"/>
                </a:tc>
                <a:tc>
                  <a:txBody>
                    <a:bodyPr/>
                    <a:lstStyle/>
                    <a:p>
                      <a:pPr algn="ctr">
                        <a:lnSpc>
                          <a:spcPct val="115000"/>
                        </a:lnSpc>
                        <a:spcAft>
                          <a:spcPts val="1000"/>
                        </a:spcAft>
                      </a:pPr>
                      <a:r>
                        <a:rPr lang="es-MX" sz="1200" dirty="0">
                          <a:effectLst/>
                        </a:rPr>
                        <a:t>Eficiencia Terminal</a:t>
                      </a:r>
                      <a:endParaRPr lang="es-MX" sz="1200" dirty="0">
                        <a:effectLst/>
                        <a:latin typeface="Calibri"/>
                        <a:ea typeface="Calibri"/>
                        <a:cs typeface="Times New Roman"/>
                      </a:endParaRPr>
                    </a:p>
                  </a:txBody>
                  <a:tcPr marL="44450" marR="44450" marT="0" marB="0" anchor="ctr"/>
                </a:tc>
                <a:extLst>
                  <a:ext uri="{0D108BD9-81ED-4DB2-BD59-A6C34878D82A}">
                    <a16:rowId xmlns:a16="http://schemas.microsoft.com/office/drawing/2014/main" val="10000"/>
                  </a:ext>
                </a:extLst>
              </a:tr>
              <a:tr h="2184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15000"/>
                        </a:lnSpc>
                        <a:spcAft>
                          <a:spcPts val="1000"/>
                        </a:spcAft>
                      </a:pPr>
                      <a:r>
                        <a:rPr lang="es-MX" sz="1400" dirty="0">
                          <a:effectLst/>
                        </a:rPr>
                        <a:t>2012-2017</a:t>
                      </a:r>
                      <a:endParaRPr lang="es-MX" sz="1400" dirty="0">
                        <a:effectLst/>
                        <a:latin typeface="Calibri"/>
                        <a:ea typeface="Calibri"/>
                        <a:cs typeface="Times New Roman"/>
                      </a:endParaRPr>
                    </a:p>
                  </a:txBody>
                  <a:tcPr marL="44450" marR="44450" marT="0"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15000"/>
                        </a:lnSpc>
                        <a:spcAft>
                          <a:spcPts val="1000"/>
                        </a:spcAft>
                      </a:pPr>
                      <a:r>
                        <a:rPr lang="es-MX" sz="1400" dirty="0">
                          <a:effectLst/>
                        </a:rPr>
                        <a:t>472</a:t>
                      </a:r>
                      <a:endParaRPr lang="es-MX" sz="1400" dirty="0">
                        <a:effectLst/>
                        <a:latin typeface="Calibri"/>
                        <a:ea typeface="Calibri"/>
                        <a:cs typeface="Times New Roman"/>
                      </a:endParaRPr>
                    </a:p>
                  </a:txBody>
                  <a:tcPr marL="44450" marR="44450" marT="0" marB="0"/>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15000"/>
                        </a:lnSpc>
                        <a:spcAft>
                          <a:spcPts val="1000"/>
                        </a:spcAft>
                      </a:pPr>
                      <a:r>
                        <a:rPr lang="es-MX" sz="1400" dirty="0">
                          <a:effectLst/>
                        </a:rPr>
                        <a:t>185</a:t>
                      </a:r>
                      <a:endParaRPr lang="es-MX" sz="1400" dirty="0">
                        <a:effectLst/>
                        <a:latin typeface="Calibri"/>
                        <a:ea typeface="Calibri"/>
                        <a:cs typeface="Times New Roman"/>
                      </a:endParaRPr>
                    </a:p>
                  </a:txBody>
                  <a:tcPr marL="44450" marR="44450" marT="0" marB="0"/>
                </a:tc>
                <a:tc>
                  <a:txBody>
                    <a:bodyPr/>
                    <a:lstStyle/>
                    <a:p>
                      <a:pPr algn="ctr">
                        <a:lnSpc>
                          <a:spcPct val="115000"/>
                        </a:lnSpc>
                        <a:spcAft>
                          <a:spcPts val="1000"/>
                        </a:spcAft>
                      </a:pPr>
                      <a:r>
                        <a:rPr lang="es-MX" sz="1400" dirty="0">
                          <a:effectLst/>
                        </a:rPr>
                        <a:t>39.20%</a:t>
                      </a:r>
                      <a:endParaRPr lang="es-MX" sz="1400" dirty="0">
                        <a:effectLst/>
                        <a:latin typeface="Calibri"/>
                        <a:ea typeface="Calibri"/>
                        <a:cs typeface="Times New Roman"/>
                      </a:endParaRPr>
                    </a:p>
                  </a:txBody>
                  <a:tcPr marL="44450" marR="4445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069771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a:extLst>
              <a:ext uri="{FF2B5EF4-FFF2-40B4-BE49-F238E27FC236}">
                <a16:creationId xmlns:a16="http://schemas.microsoft.com/office/drawing/2014/main" id="{62C7E845-9BCD-45DB-98DC-0C9CF930EEA1}"/>
              </a:ext>
            </a:extLst>
          </p:cNvPr>
          <p:cNvPicPr>
            <a:picLocks noChangeAspect="1"/>
          </p:cNvPicPr>
          <p:nvPr/>
        </p:nvPicPr>
        <p:blipFill>
          <a:blip r:embed="rId2"/>
          <a:stretch>
            <a:fillRect/>
          </a:stretch>
        </p:blipFill>
        <p:spPr>
          <a:xfrm>
            <a:off x="6991685" y="265212"/>
            <a:ext cx="1396740" cy="859532"/>
          </a:xfrm>
          <a:prstGeom prst="rect">
            <a:avLst/>
          </a:prstGeom>
        </p:spPr>
      </p:pic>
      <p:sp>
        <p:nvSpPr>
          <p:cNvPr id="3" name="3 Marcador de contenido"/>
          <p:cNvSpPr>
            <a:spLocks noGrp="1"/>
          </p:cNvSpPr>
          <p:nvPr>
            <p:ph sz="half" idx="4294967295"/>
          </p:nvPr>
        </p:nvSpPr>
        <p:spPr>
          <a:xfrm>
            <a:off x="179512" y="617223"/>
            <a:ext cx="4040188" cy="5145435"/>
          </a:xfrm>
          <a:prstGeom prst="rect">
            <a:avLst/>
          </a:prstGeom>
        </p:spPr>
        <p:txBody>
          <a:bodyPr>
            <a:normAutofit/>
          </a:bodyPr>
          <a:lstStyle/>
          <a:p>
            <a:pPr marL="0" indent="0" algn="just" fontAlgn="ctr">
              <a:buNone/>
            </a:pPr>
            <a:r>
              <a:rPr lang="es-MX" sz="1800" b="1" dirty="0"/>
              <a:t>2.1 </a:t>
            </a:r>
            <a:r>
              <a:rPr lang="es-MX" sz="1800" dirty="0"/>
              <a:t>En el PIID 2013-2018 se proyectó una </a:t>
            </a:r>
            <a:r>
              <a:rPr lang="es-MX" sz="1800" b="1" dirty="0"/>
              <a:t>matrícula de nivel licenciatura</a:t>
            </a:r>
            <a:r>
              <a:rPr lang="es-MX" sz="1800" dirty="0"/>
              <a:t> de 1,994 estudiantes, de los cuales sólo se logró tener 1409, lo que representa el 70.66%.</a:t>
            </a:r>
          </a:p>
        </p:txBody>
      </p:sp>
      <p:graphicFrame>
        <p:nvGraphicFramePr>
          <p:cNvPr id="4" name="3 Tabla"/>
          <p:cNvGraphicFramePr>
            <a:graphicFrameLocks noGrp="1"/>
          </p:cNvGraphicFramePr>
          <p:nvPr>
            <p:extLst/>
          </p:nvPr>
        </p:nvGraphicFramePr>
        <p:xfrm>
          <a:off x="179512" y="2204864"/>
          <a:ext cx="3816424" cy="2796427"/>
        </p:xfrm>
        <a:graphic>
          <a:graphicData uri="http://schemas.openxmlformats.org/drawingml/2006/table">
            <a:tbl>
              <a:tblPr firstRow="1" firstCol="1" bandRow="1">
                <a:tableStyleId>{5C22544A-7EE6-4342-B048-85BDC9FD1C3A}</a:tableStyleId>
              </a:tblPr>
              <a:tblGrid>
                <a:gridCol w="1855379">
                  <a:extLst>
                    <a:ext uri="{9D8B030D-6E8A-4147-A177-3AD203B41FA5}">
                      <a16:colId xmlns:a16="http://schemas.microsoft.com/office/drawing/2014/main" val="20000"/>
                    </a:ext>
                  </a:extLst>
                </a:gridCol>
                <a:gridCol w="837448">
                  <a:extLst>
                    <a:ext uri="{9D8B030D-6E8A-4147-A177-3AD203B41FA5}">
                      <a16:colId xmlns:a16="http://schemas.microsoft.com/office/drawing/2014/main" val="20001"/>
                    </a:ext>
                  </a:extLst>
                </a:gridCol>
                <a:gridCol w="1123597">
                  <a:extLst>
                    <a:ext uri="{9D8B030D-6E8A-4147-A177-3AD203B41FA5}">
                      <a16:colId xmlns:a16="http://schemas.microsoft.com/office/drawing/2014/main" val="20002"/>
                    </a:ext>
                  </a:extLst>
                </a:gridCol>
              </a:tblGrid>
              <a:tr h="883027">
                <a:tc>
                  <a:txBody>
                    <a:bodyPr/>
                    <a:lstStyle/>
                    <a:p>
                      <a:pPr algn="ctr">
                        <a:lnSpc>
                          <a:spcPct val="115000"/>
                        </a:lnSpc>
                        <a:spcAft>
                          <a:spcPts val="1000"/>
                        </a:spcAft>
                      </a:pPr>
                      <a:r>
                        <a:rPr lang="es-MX" sz="1400" dirty="0">
                          <a:effectLst/>
                        </a:rPr>
                        <a:t>Programa Académicos</a:t>
                      </a:r>
                      <a:endParaRPr lang="es-MX" sz="1400" dirty="0">
                        <a:effectLst/>
                        <a:latin typeface="Calibri"/>
                        <a:ea typeface="Calibri"/>
                        <a:cs typeface="Times New Roman"/>
                      </a:endParaRPr>
                    </a:p>
                  </a:txBody>
                  <a:tcPr marL="44450" marR="44450" marT="0" marB="0" anchor="ctr"/>
                </a:tc>
                <a:tc>
                  <a:txBody>
                    <a:bodyPr/>
                    <a:lstStyle/>
                    <a:p>
                      <a:pPr algn="ctr">
                        <a:lnSpc>
                          <a:spcPct val="115000"/>
                        </a:lnSpc>
                        <a:spcAft>
                          <a:spcPts val="1000"/>
                        </a:spcAft>
                      </a:pPr>
                      <a:r>
                        <a:rPr lang="es-MX" sz="1400" dirty="0">
                          <a:effectLst/>
                        </a:rPr>
                        <a:t>Matrícula   agosto-diciembre 2018</a:t>
                      </a:r>
                      <a:endParaRPr lang="es-MX" sz="1400" dirty="0">
                        <a:effectLst/>
                        <a:latin typeface="Calibri"/>
                        <a:ea typeface="Calibri"/>
                        <a:cs typeface="Times New Roman"/>
                      </a:endParaRPr>
                    </a:p>
                  </a:txBody>
                  <a:tcPr marL="44450" marR="44450" marT="0" marB="0" anchor="ctr"/>
                </a:tc>
                <a:tc>
                  <a:txBody>
                    <a:bodyPr/>
                    <a:lstStyle/>
                    <a:p>
                      <a:pPr algn="ctr">
                        <a:lnSpc>
                          <a:spcPct val="115000"/>
                        </a:lnSpc>
                        <a:spcAft>
                          <a:spcPts val="1000"/>
                        </a:spcAft>
                      </a:pPr>
                      <a:r>
                        <a:rPr lang="es-MX" sz="1400" dirty="0">
                          <a:effectLst/>
                          <a:latin typeface="Calibri"/>
                          <a:ea typeface="Calibri"/>
                          <a:cs typeface="Times New Roman"/>
                        </a:rPr>
                        <a:t>Matrícula proyectada al 2018</a:t>
                      </a:r>
                    </a:p>
                  </a:txBody>
                  <a:tcPr marL="44450" marR="44450" marT="0" marB="0"/>
                </a:tc>
                <a:extLst>
                  <a:ext uri="{0D108BD9-81ED-4DB2-BD59-A6C34878D82A}">
                    <a16:rowId xmlns:a16="http://schemas.microsoft.com/office/drawing/2014/main" val="10000"/>
                  </a:ext>
                </a:extLst>
              </a:tr>
              <a:tr h="261377">
                <a:tc>
                  <a:txBody>
                    <a:bodyPr/>
                    <a:lstStyle/>
                    <a:p>
                      <a:pPr>
                        <a:lnSpc>
                          <a:spcPct val="115000"/>
                        </a:lnSpc>
                        <a:spcAft>
                          <a:spcPts val="1000"/>
                        </a:spcAft>
                      </a:pPr>
                      <a:r>
                        <a:rPr lang="es-MX" sz="1400" dirty="0">
                          <a:effectLst/>
                        </a:rPr>
                        <a:t>Ing. Industrial</a:t>
                      </a:r>
                      <a:endParaRPr lang="es-MX" sz="1400" dirty="0">
                        <a:effectLst/>
                        <a:latin typeface="Calibri"/>
                        <a:ea typeface="Calibri"/>
                        <a:cs typeface="Times New Roman"/>
                      </a:endParaRPr>
                    </a:p>
                  </a:txBody>
                  <a:tcPr marL="44450" marR="44450" marT="0" marB="0" anchor="ctr"/>
                </a:tc>
                <a:tc>
                  <a:txBody>
                    <a:bodyPr/>
                    <a:lstStyle/>
                    <a:p>
                      <a:pPr algn="ctr">
                        <a:lnSpc>
                          <a:spcPct val="115000"/>
                        </a:lnSpc>
                        <a:spcAft>
                          <a:spcPts val="1000"/>
                        </a:spcAft>
                      </a:pPr>
                      <a:r>
                        <a:rPr lang="es-MX" sz="1400" dirty="0">
                          <a:effectLst/>
                        </a:rPr>
                        <a:t>598</a:t>
                      </a:r>
                      <a:endParaRPr lang="es-MX" sz="1400" dirty="0">
                        <a:effectLst/>
                        <a:latin typeface="Calibri"/>
                        <a:ea typeface="Calibri"/>
                        <a:cs typeface="Times New Roman"/>
                      </a:endParaRPr>
                    </a:p>
                  </a:txBody>
                  <a:tcPr marL="44450" marR="44450" marT="0" marB="0"/>
                </a:tc>
                <a:tc>
                  <a:txBody>
                    <a:bodyPr/>
                    <a:lstStyle/>
                    <a:p>
                      <a:pPr algn="ctr">
                        <a:lnSpc>
                          <a:spcPct val="115000"/>
                        </a:lnSpc>
                        <a:spcAft>
                          <a:spcPts val="1000"/>
                        </a:spcAft>
                      </a:pPr>
                      <a:r>
                        <a:rPr lang="es-MX" sz="1400" dirty="0">
                          <a:effectLst/>
                          <a:latin typeface="Calibri"/>
                          <a:ea typeface="Calibri"/>
                          <a:cs typeface="Times New Roman"/>
                        </a:rPr>
                        <a:t>750</a:t>
                      </a:r>
                    </a:p>
                  </a:txBody>
                  <a:tcPr marL="44450" marR="44450" marT="0" marB="0"/>
                </a:tc>
                <a:extLst>
                  <a:ext uri="{0D108BD9-81ED-4DB2-BD59-A6C34878D82A}">
                    <a16:rowId xmlns:a16="http://schemas.microsoft.com/office/drawing/2014/main" val="10001"/>
                  </a:ext>
                </a:extLst>
              </a:tr>
              <a:tr h="522754">
                <a:tc>
                  <a:txBody>
                    <a:bodyPr/>
                    <a:lstStyle/>
                    <a:p>
                      <a:pPr>
                        <a:lnSpc>
                          <a:spcPct val="115000"/>
                        </a:lnSpc>
                        <a:spcAft>
                          <a:spcPts val="1000"/>
                        </a:spcAft>
                      </a:pPr>
                      <a:r>
                        <a:rPr lang="es-MX" sz="1400">
                          <a:effectLst/>
                        </a:rPr>
                        <a:t>Ing. en Gestión Empresarial</a:t>
                      </a:r>
                      <a:endParaRPr lang="es-MX" sz="1400">
                        <a:effectLst/>
                        <a:latin typeface="Calibri"/>
                        <a:ea typeface="Calibri"/>
                        <a:cs typeface="Times New Roman"/>
                      </a:endParaRPr>
                    </a:p>
                  </a:txBody>
                  <a:tcPr marL="44450" marR="44450" marT="0" marB="0" anchor="ctr"/>
                </a:tc>
                <a:tc>
                  <a:txBody>
                    <a:bodyPr/>
                    <a:lstStyle/>
                    <a:p>
                      <a:pPr algn="ctr">
                        <a:lnSpc>
                          <a:spcPct val="115000"/>
                        </a:lnSpc>
                        <a:spcAft>
                          <a:spcPts val="1000"/>
                        </a:spcAft>
                      </a:pPr>
                      <a:r>
                        <a:rPr lang="es-MX" sz="1400">
                          <a:effectLst/>
                        </a:rPr>
                        <a:t>366</a:t>
                      </a:r>
                      <a:endParaRPr lang="es-MX" sz="1400">
                        <a:effectLst/>
                        <a:latin typeface="Calibri"/>
                        <a:ea typeface="Calibri"/>
                        <a:cs typeface="Times New Roman"/>
                      </a:endParaRPr>
                    </a:p>
                  </a:txBody>
                  <a:tcPr marL="44450" marR="44450" marT="0" marB="0"/>
                </a:tc>
                <a:tc>
                  <a:txBody>
                    <a:bodyPr/>
                    <a:lstStyle/>
                    <a:p>
                      <a:pPr algn="ctr">
                        <a:lnSpc>
                          <a:spcPct val="115000"/>
                        </a:lnSpc>
                        <a:spcAft>
                          <a:spcPts val="1000"/>
                        </a:spcAft>
                      </a:pPr>
                      <a:r>
                        <a:rPr lang="es-MX" sz="1400" dirty="0">
                          <a:effectLst/>
                          <a:latin typeface="Calibri"/>
                          <a:ea typeface="Calibri"/>
                          <a:cs typeface="Times New Roman"/>
                        </a:rPr>
                        <a:t>500</a:t>
                      </a:r>
                    </a:p>
                  </a:txBody>
                  <a:tcPr marL="44450" marR="44450" marT="0" marB="0"/>
                </a:tc>
                <a:extLst>
                  <a:ext uri="{0D108BD9-81ED-4DB2-BD59-A6C34878D82A}">
                    <a16:rowId xmlns:a16="http://schemas.microsoft.com/office/drawing/2014/main" val="10002"/>
                  </a:ext>
                </a:extLst>
              </a:tr>
              <a:tr h="522754">
                <a:tc>
                  <a:txBody>
                    <a:bodyPr/>
                    <a:lstStyle/>
                    <a:p>
                      <a:pPr>
                        <a:lnSpc>
                          <a:spcPct val="115000"/>
                        </a:lnSpc>
                        <a:spcAft>
                          <a:spcPts val="1000"/>
                        </a:spcAft>
                      </a:pPr>
                      <a:r>
                        <a:rPr lang="es-MX" sz="1400">
                          <a:effectLst/>
                        </a:rPr>
                        <a:t>Ing. en Sistemas Computacionales </a:t>
                      </a:r>
                      <a:endParaRPr lang="es-MX" sz="1400">
                        <a:effectLst/>
                        <a:latin typeface="Calibri"/>
                        <a:ea typeface="Calibri"/>
                        <a:cs typeface="Times New Roman"/>
                      </a:endParaRPr>
                    </a:p>
                  </a:txBody>
                  <a:tcPr marL="44450" marR="44450" marT="0" marB="0" anchor="ctr"/>
                </a:tc>
                <a:tc>
                  <a:txBody>
                    <a:bodyPr/>
                    <a:lstStyle/>
                    <a:p>
                      <a:pPr algn="ctr">
                        <a:lnSpc>
                          <a:spcPct val="115000"/>
                        </a:lnSpc>
                        <a:spcAft>
                          <a:spcPts val="1000"/>
                        </a:spcAft>
                      </a:pPr>
                      <a:r>
                        <a:rPr lang="es-MX" sz="1400">
                          <a:effectLst/>
                        </a:rPr>
                        <a:t>326</a:t>
                      </a:r>
                      <a:endParaRPr lang="es-MX" sz="1400">
                        <a:effectLst/>
                        <a:latin typeface="Calibri"/>
                        <a:ea typeface="Calibri"/>
                        <a:cs typeface="Times New Roman"/>
                      </a:endParaRPr>
                    </a:p>
                  </a:txBody>
                  <a:tcPr marL="44450" marR="44450" marT="0" marB="0"/>
                </a:tc>
                <a:tc>
                  <a:txBody>
                    <a:bodyPr/>
                    <a:lstStyle/>
                    <a:p>
                      <a:pPr algn="ctr">
                        <a:lnSpc>
                          <a:spcPct val="115000"/>
                        </a:lnSpc>
                        <a:spcAft>
                          <a:spcPts val="1000"/>
                        </a:spcAft>
                      </a:pPr>
                      <a:r>
                        <a:rPr lang="es-MX" sz="1400" dirty="0">
                          <a:effectLst/>
                          <a:latin typeface="Calibri"/>
                          <a:ea typeface="Calibri"/>
                          <a:cs typeface="Times New Roman"/>
                        </a:rPr>
                        <a:t>500</a:t>
                      </a:r>
                    </a:p>
                  </a:txBody>
                  <a:tcPr marL="44450" marR="44450" marT="0" marB="0"/>
                </a:tc>
                <a:extLst>
                  <a:ext uri="{0D108BD9-81ED-4DB2-BD59-A6C34878D82A}">
                    <a16:rowId xmlns:a16="http://schemas.microsoft.com/office/drawing/2014/main" val="10003"/>
                  </a:ext>
                </a:extLst>
              </a:tr>
              <a:tr h="261377">
                <a:tc>
                  <a:txBody>
                    <a:bodyPr/>
                    <a:lstStyle/>
                    <a:p>
                      <a:pPr>
                        <a:lnSpc>
                          <a:spcPct val="115000"/>
                        </a:lnSpc>
                        <a:spcAft>
                          <a:spcPts val="1000"/>
                        </a:spcAft>
                      </a:pPr>
                      <a:r>
                        <a:rPr lang="es-MX" sz="1400">
                          <a:effectLst/>
                        </a:rPr>
                        <a:t>Ingeniería Ambiental</a:t>
                      </a:r>
                      <a:endParaRPr lang="es-MX" sz="1400">
                        <a:effectLst/>
                        <a:latin typeface="Calibri"/>
                        <a:ea typeface="Calibri"/>
                        <a:cs typeface="Times New Roman"/>
                      </a:endParaRPr>
                    </a:p>
                  </a:txBody>
                  <a:tcPr marL="44450" marR="44450" marT="0" marB="0" anchor="ctr"/>
                </a:tc>
                <a:tc>
                  <a:txBody>
                    <a:bodyPr/>
                    <a:lstStyle/>
                    <a:p>
                      <a:pPr algn="ctr">
                        <a:lnSpc>
                          <a:spcPct val="115000"/>
                        </a:lnSpc>
                        <a:spcAft>
                          <a:spcPts val="1000"/>
                        </a:spcAft>
                      </a:pPr>
                      <a:r>
                        <a:rPr lang="es-MX" sz="1400">
                          <a:effectLst/>
                        </a:rPr>
                        <a:t>119</a:t>
                      </a:r>
                      <a:endParaRPr lang="es-MX" sz="1400">
                        <a:effectLst/>
                        <a:latin typeface="Calibri"/>
                        <a:ea typeface="Calibri"/>
                        <a:cs typeface="Times New Roman"/>
                      </a:endParaRPr>
                    </a:p>
                  </a:txBody>
                  <a:tcPr marL="44450" marR="44450" marT="0" marB="0"/>
                </a:tc>
                <a:tc>
                  <a:txBody>
                    <a:bodyPr/>
                    <a:lstStyle/>
                    <a:p>
                      <a:pPr algn="ctr">
                        <a:lnSpc>
                          <a:spcPct val="115000"/>
                        </a:lnSpc>
                        <a:spcAft>
                          <a:spcPts val="1000"/>
                        </a:spcAft>
                      </a:pPr>
                      <a:r>
                        <a:rPr lang="es-MX" sz="1400" dirty="0">
                          <a:effectLst/>
                          <a:latin typeface="Calibri"/>
                          <a:ea typeface="Calibri"/>
                          <a:cs typeface="Times New Roman"/>
                        </a:rPr>
                        <a:t>244</a:t>
                      </a:r>
                    </a:p>
                  </a:txBody>
                  <a:tcPr marL="44450" marR="44450" marT="0" marB="0"/>
                </a:tc>
                <a:extLst>
                  <a:ext uri="{0D108BD9-81ED-4DB2-BD59-A6C34878D82A}">
                    <a16:rowId xmlns:a16="http://schemas.microsoft.com/office/drawing/2014/main" val="10004"/>
                  </a:ext>
                </a:extLst>
              </a:tr>
              <a:tr h="261377">
                <a:tc>
                  <a:txBody>
                    <a:bodyPr/>
                    <a:lstStyle/>
                    <a:p>
                      <a:pPr>
                        <a:lnSpc>
                          <a:spcPct val="115000"/>
                        </a:lnSpc>
                        <a:spcAft>
                          <a:spcPts val="1000"/>
                        </a:spcAft>
                      </a:pPr>
                      <a:r>
                        <a:rPr lang="es-MX" sz="1400" dirty="0">
                          <a:effectLst/>
                        </a:rPr>
                        <a:t>Total</a:t>
                      </a:r>
                      <a:endParaRPr lang="es-MX" sz="1400" dirty="0">
                        <a:effectLst/>
                        <a:latin typeface="Calibri"/>
                        <a:ea typeface="Calibri"/>
                        <a:cs typeface="Times New Roman"/>
                      </a:endParaRPr>
                    </a:p>
                  </a:txBody>
                  <a:tcPr marL="44450" marR="44450" marT="0" marB="0" anchor="ctr"/>
                </a:tc>
                <a:tc>
                  <a:txBody>
                    <a:bodyPr/>
                    <a:lstStyle/>
                    <a:p>
                      <a:pPr algn="ctr">
                        <a:lnSpc>
                          <a:spcPct val="115000"/>
                        </a:lnSpc>
                        <a:spcAft>
                          <a:spcPts val="1000"/>
                        </a:spcAft>
                      </a:pPr>
                      <a:r>
                        <a:rPr lang="es-MX" sz="1400" dirty="0">
                          <a:effectLst/>
                        </a:rPr>
                        <a:t>1409</a:t>
                      </a:r>
                      <a:endParaRPr lang="es-MX" sz="1400" dirty="0">
                        <a:effectLst/>
                        <a:latin typeface="Calibri"/>
                        <a:ea typeface="Calibri"/>
                        <a:cs typeface="Times New Roman"/>
                      </a:endParaRPr>
                    </a:p>
                  </a:txBody>
                  <a:tcPr marL="44450" marR="44450" marT="0" marB="0"/>
                </a:tc>
                <a:tc>
                  <a:txBody>
                    <a:bodyPr/>
                    <a:lstStyle/>
                    <a:p>
                      <a:pPr algn="ctr">
                        <a:lnSpc>
                          <a:spcPct val="115000"/>
                        </a:lnSpc>
                        <a:spcAft>
                          <a:spcPts val="1000"/>
                        </a:spcAft>
                      </a:pPr>
                      <a:r>
                        <a:rPr lang="es-MX" sz="1400" dirty="0">
                          <a:effectLst/>
                          <a:latin typeface="Calibri"/>
                          <a:ea typeface="Calibri"/>
                          <a:cs typeface="Times New Roman"/>
                        </a:rPr>
                        <a:t>1994</a:t>
                      </a:r>
                    </a:p>
                  </a:txBody>
                  <a:tcPr marL="44450" marR="44450" marT="0" marB="0"/>
                </a:tc>
                <a:extLst>
                  <a:ext uri="{0D108BD9-81ED-4DB2-BD59-A6C34878D82A}">
                    <a16:rowId xmlns:a16="http://schemas.microsoft.com/office/drawing/2014/main" val="10005"/>
                  </a:ext>
                </a:extLst>
              </a:tr>
            </a:tbl>
          </a:graphicData>
        </a:graphic>
      </p:graphicFrame>
      <p:graphicFrame>
        <p:nvGraphicFramePr>
          <p:cNvPr id="5" name="14 Marcador de contenido"/>
          <p:cNvGraphicFramePr>
            <a:graphicFrameLocks noGrp="1"/>
          </p:cNvGraphicFramePr>
          <p:nvPr>
            <p:ph sz="quarter" idx="4294967295"/>
            <p:extLst/>
          </p:nvPr>
        </p:nvGraphicFramePr>
        <p:xfrm>
          <a:off x="4499992" y="1844824"/>
          <a:ext cx="3816424" cy="34791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12511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yacencia">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Intermedio">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3786</TotalTime>
  <Words>5160</Words>
  <Application>Microsoft Office PowerPoint</Application>
  <PresentationFormat>Presentación en pantalla (4:3)</PresentationFormat>
  <Paragraphs>1384</Paragraphs>
  <Slides>65</Slides>
  <Notes>0</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65</vt:i4>
      </vt:variant>
    </vt:vector>
  </HeadingPairs>
  <TitlesOfParts>
    <vt:vector size="77" baseType="lpstr">
      <vt:lpstr>Arial</vt:lpstr>
      <vt:lpstr>Calibri</vt:lpstr>
      <vt:lpstr>Monserrat</vt:lpstr>
      <vt:lpstr>Montserrat</vt:lpstr>
      <vt:lpstr>Montserrat ExtraBold</vt:lpstr>
      <vt:lpstr>Montserrat Medium</vt:lpstr>
      <vt:lpstr>Segoe UI</vt:lpstr>
      <vt:lpstr>Soberana Sans</vt:lpstr>
      <vt:lpstr>Times New Roman</vt:lpstr>
      <vt:lpstr>Tw Cen MT</vt:lpstr>
      <vt:lpstr>Wingdings</vt:lpstr>
      <vt:lpstr>Adyacencia</vt:lpstr>
      <vt:lpstr>1ª. Sesión Ordinaria  Comité de Control y Desempeño Institucional (COCODI)</vt:lpstr>
      <vt:lpstr>I. LISTA DE ASISTENCIA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IX. INVENTARIO JURÍDICO DEL INSTITUTO, Y NIVEL DE ACTUALIZACIÓN (NORMATIVIDAD) El Instituto Tecnológico Superior de Tamazunchale, S.L.P., está conformado por un conjunto de leyes, normas, contrato y decreto, que establecen la forma en que deben desarrollarse las acciones para alcanzar los objetivos propuestos.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Gloria L RmZ HdZ</cp:lastModifiedBy>
  <cp:revision>147</cp:revision>
  <cp:lastPrinted>2018-11-13T18:25:31Z</cp:lastPrinted>
  <dcterms:created xsi:type="dcterms:W3CDTF">2017-03-22T17:53:00Z</dcterms:created>
  <dcterms:modified xsi:type="dcterms:W3CDTF">2019-02-19T21:09:28Z</dcterms:modified>
</cp:coreProperties>
</file>